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6"/>
  </p:notesMasterIdLst>
  <p:sldIdLst>
    <p:sldId id="256" r:id="rId2"/>
    <p:sldId id="259" r:id="rId3"/>
    <p:sldId id="263" r:id="rId4"/>
    <p:sldId id="296" r:id="rId5"/>
    <p:sldId id="297" r:id="rId6"/>
    <p:sldId id="298" r:id="rId7"/>
    <p:sldId id="295" r:id="rId8"/>
    <p:sldId id="294" r:id="rId9"/>
    <p:sldId id="293" r:id="rId10"/>
    <p:sldId id="258" r:id="rId11"/>
    <p:sldId id="257" r:id="rId12"/>
    <p:sldId id="304" r:id="rId13"/>
    <p:sldId id="260" r:id="rId14"/>
    <p:sldId id="261" r:id="rId15"/>
    <p:sldId id="264" r:id="rId16"/>
    <p:sldId id="265" r:id="rId17"/>
    <p:sldId id="266" r:id="rId18"/>
    <p:sldId id="267" r:id="rId19"/>
    <p:sldId id="268" r:id="rId20"/>
    <p:sldId id="269" r:id="rId21"/>
    <p:sldId id="270" r:id="rId22"/>
    <p:sldId id="271" r:id="rId23"/>
    <p:sldId id="305" r:id="rId24"/>
    <p:sldId id="272" r:id="rId25"/>
    <p:sldId id="300" r:id="rId26"/>
    <p:sldId id="301" r:id="rId27"/>
    <p:sldId id="273" r:id="rId28"/>
    <p:sldId id="274" r:id="rId29"/>
    <p:sldId id="302" r:id="rId30"/>
    <p:sldId id="303" r:id="rId31"/>
    <p:sldId id="276" r:id="rId32"/>
    <p:sldId id="278" r:id="rId33"/>
    <p:sldId id="279" r:id="rId34"/>
    <p:sldId id="281" r:id="rId35"/>
    <p:sldId id="282" r:id="rId36"/>
    <p:sldId id="291" r:id="rId37"/>
    <p:sldId id="283" r:id="rId38"/>
    <p:sldId id="284" r:id="rId39"/>
    <p:sldId id="285" r:id="rId40"/>
    <p:sldId id="286" r:id="rId41"/>
    <p:sldId id="287" r:id="rId42"/>
    <p:sldId id="288" r:id="rId43"/>
    <p:sldId id="289" r:id="rId44"/>
    <p:sldId id="2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408F0-B5F9-42ED-A71C-754D8607859E}" type="datetimeFigureOut">
              <a:rPr lang="en-US" smtClean="0"/>
              <a:pPr/>
              <a:t>8/22/18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2D5E9-9CB6-49F7-A76D-B85CA3DB5188}" type="slidenum">
              <a:rPr lang="en-US" smtClean="0"/>
              <a:pPr/>
              <a:t>‹#›</a:t>
            </a:fld>
            <a:endParaRPr lang="en-US"/>
          </a:p>
        </p:txBody>
      </p:sp>
    </p:spTree>
    <p:extLst>
      <p:ext uri="{BB962C8B-B14F-4D97-AF65-F5344CB8AC3E}">
        <p14:creationId xmlns:p14="http://schemas.microsoft.com/office/powerpoint/2010/main" val="110936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m.wikipedia.org/wiki/Falus" TargetMode="External"/><Relationship Id="rId4" Type="http://schemas.openxmlformats.org/officeDocument/2006/relationships/hyperlink" Target="https://en.m.wikipedia.org/wiki/Aleppo" TargetMode="External"/><Relationship Id="rId5" Type="http://schemas.openxmlformats.org/officeDocument/2006/relationships/hyperlink" Target="https://en.m.wikipedia.org/wiki/Syria"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89BB630-4B14-41BB-ACA9-74646208B5DE}" type="slidenum">
              <a:rPr lang="en-US">
                <a:latin typeface="Arial" charset="0"/>
              </a:rPr>
              <a:pPr eaLnBrk="1" hangingPunct="1"/>
              <a:t>5</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200" dirty="0" smtClean="0"/>
              <a:t>Qur’an protected daughters and widows</a:t>
            </a:r>
          </a:p>
          <a:p>
            <a:pPr lvl="1"/>
            <a:r>
              <a:rPr lang="en-US" sz="2200" dirty="0" smtClean="0"/>
              <a:t>Had to consent freely to marriage and could divorce</a:t>
            </a:r>
          </a:p>
          <a:p>
            <a:pPr lvl="1"/>
            <a:r>
              <a:rPr lang="en-US" sz="2200" dirty="0" smtClean="0"/>
              <a:t>Muslim women had a right to an education</a:t>
            </a:r>
          </a:p>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Arab push ended at</a:t>
            </a:r>
            <a:r>
              <a:rPr lang="en-US" sz="1200" dirty="0" smtClean="0"/>
              <a:t> the Battle of Tours in France</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Long time rivals had fought to exhaustion</a:t>
            </a:r>
          </a:p>
          <a:p>
            <a:pPr marL="228600" indent="-228600">
              <a:buAutoNum type="arabicPeriod"/>
            </a:pPr>
            <a:r>
              <a:rPr lang="en-US" dirty="0" smtClean="0"/>
              <a:t>Persians and byzantine</a:t>
            </a:r>
            <a:r>
              <a:rPr lang="en-US" baseline="0" dirty="0" smtClean="0"/>
              <a:t> rulers were very harsh</a:t>
            </a:r>
          </a:p>
          <a:p>
            <a:pPr marL="228600" indent="-228600">
              <a:buAutoNum type="arabicPeriod"/>
            </a:pPr>
            <a:r>
              <a:rPr lang="en-US" baseline="0" dirty="0" smtClean="0"/>
              <a:t>Camel and horse cavalry with massive experience</a:t>
            </a:r>
          </a:p>
          <a:p>
            <a:pPr marL="228600" indent="-228600">
              <a:buAutoNum type="arabicPeriod"/>
            </a:pPr>
            <a:r>
              <a:rPr lang="en-US" baseline="0" dirty="0" smtClean="0"/>
              <a:t>Key reason!!!!! </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31</a:t>
            </a:fld>
            <a:endParaRPr lang="en-US"/>
          </a:p>
        </p:txBody>
      </p:sp>
    </p:spTree>
    <p:extLst>
      <p:ext uri="{BB962C8B-B14F-4D97-AF65-F5344CB8AC3E}">
        <p14:creationId xmlns:p14="http://schemas.microsoft.com/office/powerpoint/2010/main" val="342857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Arabs seized control of Sicily in the early middle ages, but Europeans soon regained the lost land – Sicily</a:t>
            </a:r>
            <a:r>
              <a:rPr lang="en-US" baseline="0" dirty="0" smtClean="0"/>
              <a:t> remained strongly Arabic in culture</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32</a:t>
            </a:fld>
            <a:endParaRPr lang="en-US"/>
          </a:p>
        </p:txBody>
      </p:sp>
    </p:spTree>
    <p:extLst>
      <p:ext uri="{BB962C8B-B14F-4D97-AF65-F5344CB8AC3E}">
        <p14:creationId xmlns:p14="http://schemas.microsoft.com/office/powerpoint/2010/main" val="58087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Muhammad’s death, a</a:t>
            </a:r>
            <a:r>
              <a:rPr lang="en-US" baseline="0" dirty="0" smtClean="0"/>
              <a:t> division arose, and split into two main factions – </a:t>
            </a:r>
            <a:r>
              <a:rPr lang="en-US" baseline="0" dirty="0" err="1" smtClean="0"/>
              <a:t>sunni</a:t>
            </a:r>
            <a:r>
              <a:rPr lang="en-US" baseline="0" dirty="0" smtClean="0"/>
              <a:t> and </a:t>
            </a:r>
            <a:r>
              <a:rPr lang="en-US" baseline="0" dirty="0" err="1" smtClean="0"/>
              <a:t>shiite</a:t>
            </a:r>
            <a:r>
              <a:rPr lang="en-US" baseline="0" dirty="0" smtClean="0"/>
              <a:t> </a:t>
            </a:r>
            <a:r>
              <a:rPr lang="en-US" baseline="0" dirty="0" err="1" smtClean="0"/>
              <a:t>muslims</a:t>
            </a:r>
            <a:r>
              <a:rPr lang="en-US" baseline="0" dirty="0" smtClean="0"/>
              <a:t>.</a:t>
            </a:r>
          </a:p>
          <a:p>
            <a:r>
              <a:rPr lang="en-US" baseline="0" dirty="0" smtClean="0"/>
              <a:t>Muhammad’s son-in-law Ali was the 4</a:t>
            </a:r>
            <a:r>
              <a:rPr lang="en-US" baseline="30000" dirty="0" smtClean="0"/>
              <a:t>th</a:t>
            </a:r>
            <a:r>
              <a:rPr lang="en-US" baseline="0" dirty="0" smtClean="0"/>
              <a:t> caliph, but he was assassinated in 661 and his son was also later killed.</a:t>
            </a:r>
          </a:p>
          <a:p>
            <a:r>
              <a:rPr lang="en-US" baseline="0" dirty="0" smtClean="0"/>
              <a:t>This division has survived over 1300 years and today, approx. 90% of Muslims are Sunni.</a:t>
            </a:r>
          </a:p>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33</a:t>
            </a:fld>
            <a:endParaRPr lang="en-US"/>
          </a:p>
        </p:txBody>
      </p:sp>
    </p:spTree>
    <p:extLst>
      <p:ext uri="{BB962C8B-B14F-4D97-AF65-F5344CB8AC3E}">
        <p14:creationId xmlns:p14="http://schemas.microsoft.com/office/powerpoint/2010/main" val="415462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Umayyads</a:t>
            </a:r>
            <a:r>
              <a:rPr lang="en-US" baseline="0" dirty="0" smtClean="0"/>
              <a:t> defeated Ali and killed his son – Shiite Muslims were very upset by this</a:t>
            </a:r>
          </a:p>
          <a:p>
            <a:r>
              <a:rPr lang="en-US" baseline="0" dirty="0" smtClean="0"/>
              <a:t>When the </a:t>
            </a:r>
            <a:r>
              <a:rPr lang="en-US" baseline="0" dirty="0" err="1" smtClean="0"/>
              <a:t>Abbassids</a:t>
            </a:r>
            <a:r>
              <a:rPr lang="en-US" baseline="0" dirty="0" smtClean="0"/>
              <a:t> took over, Abu al-Abbas invited all of the members of the defeated Umayyad family to a banquet and murdered them all.</a:t>
            </a:r>
          </a:p>
          <a:p>
            <a:r>
              <a:rPr lang="en-US" sz="1200" b="0" i="0" kern="1200" dirty="0" smtClean="0">
                <a:solidFill>
                  <a:schemeClr val="tx1"/>
                </a:solidFill>
                <a:effectLst/>
                <a:latin typeface="+mn-lt"/>
                <a:ea typeface="+mn-ea"/>
                <a:cs typeface="+mn-cs"/>
              </a:rPr>
              <a:t>Image: Coin of the Umayyad Caliphate, based on a </a:t>
            </a:r>
            <a:r>
              <a:rPr lang="en-US" sz="1200" b="0" i="0" kern="1200" dirty="0" err="1" smtClean="0">
                <a:solidFill>
                  <a:schemeClr val="tx1"/>
                </a:solidFill>
                <a:effectLst/>
                <a:latin typeface="+mn-lt"/>
                <a:ea typeface="+mn-ea"/>
                <a:cs typeface="+mn-cs"/>
              </a:rPr>
              <a:t>Sassanian</a:t>
            </a:r>
            <a:r>
              <a:rPr lang="en-US" sz="1200" b="0" i="0" kern="1200" dirty="0" smtClean="0">
                <a:solidFill>
                  <a:schemeClr val="tx1"/>
                </a:solidFill>
                <a:effectLst/>
                <a:latin typeface="+mn-lt"/>
                <a:ea typeface="+mn-ea"/>
                <a:cs typeface="+mn-cs"/>
              </a:rPr>
              <a:t> prototype, copper </a:t>
            </a:r>
            <a:r>
              <a:rPr lang="en-US" sz="1200" b="0" i="0" u="none" strike="noStrike" kern="1200" dirty="0" err="1" smtClean="0">
                <a:solidFill>
                  <a:schemeClr val="tx1"/>
                </a:solidFill>
                <a:effectLst/>
                <a:latin typeface="+mn-lt"/>
                <a:ea typeface="+mn-ea"/>
                <a:cs typeface="+mn-cs"/>
                <a:hlinkClick r:id="rId3" tooltip="Falus"/>
              </a:rPr>
              <a:t>falus</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4" tooltip="Aleppo"/>
              </a:rPr>
              <a:t>Aleppo</a:t>
            </a:r>
            <a:r>
              <a:rPr lang="en-US" sz="1200" b="0" i="0" kern="1200" dirty="0" err="1"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hlinkClick r:id="rId5" tooltip="Syria"/>
              </a:rPr>
              <a:t>Syria</a:t>
            </a:r>
            <a:r>
              <a:rPr lang="en-US" sz="1200" b="0" i="0" kern="1200" dirty="0" smtClean="0">
                <a:solidFill>
                  <a:schemeClr val="tx1"/>
                </a:solidFill>
                <a:effectLst/>
                <a:latin typeface="+mn-lt"/>
                <a:ea typeface="+mn-ea"/>
                <a:cs typeface="+mn-cs"/>
              </a:rPr>
              <a:t>, circa 695 CE.</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34</a:t>
            </a:fld>
            <a:endParaRPr lang="en-US"/>
          </a:p>
        </p:txBody>
      </p:sp>
    </p:spTree>
    <p:extLst>
      <p:ext uri="{BB962C8B-B14F-4D97-AF65-F5344CB8AC3E}">
        <p14:creationId xmlns:p14="http://schemas.microsoft.com/office/powerpoint/2010/main" val="963200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t>Harun</a:t>
            </a:r>
            <a:r>
              <a:rPr lang="en-US" sz="2000" dirty="0" smtClean="0"/>
              <a:t> is seen as a model ruler and symbol of wealth &amp; splendor</a:t>
            </a:r>
          </a:p>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Crusades: Muslim general Saladin ousted Christians in 1187 but after his death they regained it and held it </a:t>
            </a:r>
            <a:r>
              <a:rPr lang="en-US" dirty="0" err="1" smtClean="0"/>
              <a:t>til</a:t>
            </a:r>
            <a:r>
              <a:rPr lang="en-US" dirty="0" smtClean="0"/>
              <a:t> 1244</a:t>
            </a:r>
          </a:p>
          <a:p>
            <a:r>
              <a:rPr lang="en-US" dirty="0" smtClean="0"/>
              <a:t>Mongols:</a:t>
            </a:r>
            <a:r>
              <a:rPr lang="en-US" baseline="0" dirty="0" smtClean="0"/>
              <a:t> later adopted Islam</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36</a:t>
            </a:fld>
            <a:endParaRPr lang="en-US"/>
          </a:p>
        </p:txBody>
      </p:sp>
    </p:spTree>
    <p:extLst>
      <p:ext uri="{BB962C8B-B14F-4D97-AF65-F5344CB8AC3E}">
        <p14:creationId xmlns:p14="http://schemas.microsoft.com/office/powerpoint/2010/main" val="151006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non-Muslim slaves converted, did not automatically become free, but their children did</a:t>
            </a:r>
          </a:p>
          <a:p>
            <a:r>
              <a:rPr lang="en-US" baseline="0" dirty="0" smtClean="0"/>
              <a:t>Image: 13</a:t>
            </a:r>
            <a:r>
              <a:rPr lang="en-US" baseline="30000" dirty="0" smtClean="0"/>
              <a:t>th</a:t>
            </a:r>
            <a:r>
              <a:rPr lang="en-US" baseline="0" dirty="0" smtClean="0"/>
              <a:t> century slave trade market</a:t>
            </a:r>
          </a:p>
          <a:p>
            <a:endParaRPr lang="en-US" baseline="0" dirty="0" smtClean="0"/>
          </a:p>
          <a:p>
            <a:r>
              <a:rPr lang="en-US" sz="1200" dirty="0" smtClean="0"/>
              <a:t>- Not all house slaves,</a:t>
            </a:r>
            <a:r>
              <a:rPr lang="en-US" sz="1200" baseline="0" dirty="0" smtClean="0"/>
              <a:t> </a:t>
            </a:r>
            <a:r>
              <a:rPr lang="en-US" sz="1200" dirty="0" smtClean="0"/>
              <a:t>some were artisans and some were slave-soldiers</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38</a:t>
            </a:fld>
            <a:endParaRPr lang="en-US"/>
          </a:p>
        </p:txBody>
      </p:sp>
    </p:spTree>
    <p:extLst>
      <p:ext uri="{BB962C8B-B14F-4D97-AF65-F5344CB8AC3E}">
        <p14:creationId xmlns:p14="http://schemas.microsoft.com/office/powerpoint/2010/main" val="466442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Merchants were honored partly because Muhammad was a merchant</a:t>
            </a:r>
          </a:p>
          <a:p>
            <a:r>
              <a:rPr lang="en-US" dirty="0" smtClean="0"/>
              <a:t>Goods made by guilds</a:t>
            </a:r>
            <a:r>
              <a:rPr lang="en-US" baseline="0" dirty="0" smtClean="0"/>
              <a:t> </a:t>
            </a:r>
            <a:r>
              <a:rPr lang="en-US" baseline="0" dirty="0" err="1" smtClean="0"/>
              <a:t>incl</a:t>
            </a:r>
            <a:r>
              <a:rPr lang="en-US" baseline="0" dirty="0" smtClean="0"/>
              <a:t>: steel swords, leather goods, cotton textiles, carpets, fine glassware, furniture and tapestry.</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39</a:t>
            </a:fld>
            <a:endParaRPr lang="en-US"/>
          </a:p>
        </p:txBody>
      </p:sp>
    </p:spTree>
    <p:extLst>
      <p:ext uri="{BB962C8B-B14F-4D97-AF65-F5344CB8AC3E}">
        <p14:creationId xmlns:p14="http://schemas.microsoft.com/office/powerpoint/2010/main" val="2296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Arabia was the intersection of 3 continents (Africa, Asia, &amp; Europe) so it was an important region for trade &amp; had lots of cultural diffusion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188E5A1-874B-4364-9511-BB2F9B9C2FC0}" type="slidenum">
              <a:rPr lang="en-US">
                <a:latin typeface="Arial" charset="0"/>
              </a:rPr>
              <a:pPr eaLnBrk="1" hangingPunct="1"/>
              <a:t>6</a:t>
            </a:fld>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also cultivated more typical garden things – fruits, vegetables and flowers.</a:t>
            </a:r>
          </a:p>
          <a:p>
            <a:r>
              <a:rPr lang="en-US" dirty="0" smtClean="0"/>
              <a:t>Deserts</a:t>
            </a:r>
            <a:r>
              <a:rPr lang="en-US" baseline="0" dirty="0" smtClean="0"/>
              <a:t> continued to support independent nomads who lived by herding – shared economic ties with farmers.</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40</a:t>
            </a:fld>
            <a:endParaRPr lang="en-US"/>
          </a:p>
        </p:txBody>
      </p:sp>
    </p:spTree>
    <p:extLst>
      <p:ext uri="{BB962C8B-B14F-4D97-AF65-F5344CB8AC3E}">
        <p14:creationId xmlns:p14="http://schemas.microsoft.com/office/powerpoint/2010/main" val="248292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Arabesque appeared</a:t>
            </a:r>
            <a:r>
              <a:rPr lang="en-US" baseline="0" dirty="0" smtClean="0"/>
              <a:t> in rugs, textiles and glassware</a:t>
            </a:r>
          </a:p>
          <a:p>
            <a:r>
              <a:rPr lang="en-US" baseline="0" dirty="0" smtClean="0"/>
              <a:t>Dome of the Rock located in the old city in Jerusalem – houses the Foundation Stone which has strong significance for Muslims (possible site where Gabriel spoke to Muhammad), Christians and Jews (possible site where Abraham was going to sacrifice Isaac) </a:t>
            </a:r>
          </a:p>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41</a:t>
            </a:fld>
            <a:endParaRPr lang="en-US"/>
          </a:p>
        </p:txBody>
      </p:sp>
    </p:spTree>
    <p:extLst>
      <p:ext uri="{BB962C8B-B14F-4D97-AF65-F5344CB8AC3E}">
        <p14:creationId xmlns:p14="http://schemas.microsoft.com/office/powerpoint/2010/main" val="1337964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42</a:t>
            </a:fld>
            <a:endParaRPr lang="en-US"/>
          </a:p>
        </p:txBody>
      </p:sp>
    </p:spTree>
    <p:extLst>
      <p:ext uri="{BB962C8B-B14F-4D97-AF65-F5344CB8AC3E}">
        <p14:creationId xmlns:p14="http://schemas.microsoft.com/office/powerpoint/2010/main" val="251350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Also translated </a:t>
            </a:r>
            <a:r>
              <a:rPr lang="en-US" sz="1200" dirty="0" smtClean="0"/>
              <a:t>Hindu and Buddhist texts</a:t>
            </a:r>
          </a:p>
          <a:p>
            <a:pPr>
              <a:buFontTx/>
              <a:buChar char="-"/>
            </a:pPr>
            <a:r>
              <a:rPr lang="en-US" sz="1200" dirty="0" smtClean="0"/>
              <a:t>Known as </a:t>
            </a:r>
            <a:r>
              <a:rPr lang="en-US" sz="1200" dirty="0" err="1" smtClean="0"/>
              <a:t>aricenna</a:t>
            </a:r>
            <a:r>
              <a:rPr lang="en-US" sz="1200" dirty="0" smtClean="0"/>
              <a:t> in </a:t>
            </a:r>
            <a:r>
              <a:rPr lang="en-US" sz="1200" dirty="0" err="1" smtClean="0"/>
              <a:t>europe</a:t>
            </a:r>
            <a:endParaRPr lang="en-US" sz="1200" dirty="0" smtClean="0"/>
          </a:p>
          <a:p>
            <a:pPr>
              <a:buFontTx/>
              <a:buChar char="-"/>
            </a:pPr>
            <a:r>
              <a:rPr lang="en-US" sz="1200" dirty="0" smtClean="0"/>
              <a:t>Paved</a:t>
            </a:r>
            <a:r>
              <a:rPr lang="en-US" sz="1200" baseline="0" dirty="0" smtClean="0"/>
              <a:t> the way for </a:t>
            </a:r>
            <a:r>
              <a:rPr lang="en-US" sz="1200" baseline="0" dirty="0" err="1" smtClean="0"/>
              <a:t>christopher</a:t>
            </a:r>
            <a:r>
              <a:rPr lang="en-US" sz="1200" baseline="0" dirty="0" smtClean="0"/>
              <a:t> </a:t>
            </a:r>
            <a:r>
              <a:rPr lang="en-US" sz="1200" baseline="0" dirty="0" err="1" smtClean="0"/>
              <a:t>columbus</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Published works from al-</a:t>
            </a:r>
            <a:r>
              <a:rPr lang="en-US" dirty="0" err="1" smtClean="0"/>
              <a:t>Razi</a:t>
            </a:r>
            <a:r>
              <a:rPr lang="en-US" dirty="0" smtClean="0"/>
              <a:t> and </a:t>
            </a:r>
            <a:r>
              <a:rPr lang="en-US" dirty="0" err="1" smtClean="0"/>
              <a:t>Sina</a:t>
            </a:r>
            <a:r>
              <a:rPr lang="en-US" dirty="0" smtClean="0"/>
              <a:t> became standard medical texts at European school</a:t>
            </a:r>
          </a:p>
          <a:p>
            <a:endParaRPr lang="en-US" dirty="0" smtClean="0"/>
          </a:p>
          <a:p>
            <a:r>
              <a:rPr lang="en-US" dirty="0" smtClean="0"/>
              <a:t>Advances in medicine and</a:t>
            </a:r>
            <a:r>
              <a:rPr lang="en-US" baseline="0" dirty="0" smtClean="0"/>
              <a:t> public health: </a:t>
            </a:r>
            <a:r>
              <a:rPr lang="en-US" sz="1200" dirty="0" smtClean="0"/>
              <a:t>the development of hospitals, set up of emergency rooms, surgery to treat for cataracts, and testing for doctors and pharmacists </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44</a:t>
            </a:fld>
            <a:endParaRPr lang="en-US"/>
          </a:p>
        </p:txBody>
      </p:sp>
    </p:spTree>
    <p:extLst>
      <p:ext uri="{BB962C8B-B14F-4D97-AF65-F5344CB8AC3E}">
        <p14:creationId xmlns:p14="http://schemas.microsoft.com/office/powerpoint/2010/main" val="348873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sz="360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3682B87-975B-4F14-B978-D7CEF360133C}" type="slidenum">
              <a:rPr lang="en-US">
                <a:latin typeface="Arial" charset="0"/>
              </a:rPr>
              <a:pPr eaLnBrk="1" hangingPunct="1"/>
              <a:t>7</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Bedouins have a strong tradition of hospitality and generosity</a:t>
            </a:r>
          </a:p>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much soul-searching, Muhammad came to believe that the Lord who spoke to him through Gabriel was Allah. Muhammad became convinced that he was the last of the prophets. He began to teach that Allah was the one and only God and that all other gods must be abandoned. People who agreed to this basic principle of Islam were called Muslims. In Arabic, </a:t>
            </a:r>
            <a:r>
              <a:rPr lang="en-US" b="1" dirty="0" smtClean="0"/>
              <a:t>Islam (</a:t>
            </a:r>
            <a:r>
              <a:rPr lang="en-US" b="1" dirty="0" err="1" smtClean="0"/>
              <a:t>ihs•LAHM</a:t>
            </a:r>
            <a:r>
              <a:rPr lang="en-US" b="1" dirty="0" smtClean="0"/>
              <a:t>) means “submission to the will </a:t>
            </a:r>
            <a:r>
              <a:rPr lang="en-US" dirty="0" smtClean="0"/>
              <a:t>of Allah.” </a:t>
            </a:r>
            <a:r>
              <a:rPr lang="en-US" b="1" dirty="0" smtClean="0"/>
              <a:t>Muslim (</a:t>
            </a:r>
            <a:r>
              <a:rPr lang="en-US" b="1" dirty="0" err="1" smtClean="0"/>
              <a:t>MOOZ•lim</a:t>
            </a:r>
            <a:r>
              <a:rPr lang="en-US" b="1" dirty="0" smtClean="0"/>
              <a:t>) means “one who has submitted.” Muhammad’s </a:t>
            </a:r>
            <a:r>
              <a:rPr lang="en-US" dirty="0" smtClean="0"/>
              <a:t>wife, </a:t>
            </a:r>
            <a:r>
              <a:rPr lang="en-US" dirty="0" err="1" smtClean="0"/>
              <a:t>Khadijah</a:t>
            </a:r>
            <a:r>
              <a:rPr lang="en-US" dirty="0" smtClean="0"/>
              <a:t>, and several close friends and relatives were his first followers. </a:t>
            </a:r>
          </a:p>
        </p:txBody>
      </p:sp>
      <p:sp>
        <p:nvSpPr>
          <p:cNvPr id="4" name="Slide Number Placeholder 3"/>
          <p:cNvSpPr>
            <a:spLocks noGrp="1"/>
          </p:cNvSpPr>
          <p:nvPr>
            <p:ph type="sldNum" sz="quarter" idx="10"/>
          </p:nvPr>
        </p:nvSpPr>
        <p:spPr/>
        <p:txBody>
          <a:bodyPr/>
          <a:lstStyle/>
          <a:p>
            <a:fld id="{8862D5E9-9CB6-49F7-A76D-B85CA3DB5188}" type="slidenum">
              <a:rPr lang="en-US" smtClean="0"/>
              <a:pPr/>
              <a:t>15</a:t>
            </a:fld>
            <a:endParaRPr lang="en-US"/>
          </a:p>
        </p:txBody>
      </p:sp>
    </p:spTree>
    <p:extLst>
      <p:ext uri="{BB962C8B-B14F-4D97-AF65-F5344CB8AC3E}">
        <p14:creationId xmlns:p14="http://schemas.microsoft.com/office/powerpoint/2010/main" val="350836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630, Muhammad returned to Mecca and destroyed the idols in </a:t>
            </a:r>
            <a:r>
              <a:rPr lang="en-US" dirty="0" err="1" smtClean="0"/>
              <a:t>Ka’aba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Muhammad’s reputation grew and many Arabs converted</a:t>
            </a:r>
            <a:endParaRPr lang="en-US" dirty="0" smtClean="0"/>
          </a:p>
        </p:txBody>
      </p:sp>
      <p:sp>
        <p:nvSpPr>
          <p:cNvPr id="4" name="Slide Number Placeholder 3"/>
          <p:cNvSpPr>
            <a:spLocks noGrp="1"/>
          </p:cNvSpPr>
          <p:nvPr>
            <p:ph type="sldNum" sz="quarter" idx="10"/>
          </p:nvPr>
        </p:nvSpPr>
        <p:spPr/>
        <p:txBody>
          <a:bodyPr/>
          <a:lstStyle/>
          <a:p>
            <a:fld id="{8862D5E9-9CB6-49F7-A76D-B85CA3DB5188}" type="slidenum">
              <a:rPr lang="en-US" smtClean="0"/>
              <a:pPr/>
              <a:t>16</a:t>
            </a:fld>
            <a:endParaRPr lang="en-US"/>
          </a:p>
        </p:txBody>
      </p:sp>
    </p:spTree>
    <p:extLst>
      <p:ext uri="{BB962C8B-B14F-4D97-AF65-F5344CB8AC3E}">
        <p14:creationId xmlns:p14="http://schemas.microsoft.com/office/powerpoint/2010/main" val="321157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Qur’an teaches about God AND provides</a:t>
            </a:r>
            <a:r>
              <a:rPr lang="en-US" baseline="0" dirty="0" smtClean="0"/>
              <a:t> a guide to life</a:t>
            </a:r>
          </a:p>
          <a:p>
            <a:r>
              <a:rPr lang="en-US" baseline="0" dirty="0" smtClean="0"/>
              <a:t>Converts typically learn Arabic to read the Qur’an in its original form</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17</a:t>
            </a:fld>
            <a:endParaRPr lang="en-US"/>
          </a:p>
        </p:txBody>
      </p:sp>
    </p:spTree>
    <p:extLst>
      <p:ext uri="{BB962C8B-B14F-4D97-AF65-F5344CB8AC3E}">
        <p14:creationId xmlns:p14="http://schemas.microsoft.com/office/powerpoint/2010/main" val="185744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Muslims consider </a:t>
            </a:r>
            <a:r>
              <a:rPr lang="en-US" dirty="0" err="1" smtClean="0"/>
              <a:t>jews</a:t>
            </a:r>
            <a:r>
              <a:rPr lang="en-US" dirty="0" smtClean="0"/>
              <a:t> and </a:t>
            </a:r>
            <a:r>
              <a:rPr lang="en-US" dirty="0" err="1" smtClean="0"/>
              <a:t>christians</a:t>
            </a:r>
            <a:r>
              <a:rPr lang="en-US" dirty="0" smtClean="0"/>
              <a:t> to be people of the book</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B5F9A67-5ABB-42CF-A2B2-9310181EA76F}" type="datetimeFigureOut">
              <a:rPr lang="en-US" smtClean="0"/>
              <a:pPr/>
              <a:t>8/22/18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65B69A7-60B9-4E41-A016-801B313B0963}"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F9A67-5ABB-42CF-A2B2-9310181EA76F}"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69A7-60B9-4E41-A016-801B313B09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5F9A67-5ABB-42CF-A2B2-9310181EA76F}"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65B69A7-60B9-4E41-A016-801B313B09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5F9A67-5ABB-42CF-A2B2-9310181EA76F}"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69A7-60B9-4E41-A016-801B313B0963}"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B5F9A67-5ABB-42CF-A2B2-9310181EA76F}" type="datetimeFigureOut">
              <a:rPr lang="en-US" smtClean="0"/>
              <a:pPr/>
              <a:t>8/22/18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65B69A7-60B9-4E41-A016-801B313B0963}"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5F9A67-5ABB-42CF-A2B2-9310181EA76F}"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B69A7-60B9-4E41-A016-801B313B096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5F9A67-5ABB-42CF-A2B2-9310181EA76F}" type="datetimeFigureOut">
              <a:rPr lang="en-US" smtClean="0"/>
              <a:pPr/>
              <a:t>8/22/18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B69A7-60B9-4E41-A016-801B313B096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5F9A67-5ABB-42CF-A2B2-9310181EA76F}" type="datetimeFigureOut">
              <a:rPr lang="en-US" smtClean="0"/>
              <a:pPr/>
              <a:t>8/22/18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B69A7-60B9-4E41-A016-801B313B0963}"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B5F9A67-5ABB-42CF-A2B2-9310181EA76F}" type="datetimeFigureOut">
              <a:rPr lang="en-US" smtClean="0"/>
              <a:pPr/>
              <a:t>8/22/18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B69A7-60B9-4E41-A016-801B313B09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F9A67-5ABB-42CF-A2B2-9310181EA76F}"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65B69A7-60B9-4E41-A016-801B313B0963}"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F9A67-5ABB-42CF-A2B2-9310181EA76F}"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B69A7-60B9-4E41-A016-801B313B0963}"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B5F9A67-5ABB-42CF-A2B2-9310181EA76F}" type="datetimeFigureOut">
              <a:rPr lang="en-US" smtClean="0"/>
              <a:pPr/>
              <a:t>8/22/18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65B69A7-60B9-4E41-A016-801B313B09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Unit </a:t>
            </a:r>
            <a:r>
              <a:rPr lang="en-US" dirty="0" smtClean="0"/>
              <a:t>Four</a:t>
            </a:r>
            <a:endParaRPr lang="en-US" dirty="0"/>
          </a:p>
        </p:txBody>
      </p:sp>
      <p:sp>
        <p:nvSpPr>
          <p:cNvPr id="2" name="Title 1"/>
          <p:cNvSpPr>
            <a:spLocks noGrp="1"/>
          </p:cNvSpPr>
          <p:nvPr>
            <p:ph type="title"/>
          </p:nvPr>
        </p:nvSpPr>
        <p:spPr/>
        <p:txBody>
          <a:bodyPr/>
          <a:lstStyle/>
          <a:p>
            <a:r>
              <a:rPr lang="en-US" dirty="0" smtClean="0"/>
              <a:t>The Muslim world</a:t>
            </a:r>
            <a:endParaRPr lang="en-US" dirty="0"/>
          </a:p>
        </p:txBody>
      </p:sp>
    </p:spTree>
    <p:extLst>
      <p:ext uri="{BB962C8B-B14F-4D97-AF65-F5344CB8AC3E}">
        <p14:creationId xmlns:p14="http://schemas.microsoft.com/office/powerpoint/2010/main" val="425137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One</a:t>
            </a:r>
            <a:endParaRPr lang="en-US" dirty="0"/>
          </a:p>
        </p:txBody>
      </p:sp>
      <p:sp>
        <p:nvSpPr>
          <p:cNvPr id="4" name="Title 3"/>
          <p:cNvSpPr>
            <a:spLocks noGrp="1"/>
          </p:cNvSpPr>
          <p:nvPr>
            <p:ph type="title"/>
          </p:nvPr>
        </p:nvSpPr>
        <p:spPr/>
        <p:txBody>
          <a:bodyPr/>
          <a:lstStyle/>
          <a:p>
            <a:r>
              <a:rPr lang="en-US" dirty="0" smtClean="0"/>
              <a:t>Rise of </a:t>
            </a:r>
            <a:r>
              <a:rPr lang="en-US" dirty="0" err="1" smtClean="0"/>
              <a:t>islam</a:t>
            </a:r>
            <a:endParaRPr lang="en-US" dirty="0"/>
          </a:p>
        </p:txBody>
      </p:sp>
    </p:spTree>
    <p:extLst>
      <p:ext uri="{BB962C8B-B14F-4D97-AF65-F5344CB8AC3E}">
        <p14:creationId xmlns:p14="http://schemas.microsoft.com/office/powerpoint/2010/main" val="5714831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676400"/>
            <a:ext cx="4572001" cy="4910329"/>
          </a:xfrm>
        </p:spPr>
        <p:txBody>
          <a:bodyPr>
            <a:normAutofit/>
          </a:bodyPr>
          <a:lstStyle/>
          <a:p>
            <a:r>
              <a:rPr lang="en-US" sz="2600" dirty="0" smtClean="0"/>
              <a:t>Before Islam came to the Arabian Peninsula, many clans occupied the region</a:t>
            </a:r>
          </a:p>
          <a:p>
            <a:pPr>
              <a:buNone/>
            </a:pPr>
            <a:r>
              <a:rPr lang="en-US" sz="2600" dirty="0" smtClean="0"/>
              <a:t>BEDOUINS: nomadic herders</a:t>
            </a:r>
          </a:p>
          <a:p>
            <a:r>
              <a:rPr lang="en-US" sz="2600" dirty="0" smtClean="0"/>
              <a:t>Bedouins adapted to desert conditions</a:t>
            </a:r>
          </a:p>
          <a:p>
            <a:r>
              <a:rPr lang="en-US" sz="2600" dirty="0" smtClean="0"/>
              <a:t>Bedouins traded with other Arab settlers and helped support the Arab economy</a:t>
            </a:r>
          </a:p>
        </p:txBody>
      </p:sp>
      <p:sp>
        <p:nvSpPr>
          <p:cNvPr id="6" name="Title 5"/>
          <p:cNvSpPr>
            <a:spLocks noGrp="1"/>
          </p:cNvSpPr>
          <p:nvPr>
            <p:ph type="title"/>
          </p:nvPr>
        </p:nvSpPr>
        <p:spPr/>
        <p:txBody>
          <a:bodyPr/>
          <a:lstStyle/>
          <a:p>
            <a:r>
              <a:rPr lang="en-US" dirty="0" smtClean="0"/>
              <a:t>Life in the </a:t>
            </a:r>
            <a:r>
              <a:rPr lang="en-US" dirty="0" err="1" smtClean="0"/>
              <a:t>arabian</a:t>
            </a:r>
            <a:r>
              <a:rPr lang="en-US" dirty="0" smtClean="0"/>
              <a:t> peninsula</a:t>
            </a:r>
            <a:endParaRPr lang="en-US" dirty="0"/>
          </a:p>
        </p:txBody>
      </p:sp>
      <p:pic>
        <p:nvPicPr>
          <p:cNvPr id="4" name="Picture 3" descr="The_Bedouins.jpg"/>
          <p:cNvPicPr>
            <a:picLocks noChangeAspect="1"/>
          </p:cNvPicPr>
          <p:nvPr/>
        </p:nvPicPr>
        <p:blipFill>
          <a:blip r:embed="rId3"/>
          <a:stretch>
            <a:fillRect/>
          </a:stretch>
        </p:blipFill>
        <p:spPr>
          <a:xfrm>
            <a:off x="4953000" y="2895600"/>
            <a:ext cx="3886200" cy="2516505"/>
          </a:xfrm>
          <a:prstGeom prst="rect">
            <a:avLst/>
          </a:prstGeom>
        </p:spPr>
      </p:pic>
    </p:spTree>
    <p:extLst>
      <p:ext uri="{BB962C8B-B14F-4D97-AF65-F5344CB8AC3E}">
        <p14:creationId xmlns:p14="http://schemas.microsoft.com/office/powerpoint/2010/main" val="146023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Bedouins in </a:t>
            </a:r>
            <a:r>
              <a:rPr lang="en-US" dirty="0" err="1" smtClean="0"/>
              <a:t>israel</a:t>
            </a:r>
            <a:endParaRPr lang="en-US" dirty="0"/>
          </a:p>
        </p:txBody>
      </p:sp>
      <p:pic>
        <p:nvPicPr>
          <p:cNvPr id="5" name="Picture 4" descr="bedouincamels.jpg"/>
          <p:cNvPicPr>
            <a:picLocks noChangeAspect="1"/>
          </p:cNvPicPr>
          <p:nvPr/>
        </p:nvPicPr>
        <p:blipFill>
          <a:blip r:embed="rId2"/>
          <a:stretch>
            <a:fillRect/>
          </a:stretch>
        </p:blipFill>
        <p:spPr>
          <a:xfrm>
            <a:off x="914400" y="1752600"/>
            <a:ext cx="3276600" cy="2286000"/>
          </a:xfrm>
          <a:prstGeom prst="rect">
            <a:avLst/>
          </a:prstGeom>
        </p:spPr>
      </p:pic>
      <p:pic>
        <p:nvPicPr>
          <p:cNvPr id="6" name="Picture 5" descr="bedouintent.jpg"/>
          <p:cNvPicPr>
            <a:picLocks noChangeAspect="1"/>
          </p:cNvPicPr>
          <p:nvPr/>
        </p:nvPicPr>
        <p:blipFill>
          <a:blip r:embed="rId3"/>
          <a:stretch>
            <a:fillRect/>
          </a:stretch>
        </p:blipFill>
        <p:spPr>
          <a:xfrm>
            <a:off x="914400" y="4191000"/>
            <a:ext cx="3276600" cy="2286000"/>
          </a:xfrm>
          <a:prstGeom prst="rect">
            <a:avLst/>
          </a:prstGeom>
        </p:spPr>
      </p:pic>
      <p:pic>
        <p:nvPicPr>
          <p:cNvPr id="7" name="Picture 6" descr="camel.jpg"/>
          <p:cNvPicPr>
            <a:picLocks noChangeAspect="1"/>
          </p:cNvPicPr>
          <p:nvPr/>
        </p:nvPicPr>
        <p:blipFill>
          <a:blip r:embed="rId4"/>
          <a:stretch>
            <a:fillRect/>
          </a:stretch>
        </p:blipFill>
        <p:spPr>
          <a:xfrm>
            <a:off x="4876800" y="4191000"/>
            <a:ext cx="3276600" cy="2286000"/>
          </a:xfrm>
          <a:prstGeom prst="rect">
            <a:avLst/>
          </a:prstGeom>
        </p:spPr>
      </p:pic>
      <p:pic>
        <p:nvPicPr>
          <p:cNvPr id="8" name="Picture 7" descr="israel.jpg"/>
          <p:cNvPicPr>
            <a:picLocks noChangeAspect="1"/>
          </p:cNvPicPr>
          <p:nvPr/>
        </p:nvPicPr>
        <p:blipFill>
          <a:blip r:embed="rId5"/>
          <a:stretch>
            <a:fillRect/>
          </a:stretch>
        </p:blipFill>
        <p:spPr>
          <a:xfrm>
            <a:off x="4876800" y="1752600"/>
            <a:ext cx="3276600"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343400" y="1905000"/>
            <a:ext cx="4445492" cy="4529330"/>
          </a:xfrm>
        </p:spPr>
        <p:txBody>
          <a:bodyPr>
            <a:noAutofit/>
          </a:bodyPr>
          <a:lstStyle/>
          <a:p>
            <a:r>
              <a:rPr lang="en-US" sz="2600" dirty="0" smtClean="0"/>
              <a:t>Mecca was a bustling market town at the cross of 2 main caravan routes</a:t>
            </a:r>
          </a:p>
          <a:p>
            <a:r>
              <a:rPr lang="en-US" sz="2600" dirty="0" smtClean="0"/>
              <a:t>Mecca was known for silks and spices</a:t>
            </a:r>
          </a:p>
          <a:p>
            <a:r>
              <a:rPr lang="en-US" sz="2600" dirty="0" smtClean="0"/>
              <a:t>Also known as a thriving pilgrimage center</a:t>
            </a:r>
          </a:p>
          <a:p>
            <a:r>
              <a:rPr lang="en-US" sz="2600" dirty="0" smtClean="0"/>
              <a:t>Arabs often prayed at </a:t>
            </a:r>
            <a:r>
              <a:rPr lang="en-US" sz="2600" dirty="0" err="1" smtClean="0"/>
              <a:t>Ka’aba</a:t>
            </a:r>
            <a:r>
              <a:rPr lang="en-US" sz="2600" dirty="0" smtClean="0"/>
              <a:t>, an ancient shrine in Mecca</a:t>
            </a:r>
            <a:endParaRPr lang="en-US" sz="2600" dirty="0"/>
          </a:p>
        </p:txBody>
      </p:sp>
      <p:sp>
        <p:nvSpPr>
          <p:cNvPr id="6" name="Title 5"/>
          <p:cNvSpPr>
            <a:spLocks noGrp="1"/>
          </p:cNvSpPr>
          <p:nvPr>
            <p:ph type="title"/>
          </p:nvPr>
        </p:nvSpPr>
        <p:spPr/>
        <p:txBody>
          <a:bodyPr/>
          <a:lstStyle/>
          <a:p>
            <a:r>
              <a:rPr lang="en-US" dirty="0" smtClean="0"/>
              <a:t>Mecca and </a:t>
            </a:r>
            <a:r>
              <a:rPr lang="en-US" dirty="0" err="1" smtClean="0"/>
              <a:t>ka’aba</a:t>
            </a:r>
            <a:endParaRPr lang="en-US" dirty="0"/>
          </a:p>
        </p:txBody>
      </p:sp>
      <p:pic>
        <p:nvPicPr>
          <p:cNvPr id="4" name="Picture 3" descr="meccakaaba.jpg"/>
          <p:cNvPicPr>
            <a:picLocks noChangeAspect="1"/>
          </p:cNvPicPr>
          <p:nvPr/>
        </p:nvPicPr>
        <p:blipFill>
          <a:blip r:embed="rId2"/>
          <a:stretch>
            <a:fillRect/>
          </a:stretch>
        </p:blipFill>
        <p:spPr>
          <a:xfrm>
            <a:off x="533400" y="1828800"/>
            <a:ext cx="3429000" cy="4572000"/>
          </a:xfrm>
          <a:prstGeom prst="rect">
            <a:avLst/>
          </a:prstGeom>
        </p:spPr>
      </p:pic>
    </p:spTree>
    <p:extLst>
      <p:ext uri="{BB962C8B-B14F-4D97-AF65-F5344CB8AC3E}">
        <p14:creationId xmlns:p14="http://schemas.microsoft.com/office/powerpoint/2010/main" val="277929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719072"/>
            <a:ext cx="4191000" cy="4910328"/>
          </a:xfrm>
        </p:spPr>
        <p:txBody>
          <a:bodyPr>
            <a:normAutofit fontScale="77500" lnSpcReduction="20000"/>
          </a:bodyPr>
          <a:lstStyle/>
          <a:p>
            <a:pPr>
              <a:spcBef>
                <a:spcPct val="0"/>
              </a:spcBef>
            </a:pPr>
            <a:r>
              <a:rPr lang="en-US" sz="3800" dirty="0" smtClean="0"/>
              <a:t>Muhammad was born in Mecca in </a:t>
            </a:r>
            <a:r>
              <a:rPr lang="en-US" sz="3800" dirty="0"/>
              <a:t>570 into a poor clan</a:t>
            </a:r>
            <a:r>
              <a:rPr lang="en-US" sz="3800" dirty="0" smtClean="0"/>
              <a:t>, </a:t>
            </a:r>
            <a:r>
              <a:rPr lang="en-US" sz="3800" dirty="0"/>
              <a:t>orphaned at a</a:t>
            </a:r>
            <a:r>
              <a:rPr lang="en-US" sz="3800" dirty="0" smtClean="0"/>
              <a:t> young </a:t>
            </a:r>
            <a:r>
              <a:rPr lang="en-US" sz="3800" dirty="0"/>
              <a:t>age,</a:t>
            </a:r>
            <a:r>
              <a:rPr lang="en-US" sz="3800" dirty="0" smtClean="0"/>
              <a:t> and </a:t>
            </a:r>
            <a:r>
              <a:rPr lang="en-US" sz="3800" dirty="0"/>
              <a:t>raised by his </a:t>
            </a:r>
            <a:r>
              <a:rPr lang="en-US" sz="3800" dirty="0" smtClean="0"/>
              <a:t>uncle</a:t>
            </a:r>
          </a:p>
          <a:p>
            <a:pPr>
              <a:spcBef>
                <a:spcPct val="0"/>
              </a:spcBef>
            </a:pPr>
            <a:r>
              <a:rPr lang="en-US" sz="3800" dirty="0" smtClean="0"/>
              <a:t>Muhammad </a:t>
            </a:r>
            <a:r>
              <a:rPr lang="en-US" sz="3800" dirty="0"/>
              <a:t>became an honest</a:t>
            </a:r>
            <a:r>
              <a:rPr lang="en-US" sz="3800" dirty="0" smtClean="0"/>
              <a:t> and </a:t>
            </a:r>
            <a:r>
              <a:rPr lang="en-US" sz="3800" dirty="0"/>
              <a:t>successful </a:t>
            </a:r>
            <a:r>
              <a:rPr lang="en-US" sz="3800" dirty="0" smtClean="0"/>
              <a:t>merchant</a:t>
            </a:r>
          </a:p>
          <a:p>
            <a:pPr>
              <a:spcBef>
                <a:spcPct val="0"/>
              </a:spcBef>
            </a:pPr>
            <a:r>
              <a:rPr lang="en-US" sz="3800" dirty="0" smtClean="0"/>
              <a:t>At 25, he </a:t>
            </a:r>
            <a:r>
              <a:rPr lang="en-US" sz="3800" dirty="0"/>
              <a:t>married a wealthy </a:t>
            </a:r>
            <a:r>
              <a:rPr lang="en-US" sz="3800" dirty="0" smtClean="0"/>
              <a:t>widow, Khadija, </a:t>
            </a:r>
            <a:r>
              <a:rPr lang="en-US" sz="3800" dirty="0"/>
              <a:t>&amp; started a </a:t>
            </a:r>
            <a:r>
              <a:rPr lang="en-US" sz="3800" dirty="0" smtClean="0"/>
              <a:t>family</a:t>
            </a:r>
            <a:endParaRPr lang="en-US" sz="3800" dirty="0"/>
          </a:p>
        </p:txBody>
      </p:sp>
      <p:pic>
        <p:nvPicPr>
          <p:cNvPr id="5" name="Content Placeholder 4" descr="MuhammadTeaching.jpg"/>
          <p:cNvPicPr>
            <a:picLocks noGrp="1" noChangeAspect="1"/>
          </p:cNvPicPr>
          <p:nvPr>
            <p:ph sz="half" idx="2"/>
          </p:nvPr>
        </p:nvPicPr>
        <p:blipFill>
          <a:blip r:embed="rId2"/>
          <a:srcRect l="-14086" r="-14086"/>
          <a:stretch>
            <a:fillRect/>
          </a:stretch>
        </p:blipFill>
        <p:spPr>
          <a:xfrm>
            <a:off x="4648200" y="1905000"/>
            <a:ext cx="4038600" cy="4407408"/>
          </a:xfrm>
        </p:spPr>
      </p:pic>
      <p:sp>
        <p:nvSpPr>
          <p:cNvPr id="6" name="Title 5"/>
          <p:cNvSpPr>
            <a:spLocks noGrp="1"/>
          </p:cNvSpPr>
          <p:nvPr>
            <p:ph type="title"/>
          </p:nvPr>
        </p:nvSpPr>
        <p:spPr/>
        <p:txBody>
          <a:bodyPr/>
          <a:lstStyle/>
          <a:p>
            <a:r>
              <a:rPr lang="en-US" dirty="0" smtClean="0"/>
              <a:t>Who was </a:t>
            </a:r>
            <a:r>
              <a:rPr lang="en-US" dirty="0" err="1" smtClean="0"/>
              <a:t>muhammad</a:t>
            </a:r>
            <a:r>
              <a:rPr lang="en-US" dirty="0" smtClean="0"/>
              <a:t>?</a:t>
            </a:r>
            <a:endParaRPr lang="en-US" dirty="0"/>
          </a:p>
        </p:txBody>
      </p:sp>
    </p:spTree>
    <p:extLst>
      <p:ext uri="{BB962C8B-B14F-4D97-AF65-F5344CB8AC3E}">
        <p14:creationId xmlns:p14="http://schemas.microsoft.com/office/powerpoint/2010/main" val="2830491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81000" y="1981200"/>
            <a:ext cx="8305800" cy="4267200"/>
          </a:xfrm>
        </p:spPr>
        <p:txBody>
          <a:bodyPr>
            <a:noAutofit/>
          </a:bodyPr>
          <a:lstStyle/>
          <a:p>
            <a:pPr>
              <a:lnSpc>
                <a:spcPct val="95000"/>
              </a:lnSpc>
              <a:spcBef>
                <a:spcPct val="0"/>
              </a:spcBef>
            </a:pPr>
            <a:r>
              <a:rPr lang="en-US" sz="3200" dirty="0" smtClean="0"/>
              <a:t>In </a:t>
            </a:r>
            <a:r>
              <a:rPr lang="en-US" sz="3200" dirty="0"/>
              <a:t>610, Muhammad </a:t>
            </a:r>
            <a:r>
              <a:rPr lang="en-US" sz="3200" dirty="0" smtClean="0"/>
              <a:t>heard the voice of the angel Gabriel, who told him that </a:t>
            </a:r>
            <a:r>
              <a:rPr lang="en-US" sz="3200" dirty="0"/>
              <a:t>he was a prophet </a:t>
            </a:r>
            <a:r>
              <a:rPr lang="en-US" sz="3200" dirty="0" smtClean="0"/>
              <a:t>sent </a:t>
            </a:r>
            <a:r>
              <a:rPr lang="en-US" sz="3200" dirty="0"/>
              <a:t>to Earth by God </a:t>
            </a:r>
            <a:endParaRPr lang="en-US" sz="3200" dirty="0" smtClean="0"/>
          </a:p>
          <a:p>
            <a:pPr>
              <a:lnSpc>
                <a:spcPct val="95000"/>
              </a:lnSpc>
              <a:spcBef>
                <a:spcPct val="0"/>
              </a:spcBef>
            </a:pPr>
            <a:r>
              <a:rPr lang="en-US" sz="3200" dirty="0" err="1" smtClean="0"/>
              <a:t>Khadija</a:t>
            </a:r>
            <a:r>
              <a:rPr lang="en-US" sz="3200" dirty="0" smtClean="0"/>
              <a:t> encouraged him to accept the call to God</a:t>
            </a:r>
          </a:p>
          <a:p>
            <a:pPr>
              <a:lnSpc>
                <a:spcPct val="95000"/>
              </a:lnSpc>
              <a:spcBef>
                <a:spcPct val="0"/>
              </a:spcBef>
            </a:pPr>
            <a:r>
              <a:rPr lang="en-US" sz="3200" dirty="0" smtClean="0"/>
              <a:t>Muhammad began </a:t>
            </a:r>
            <a:r>
              <a:rPr lang="en-US" sz="3200" dirty="0"/>
              <a:t>preaching a new</a:t>
            </a:r>
            <a:r>
              <a:rPr lang="en-US" sz="3200" dirty="0" smtClean="0"/>
              <a:t> faith </a:t>
            </a:r>
            <a:r>
              <a:rPr lang="en-US" sz="3200" dirty="0"/>
              <a:t>called </a:t>
            </a:r>
            <a:r>
              <a:rPr lang="en-US" sz="3200" dirty="0" smtClean="0"/>
              <a:t>Islam</a:t>
            </a:r>
          </a:p>
          <a:p>
            <a:pPr>
              <a:lnSpc>
                <a:spcPct val="95000"/>
              </a:lnSpc>
              <a:spcBef>
                <a:spcPct val="0"/>
              </a:spcBef>
              <a:buNone/>
            </a:pPr>
            <a:r>
              <a:rPr lang="en-US" sz="3200" dirty="0" smtClean="0"/>
              <a:t>ISLAM: “surrender to God”</a:t>
            </a:r>
            <a:endParaRPr lang="en-US" sz="3200" dirty="0"/>
          </a:p>
        </p:txBody>
      </p:sp>
      <p:sp>
        <p:nvSpPr>
          <p:cNvPr id="4" name="Title 3"/>
          <p:cNvSpPr>
            <a:spLocks noGrp="1"/>
          </p:cNvSpPr>
          <p:nvPr>
            <p:ph type="title"/>
          </p:nvPr>
        </p:nvSpPr>
        <p:spPr/>
        <p:txBody>
          <a:bodyPr/>
          <a:lstStyle/>
          <a:p>
            <a:r>
              <a:rPr lang="en-US" dirty="0" smtClean="0"/>
              <a:t>Muhammad and </a:t>
            </a:r>
            <a:r>
              <a:rPr lang="en-US" dirty="0" err="1" smtClean="0"/>
              <a:t>islam</a:t>
            </a:r>
            <a:endParaRPr lang="en-US" dirty="0"/>
          </a:p>
        </p:txBody>
      </p:sp>
    </p:spTree>
    <p:extLst>
      <p:ext uri="{BB962C8B-B14F-4D97-AF65-F5344CB8AC3E}">
        <p14:creationId xmlns:p14="http://schemas.microsoft.com/office/powerpoint/2010/main" val="2144908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4910330"/>
          </a:xfrm>
        </p:spPr>
        <p:txBody>
          <a:bodyPr>
            <a:noAutofit/>
          </a:bodyPr>
          <a:lstStyle/>
          <a:p>
            <a:pPr marL="45720" indent="0" algn="ctr">
              <a:buNone/>
            </a:pPr>
            <a:r>
              <a:rPr lang="en-US" sz="2200" dirty="0" smtClean="0"/>
              <a:t>At first, Muhammad angered many people by preaching his new religion. In 622, he left Mecca with his followers to the city of </a:t>
            </a:r>
            <a:r>
              <a:rPr lang="en-US" sz="2200" dirty="0" err="1" smtClean="0"/>
              <a:t>Yathrib</a:t>
            </a:r>
            <a:r>
              <a:rPr lang="en-US" sz="2200" dirty="0" smtClean="0"/>
              <a:t>, a journey that is known as the </a:t>
            </a:r>
            <a:r>
              <a:rPr lang="en-US" sz="2200" u="sng" dirty="0" smtClean="0">
                <a:solidFill>
                  <a:srgbClr val="534949"/>
                </a:solidFill>
              </a:rPr>
              <a:t>HIJRA</a:t>
            </a:r>
            <a:r>
              <a:rPr lang="en-US" sz="2200" dirty="0" smtClean="0"/>
              <a:t>.</a:t>
            </a:r>
          </a:p>
          <a:p>
            <a:pPr marL="45720" indent="0" algn="ctr">
              <a:buNone/>
            </a:pPr>
            <a:endParaRPr lang="en-US" sz="1000" dirty="0" smtClean="0">
              <a:solidFill>
                <a:srgbClr val="FF0000"/>
              </a:solidFill>
            </a:endParaRPr>
          </a:p>
          <a:p>
            <a:r>
              <a:rPr lang="en-US" sz="2350" dirty="0" err="1" smtClean="0"/>
              <a:t>Hijra</a:t>
            </a:r>
            <a:r>
              <a:rPr lang="en-US" sz="2350" dirty="0" smtClean="0"/>
              <a:t> was the turning point for Islam</a:t>
            </a:r>
          </a:p>
          <a:p>
            <a:r>
              <a:rPr lang="en-US" sz="2350" dirty="0" err="1" smtClean="0"/>
              <a:t>Yathrib</a:t>
            </a:r>
            <a:r>
              <a:rPr lang="en-US" sz="2350" dirty="0" smtClean="0"/>
              <a:t> is now known as Medina, or “City of the Prophet” </a:t>
            </a:r>
          </a:p>
          <a:p>
            <a:r>
              <a:rPr lang="en-US" sz="2350" dirty="0" smtClean="0"/>
              <a:t>622 is the 1</a:t>
            </a:r>
            <a:r>
              <a:rPr lang="en-US" sz="2350" baseline="30000" dirty="0" smtClean="0"/>
              <a:t>st</a:t>
            </a:r>
            <a:r>
              <a:rPr lang="en-US" sz="2350" dirty="0" smtClean="0"/>
              <a:t> year of the Muslim calendar</a:t>
            </a:r>
          </a:p>
          <a:p>
            <a:r>
              <a:rPr lang="en-US" sz="2350" dirty="0" smtClean="0"/>
              <a:t>In 630, Muhammad returned to Mecca</a:t>
            </a:r>
          </a:p>
          <a:p>
            <a:r>
              <a:rPr lang="en-US" sz="2350" dirty="0" smtClean="0"/>
              <a:t>Muhammad died in 632, sending his followers into grief</a:t>
            </a:r>
          </a:p>
          <a:p>
            <a:r>
              <a:rPr lang="en-US" sz="2350" dirty="0" smtClean="0"/>
              <a:t>Abu </a:t>
            </a:r>
            <a:r>
              <a:rPr lang="en-US" sz="2350" dirty="0" err="1" smtClean="0"/>
              <a:t>Bakr</a:t>
            </a:r>
            <a:r>
              <a:rPr lang="en-US" sz="2350" dirty="0" smtClean="0"/>
              <a:t> was elected to be the first caliph</a:t>
            </a:r>
          </a:p>
          <a:p>
            <a:pPr>
              <a:buNone/>
            </a:pPr>
            <a:r>
              <a:rPr lang="en-US" sz="2350" dirty="0" smtClean="0">
                <a:solidFill>
                  <a:srgbClr val="534949"/>
                </a:solidFill>
              </a:rPr>
              <a:t>CALIPH</a:t>
            </a:r>
            <a:r>
              <a:rPr lang="en-US" sz="2350" dirty="0" smtClean="0"/>
              <a:t>: successor to Muhammad</a:t>
            </a:r>
          </a:p>
          <a:p>
            <a:endParaRPr lang="en-US" dirty="0"/>
          </a:p>
        </p:txBody>
      </p:sp>
      <p:sp>
        <p:nvSpPr>
          <p:cNvPr id="4" name="Title 3"/>
          <p:cNvSpPr>
            <a:spLocks noGrp="1"/>
          </p:cNvSpPr>
          <p:nvPr>
            <p:ph type="title"/>
          </p:nvPr>
        </p:nvSpPr>
        <p:spPr/>
        <p:txBody>
          <a:bodyPr/>
          <a:lstStyle/>
          <a:p>
            <a:r>
              <a:rPr lang="en-US" dirty="0" smtClean="0"/>
              <a:t>Muhammad and </a:t>
            </a:r>
            <a:r>
              <a:rPr lang="en-US" dirty="0" err="1" smtClean="0"/>
              <a:t>islam</a:t>
            </a:r>
            <a:endParaRPr lang="en-US" dirty="0"/>
          </a:p>
        </p:txBody>
      </p:sp>
    </p:spTree>
    <p:extLst>
      <p:ext uri="{BB962C8B-B14F-4D97-AF65-F5344CB8AC3E}">
        <p14:creationId xmlns:p14="http://schemas.microsoft.com/office/powerpoint/2010/main" val="2866534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5029199"/>
          </a:xfrm>
        </p:spPr>
        <p:txBody>
          <a:bodyPr>
            <a:noAutofit/>
          </a:bodyPr>
          <a:lstStyle/>
          <a:p>
            <a:r>
              <a:rPr lang="en-US" sz="3000" dirty="0" smtClean="0"/>
              <a:t>Islam is based on strict monotheism</a:t>
            </a:r>
          </a:p>
          <a:p>
            <a:pPr>
              <a:buNone/>
            </a:pPr>
            <a:r>
              <a:rPr lang="en-US" sz="3000" dirty="0" smtClean="0">
                <a:solidFill>
                  <a:srgbClr val="534949"/>
                </a:solidFill>
              </a:rPr>
              <a:t>MONOTHEISM</a:t>
            </a:r>
            <a:r>
              <a:rPr lang="en-US" sz="3000" dirty="0" smtClean="0"/>
              <a:t>: belief in only one God</a:t>
            </a:r>
          </a:p>
          <a:p>
            <a:r>
              <a:rPr lang="en-US" sz="3000" dirty="0" smtClean="0"/>
              <a:t>Islam believes in one all powerful and compassionate God, known as Allah</a:t>
            </a:r>
          </a:p>
          <a:p>
            <a:pPr marL="45720" indent="0">
              <a:buNone/>
            </a:pPr>
            <a:endParaRPr lang="en-US" sz="1000" dirty="0" smtClean="0"/>
          </a:p>
          <a:p>
            <a:pPr marL="45720" indent="0" algn="ctr">
              <a:buNone/>
            </a:pPr>
            <a:r>
              <a:rPr lang="en-US" sz="3000" dirty="0" smtClean="0"/>
              <a:t>All Muslims accept 5 basic duties, known as the 5 Pillars of Islam: 1. Declaration of Faith, 2. Daily Prayer, 3. Giving Charity to the Poor, 4. Fasting from Sunrise to Sunset during Ramadan, and 5. Pilgrimage to Mecca.</a:t>
            </a:r>
          </a:p>
        </p:txBody>
      </p:sp>
      <p:sp>
        <p:nvSpPr>
          <p:cNvPr id="4" name="Title 3"/>
          <p:cNvSpPr>
            <a:spLocks noGrp="1"/>
          </p:cNvSpPr>
          <p:nvPr>
            <p:ph type="title"/>
          </p:nvPr>
        </p:nvSpPr>
        <p:spPr/>
        <p:txBody>
          <a:bodyPr/>
          <a:lstStyle/>
          <a:p>
            <a:r>
              <a:rPr lang="en-US" dirty="0" smtClean="0"/>
              <a:t>The message of </a:t>
            </a:r>
            <a:r>
              <a:rPr lang="en-US" dirty="0" err="1" smtClean="0"/>
              <a:t>islam</a:t>
            </a:r>
            <a:endParaRPr lang="en-US" dirty="0"/>
          </a:p>
        </p:txBody>
      </p:sp>
    </p:spTree>
    <p:extLst>
      <p:ext uri="{BB962C8B-B14F-4D97-AF65-F5344CB8AC3E}">
        <p14:creationId xmlns:p14="http://schemas.microsoft.com/office/powerpoint/2010/main" val="1692255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2133600"/>
            <a:ext cx="4267200" cy="4191000"/>
          </a:xfrm>
        </p:spPr>
        <p:txBody>
          <a:bodyPr>
            <a:normAutofit/>
          </a:bodyPr>
          <a:lstStyle/>
          <a:p>
            <a:r>
              <a:rPr lang="en-US" dirty="0"/>
              <a:t> A</a:t>
            </a:r>
            <a:r>
              <a:rPr lang="en-US" dirty="0" smtClean="0"/>
              <a:t> creed that declares the belief in the oneness of God and acceptance of Muhammad</a:t>
            </a:r>
          </a:p>
          <a:p>
            <a:pPr marL="45720" indent="0">
              <a:buNone/>
            </a:pPr>
            <a:endParaRPr lang="en-US" sz="1000" dirty="0" smtClean="0"/>
          </a:p>
          <a:p>
            <a:pPr marL="45720" indent="0">
              <a:buNone/>
            </a:pPr>
            <a:r>
              <a:rPr lang="en-US" i="1" dirty="0" smtClean="0"/>
              <a:t>“There is no God, but God, and Muhammad is the messenger of God.”</a:t>
            </a:r>
            <a:endParaRPr lang="en-US" i="1" dirty="0"/>
          </a:p>
        </p:txBody>
      </p:sp>
      <p:pic>
        <p:nvPicPr>
          <p:cNvPr id="7" name="Content Placeholder 6" descr="shahada.jpg"/>
          <p:cNvPicPr>
            <a:picLocks noGrp="1" noChangeAspect="1"/>
          </p:cNvPicPr>
          <p:nvPr>
            <p:ph sz="half" idx="2"/>
          </p:nvPr>
        </p:nvPicPr>
        <p:blipFill>
          <a:blip r:embed="rId2"/>
          <a:srcRect t="-4560" b="-4560"/>
          <a:stretch>
            <a:fillRect/>
          </a:stretch>
        </p:blipFill>
        <p:spPr>
          <a:xfrm>
            <a:off x="4724400" y="1905000"/>
            <a:ext cx="4038600" cy="4407408"/>
          </a:xfrm>
        </p:spPr>
      </p:pic>
      <p:sp>
        <p:nvSpPr>
          <p:cNvPr id="4" name="Title 3"/>
          <p:cNvSpPr>
            <a:spLocks noGrp="1"/>
          </p:cNvSpPr>
          <p:nvPr>
            <p:ph type="title"/>
          </p:nvPr>
        </p:nvSpPr>
        <p:spPr/>
        <p:txBody>
          <a:bodyPr/>
          <a:lstStyle/>
          <a:p>
            <a:r>
              <a:rPr lang="en-US" dirty="0" smtClean="0"/>
              <a:t>FIRST PILLAR: SHAHADAH</a:t>
            </a:r>
            <a:endParaRPr lang="en-US" dirty="0"/>
          </a:p>
        </p:txBody>
      </p:sp>
    </p:spTree>
    <p:extLst>
      <p:ext uri="{BB962C8B-B14F-4D97-AF65-F5344CB8AC3E}">
        <p14:creationId xmlns:p14="http://schemas.microsoft.com/office/powerpoint/2010/main" val="3848242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alat.jpg"/>
          <p:cNvPicPr>
            <a:picLocks noGrp="1" noChangeAspect="1"/>
          </p:cNvPicPr>
          <p:nvPr>
            <p:ph sz="half" idx="1"/>
          </p:nvPr>
        </p:nvPicPr>
        <p:blipFill>
          <a:blip r:embed="rId2"/>
          <a:srcRect t="-31840" b="-31840"/>
          <a:stretch>
            <a:fillRect/>
          </a:stretch>
        </p:blipFill>
        <p:spPr/>
      </p:pic>
      <p:sp>
        <p:nvSpPr>
          <p:cNvPr id="6" name="Content Placeholder 5"/>
          <p:cNvSpPr>
            <a:spLocks noGrp="1"/>
          </p:cNvSpPr>
          <p:nvPr>
            <p:ph sz="half" idx="2"/>
          </p:nvPr>
        </p:nvSpPr>
        <p:spPr>
          <a:xfrm>
            <a:off x="4572000" y="1828800"/>
            <a:ext cx="4343400" cy="4800600"/>
          </a:xfrm>
        </p:spPr>
        <p:txBody>
          <a:bodyPr>
            <a:normAutofit/>
          </a:bodyPr>
          <a:lstStyle/>
          <a:p>
            <a:pPr marL="501650" indent="-457200"/>
            <a:r>
              <a:rPr lang="en-US" dirty="0"/>
              <a:t>D</a:t>
            </a:r>
            <a:r>
              <a:rPr lang="en-US" dirty="0" smtClean="0"/>
              <a:t>eclares the importance of daily prayer and is the practice of formal worship in Islam</a:t>
            </a:r>
          </a:p>
          <a:p>
            <a:r>
              <a:rPr lang="en-US" dirty="0" smtClean="0"/>
              <a:t>Muslims face the holy city of Mecca to pray</a:t>
            </a:r>
          </a:p>
          <a:p>
            <a:r>
              <a:rPr lang="en-US" dirty="0" smtClean="0"/>
              <a:t>Muslims may pray anywhere, but often do so in Mosques</a:t>
            </a:r>
            <a:endParaRPr lang="en-US" dirty="0"/>
          </a:p>
        </p:txBody>
      </p:sp>
      <p:sp>
        <p:nvSpPr>
          <p:cNvPr id="4" name="Title 3"/>
          <p:cNvSpPr>
            <a:spLocks noGrp="1"/>
          </p:cNvSpPr>
          <p:nvPr>
            <p:ph type="title"/>
          </p:nvPr>
        </p:nvSpPr>
        <p:spPr/>
        <p:txBody>
          <a:bodyPr/>
          <a:lstStyle/>
          <a:p>
            <a:r>
              <a:rPr lang="en-US" dirty="0" smtClean="0"/>
              <a:t>SECOND PILLAR: SALAH</a:t>
            </a:r>
            <a:endParaRPr lang="en-US" dirty="0"/>
          </a:p>
        </p:txBody>
      </p:sp>
    </p:spTree>
    <p:extLst>
      <p:ext uri="{BB962C8B-B14F-4D97-AF65-F5344CB8AC3E}">
        <p14:creationId xmlns:p14="http://schemas.microsoft.com/office/powerpoint/2010/main" val="2659405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lstStyle/>
          <a:p>
            <a:pPr marL="45720" indent="0" algn="ctr">
              <a:buNone/>
            </a:pPr>
            <a:r>
              <a:rPr lang="en-US" dirty="0" smtClean="0"/>
              <a:t>“As Muslim empires expanded, they blended, advanced, and spread the accomplishments of diverse civilizations.”</a:t>
            </a:r>
          </a:p>
          <a:p>
            <a:pPr marL="45720" indent="0">
              <a:buNone/>
            </a:pPr>
            <a:endParaRPr lang="en-US" dirty="0"/>
          </a:p>
          <a:p>
            <a:pPr marL="45720" indent="0">
              <a:buNone/>
            </a:pPr>
            <a:r>
              <a:rPr lang="en-US" dirty="0" smtClean="0"/>
              <a:t>Our study of the Muslim world will closely examine the prophet Muhammad and the rise of Islam, the path that Islam took as it spread throughout the Middle East, Northern Africa and Europe, and the golden age of Muslim Civilization that lasted from 750 to 1350. Finally, we will conclude our study of the Muslim world with a look at the Muslim world today. This unit will be broken down into the following three sections:</a:t>
            </a:r>
          </a:p>
          <a:p>
            <a:pPr marL="45720" indent="0">
              <a:buNone/>
            </a:pPr>
            <a:endParaRPr lang="en-US" dirty="0" smtClean="0"/>
          </a:p>
          <a:p>
            <a:pPr marL="560070" indent="-514350" algn="ctr">
              <a:buAutoNum type="romanUcPeriod"/>
            </a:pPr>
            <a:r>
              <a:rPr lang="en-US" dirty="0" smtClean="0"/>
              <a:t>Rise of Islam</a:t>
            </a:r>
          </a:p>
          <a:p>
            <a:pPr marL="560070" indent="-514350" algn="ctr">
              <a:buAutoNum type="romanUcPeriod"/>
            </a:pPr>
            <a:r>
              <a:rPr lang="en-US" dirty="0" smtClean="0"/>
              <a:t>Islam Spreads</a:t>
            </a:r>
          </a:p>
          <a:p>
            <a:pPr marL="560070" indent="-514350" algn="ctr">
              <a:buAutoNum type="romanUcPeriod"/>
            </a:pPr>
            <a:r>
              <a:rPr lang="en-US" dirty="0" smtClean="0"/>
              <a:t>Golden Age of Muslim Civilization</a:t>
            </a:r>
          </a:p>
          <a:p>
            <a:pPr marL="45720" indent="0">
              <a:buNone/>
            </a:pPr>
            <a:endParaRPr lang="en-US" dirty="0"/>
          </a:p>
        </p:txBody>
      </p:sp>
      <p:sp>
        <p:nvSpPr>
          <p:cNvPr id="4" name="Title 3"/>
          <p:cNvSpPr>
            <a:spLocks noGrp="1"/>
          </p:cNvSpPr>
          <p:nvPr>
            <p:ph type="title"/>
          </p:nvPr>
        </p:nvSpPr>
        <p:spPr/>
        <p:txBody>
          <a:bodyPr/>
          <a:lstStyle/>
          <a:p>
            <a:r>
              <a:rPr lang="en-US" dirty="0" smtClean="0"/>
              <a:t>The Muslim world: Overview</a:t>
            </a:r>
            <a:endParaRPr lang="en-US" dirty="0"/>
          </a:p>
        </p:txBody>
      </p:sp>
    </p:spTree>
    <p:extLst>
      <p:ext uri="{BB962C8B-B14F-4D97-AF65-F5344CB8AC3E}">
        <p14:creationId xmlns:p14="http://schemas.microsoft.com/office/powerpoint/2010/main" val="3474376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1905000"/>
            <a:ext cx="4267200" cy="4267200"/>
          </a:xfrm>
        </p:spPr>
        <p:txBody>
          <a:bodyPr>
            <a:normAutofit/>
          </a:bodyPr>
          <a:lstStyle/>
          <a:p>
            <a:pPr marL="501650" indent="-457200"/>
            <a:r>
              <a:rPr lang="en-US" dirty="0"/>
              <a:t>T</a:t>
            </a:r>
            <a:r>
              <a:rPr lang="en-US" dirty="0" smtClean="0"/>
              <a:t>he practice of charitable giving</a:t>
            </a:r>
          </a:p>
          <a:p>
            <a:r>
              <a:rPr lang="en-US" dirty="0" smtClean="0"/>
              <a:t>Considered a personal responsibility for Muslims to ease the economic hardship for others and to eliminate inequality</a:t>
            </a:r>
            <a:endParaRPr lang="en-US" dirty="0"/>
          </a:p>
        </p:txBody>
      </p:sp>
      <p:sp>
        <p:nvSpPr>
          <p:cNvPr id="4" name="Title 3"/>
          <p:cNvSpPr>
            <a:spLocks noGrp="1"/>
          </p:cNvSpPr>
          <p:nvPr>
            <p:ph type="title"/>
          </p:nvPr>
        </p:nvSpPr>
        <p:spPr/>
        <p:txBody>
          <a:bodyPr/>
          <a:lstStyle/>
          <a:p>
            <a:r>
              <a:rPr lang="en-US" dirty="0" smtClean="0"/>
              <a:t>THIRD PILLAR: ZAKAH</a:t>
            </a:r>
            <a:endParaRPr lang="en-US"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65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470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bserving_ramadan.jpg"/>
          <p:cNvPicPr>
            <a:picLocks noGrp="1" noChangeAspect="1"/>
          </p:cNvPicPr>
          <p:nvPr>
            <p:ph sz="half" idx="1"/>
          </p:nvPr>
        </p:nvPicPr>
        <p:blipFill>
          <a:blip r:embed="rId2"/>
          <a:srcRect t="-28498" b="-28498"/>
          <a:stretch>
            <a:fillRect/>
          </a:stretch>
        </p:blipFill>
        <p:spPr>
          <a:xfrm>
            <a:off x="275659" y="1719072"/>
            <a:ext cx="4220141" cy="4605528"/>
          </a:xfrm>
        </p:spPr>
      </p:pic>
      <p:sp>
        <p:nvSpPr>
          <p:cNvPr id="6" name="Content Placeholder 5"/>
          <p:cNvSpPr>
            <a:spLocks noGrp="1"/>
          </p:cNvSpPr>
          <p:nvPr>
            <p:ph sz="half" idx="2"/>
          </p:nvPr>
        </p:nvSpPr>
        <p:spPr>
          <a:xfrm>
            <a:off x="4495800" y="1719072"/>
            <a:ext cx="4419600" cy="4910328"/>
          </a:xfrm>
        </p:spPr>
        <p:txBody>
          <a:bodyPr>
            <a:noAutofit/>
          </a:bodyPr>
          <a:lstStyle/>
          <a:p>
            <a:pPr marL="501650" indent="-457200"/>
            <a:r>
              <a:rPr lang="en-US" sz="2600" dirty="0"/>
              <a:t>T</a:t>
            </a:r>
            <a:r>
              <a:rPr lang="en-US" sz="2600" dirty="0" smtClean="0"/>
              <a:t>o abstain from eating and drinking during daylight hours</a:t>
            </a:r>
          </a:p>
          <a:p>
            <a:r>
              <a:rPr lang="en-US" sz="2600" dirty="0" smtClean="0"/>
              <a:t>The observance of </a:t>
            </a:r>
            <a:r>
              <a:rPr lang="en-US" sz="2600" dirty="0" err="1" smtClean="0"/>
              <a:t>Sawm</a:t>
            </a:r>
            <a:r>
              <a:rPr lang="en-US" sz="2600" dirty="0" smtClean="0"/>
              <a:t> during the holy month of Ramadan is the fourth pillar of Islam</a:t>
            </a:r>
          </a:p>
          <a:p>
            <a:pPr marL="49213" indent="-4763">
              <a:buNone/>
            </a:pPr>
            <a:r>
              <a:rPr lang="en-US" sz="2600" dirty="0" smtClean="0"/>
              <a:t>RAMADAN: ninth month of the Islamic calendar; observed as a month of fasting</a:t>
            </a:r>
            <a:endParaRPr lang="en-US" sz="2600" dirty="0"/>
          </a:p>
        </p:txBody>
      </p:sp>
      <p:sp>
        <p:nvSpPr>
          <p:cNvPr id="4" name="Title 3"/>
          <p:cNvSpPr>
            <a:spLocks noGrp="1"/>
          </p:cNvSpPr>
          <p:nvPr>
            <p:ph type="title"/>
          </p:nvPr>
        </p:nvSpPr>
        <p:spPr/>
        <p:txBody>
          <a:bodyPr/>
          <a:lstStyle/>
          <a:p>
            <a:r>
              <a:rPr lang="en-US" dirty="0" smtClean="0"/>
              <a:t>FOURTH PILLAR: SAWM (OR SAYIM)</a:t>
            </a:r>
            <a:endParaRPr lang="en-US" dirty="0"/>
          </a:p>
        </p:txBody>
      </p:sp>
    </p:spTree>
    <p:extLst>
      <p:ext uri="{BB962C8B-B14F-4D97-AF65-F5344CB8AC3E}">
        <p14:creationId xmlns:p14="http://schemas.microsoft.com/office/powerpoint/2010/main" val="4086640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2209800"/>
            <a:ext cx="4038600" cy="4267200"/>
          </a:xfrm>
        </p:spPr>
        <p:txBody>
          <a:bodyPr>
            <a:normAutofit/>
          </a:bodyPr>
          <a:lstStyle/>
          <a:p>
            <a:pPr marL="501650" indent="-457200"/>
            <a:r>
              <a:rPr lang="en-US" dirty="0"/>
              <a:t>T</a:t>
            </a:r>
            <a:r>
              <a:rPr lang="en-US" dirty="0" smtClean="0"/>
              <a:t>he pilgrimage that every Muslim is expected to make to Mecca, and to the </a:t>
            </a:r>
            <a:r>
              <a:rPr lang="en-US" dirty="0" err="1" smtClean="0"/>
              <a:t>Ka’aba</a:t>
            </a:r>
            <a:r>
              <a:rPr lang="en-US" dirty="0" smtClean="0"/>
              <a:t>, at least once in his or her lifetime</a:t>
            </a:r>
            <a:endParaRPr lang="en-US" dirty="0"/>
          </a:p>
        </p:txBody>
      </p:sp>
      <p:sp>
        <p:nvSpPr>
          <p:cNvPr id="4" name="Title 3"/>
          <p:cNvSpPr>
            <a:spLocks noGrp="1"/>
          </p:cNvSpPr>
          <p:nvPr>
            <p:ph type="title"/>
          </p:nvPr>
        </p:nvSpPr>
        <p:spPr/>
        <p:txBody>
          <a:bodyPr/>
          <a:lstStyle/>
          <a:p>
            <a:r>
              <a:rPr lang="en-US" dirty="0" smtClean="0"/>
              <a:t>FIFTH PILLAR: HAJJ</a:t>
            </a:r>
            <a:endParaRPr lang="en-US" dirty="0"/>
          </a:p>
        </p:txBody>
      </p:sp>
      <p:pic>
        <p:nvPicPr>
          <p:cNvPr id="7" name="Picture 2" descr="http://www.pr2live.com/wp-content/uploads/2009/09/haj-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33600"/>
            <a:ext cx="4243754" cy="38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762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0" y="1752600"/>
            <a:ext cx="4267200" cy="4834128"/>
          </a:xfrm>
        </p:spPr>
        <p:txBody>
          <a:bodyPr>
            <a:normAutofit fontScale="92500"/>
          </a:bodyPr>
          <a:lstStyle/>
          <a:p>
            <a:pPr marL="49213" indent="-4763">
              <a:buNone/>
            </a:pPr>
            <a:r>
              <a:rPr lang="en-US" dirty="0" smtClean="0">
                <a:solidFill>
                  <a:srgbClr val="534949"/>
                </a:solidFill>
              </a:rPr>
              <a:t>QUR’AN</a:t>
            </a:r>
            <a:r>
              <a:rPr lang="en-US" dirty="0" smtClean="0">
                <a:solidFill>
                  <a:srgbClr val="FF0000"/>
                </a:solidFill>
              </a:rPr>
              <a:t> </a:t>
            </a:r>
            <a:r>
              <a:rPr lang="en-US" dirty="0" smtClean="0"/>
              <a:t>(or Koran): sacred text of Islam</a:t>
            </a:r>
          </a:p>
          <a:p>
            <a:r>
              <a:rPr lang="en-US" dirty="0" smtClean="0"/>
              <a:t>Contains the sacred word of God as revealed to Muhammad &amp; is the final authority on all matters</a:t>
            </a:r>
          </a:p>
          <a:p>
            <a:r>
              <a:rPr lang="en-US" dirty="0" smtClean="0"/>
              <a:t>Islam teaches responsibility for all actions, and believes in a hell and a paradise</a:t>
            </a:r>
          </a:p>
          <a:p>
            <a:pPr>
              <a:buNone/>
            </a:pPr>
            <a:endParaRPr lang="en-US" dirty="0"/>
          </a:p>
        </p:txBody>
      </p:sp>
      <p:pic>
        <p:nvPicPr>
          <p:cNvPr id="8" name="Content Placeholder 7" descr="quran.jpg"/>
          <p:cNvPicPr>
            <a:picLocks noGrp="1" noChangeAspect="1"/>
          </p:cNvPicPr>
          <p:nvPr>
            <p:ph sz="half" idx="2"/>
          </p:nvPr>
        </p:nvPicPr>
        <p:blipFill>
          <a:blip r:embed="rId3"/>
          <a:srcRect t="-17150" b="-17150"/>
          <a:stretch>
            <a:fillRect/>
          </a:stretch>
        </p:blipFill>
        <p:spPr>
          <a:xfrm>
            <a:off x="304800" y="1752600"/>
            <a:ext cx="4220141" cy="4834128"/>
          </a:xfrm>
        </p:spPr>
      </p:pic>
      <p:sp>
        <p:nvSpPr>
          <p:cNvPr id="5" name="Title 4"/>
          <p:cNvSpPr>
            <a:spLocks noGrp="1"/>
          </p:cNvSpPr>
          <p:nvPr>
            <p:ph type="title"/>
          </p:nvPr>
        </p:nvSpPr>
        <p:spPr/>
        <p:txBody>
          <a:bodyPr/>
          <a:lstStyle/>
          <a:p>
            <a:r>
              <a:rPr lang="en-US" dirty="0" smtClean="0"/>
              <a:t>The message of </a:t>
            </a:r>
            <a:r>
              <a:rPr lang="en-US" dirty="0" err="1" smtClean="0"/>
              <a:t>islam</a:t>
            </a:r>
            <a:r>
              <a:rPr lang="en-US" dirty="0" smtClean="0"/>
              <a:t>: the </a:t>
            </a:r>
            <a:r>
              <a:rPr lang="en-US" dirty="0" err="1" smtClean="0"/>
              <a:t>qur’an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152" y="1672179"/>
            <a:ext cx="8407893" cy="1633729"/>
          </a:xfrm>
        </p:spPr>
        <p:txBody>
          <a:bodyPr>
            <a:normAutofit/>
          </a:bodyPr>
          <a:lstStyle/>
          <a:p>
            <a:pPr>
              <a:buNone/>
            </a:pPr>
            <a:r>
              <a:rPr lang="en-US" sz="2300" dirty="0" smtClean="0"/>
              <a:t>JIHAD: effort in God’s service</a:t>
            </a:r>
          </a:p>
          <a:p>
            <a:r>
              <a:rPr lang="en-US" sz="2300" dirty="0" smtClean="0"/>
              <a:t>Often wrongly translated as “holy war” but it includes acts of charity, the inner struggle to achieve spiritual peace or any battle in defense of Islam</a:t>
            </a:r>
            <a:endParaRPr lang="en-US" sz="2300" dirty="0"/>
          </a:p>
        </p:txBody>
      </p:sp>
      <p:sp>
        <p:nvSpPr>
          <p:cNvPr id="4" name="Title 3"/>
          <p:cNvSpPr>
            <a:spLocks noGrp="1"/>
          </p:cNvSpPr>
          <p:nvPr>
            <p:ph type="title"/>
          </p:nvPr>
        </p:nvSpPr>
        <p:spPr/>
        <p:txBody>
          <a:bodyPr/>
          <a:lstStyle/>
          <a:p>
            <a:r>
              <a:rPr lang="en-US" dirty="0" smtClean="0"/>
              <a:t>Message of </a:t>
            </a:r>
            <a:r>
              <a:rPr lang="en-US" dirty="0" err="1" smtClean="0"/>
              <a:t>islam</a:t>
            </a:r>
            <a:r>
              <a:rPr lang="en-US" dirty="0" smtClean="0"/>
              <a:t>: JIHAD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24547"/>
          <a:stretch>
            <a:fillRect/>
          </a:stretch>
        </p:blipFill>
        <p:spPr bwMode="auto">
          <a:xfrm>
            <a:off x="2057400" y="3352800"/>
            <a:ext cx="5105400" cy="325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922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81000" y="2438400"/>
            <a:ext cx="8382000" cy="3276600"/>
          </a:xfrm>
        </p:spPr>
        <p:txBody>
          <a:bodyPr>
            <a:normAutofit/>
          </a:bodyPr>
          <a:lstStyle/>
          <a:p>
            <a:pPr marL="53975" indent="-9525">
              <a:buNone/>
            </a:pPr>
            <a:r>
              <a:rPr lang="en-US" sz="3200" dirty="0" smtClean="0">
                <a:solidFill>
                  <a:srgbClr val="534949"/>
                </a:solidFill>
              </a:rPr>
              <a:t>SHARIA</a:t>
            </a:r>
            <a:r>
              <a:rPr lang="en-US" sz="3200" dirty="0" smtClean="0"/>
              <a:t>: Islamic system of law</a:t>
            </a:r>
          </a:p>
          <a:p>
            <a:r>
              <a:rPr lang="en-US" sz="3200" dirty="0" smtClean="0"/>
              <a:t>Does not separate religious matters from criminal or civil ones</a:t>
            </a:r>
          </a:p>
          <a:p>
            <a:r>
              <a:rPr lang="en-US" sz="3200" dirty="0" smtClean="0"/>
              <a:t>Through Sharia, Islam became both a religion </a:t>
            </a:r>
            <a:r>
              <a:rPr lang="en-US" sz="3200" i="1" dirty="0" smtClean="0"/>
              <a:t>and</a:t>
            </a:r>
            <a:r>
              <a:rPr lang="en-US" sz="3200" dirty="0" smtClean="0"/>
              <a:t> a way of life</a:t>
            </a:r>
            <a:endParaRPr lang="en-US" sz="3200" dirty="0"/>
          </a:p>
        </p:txBody>
      </p:sp>
      <p:sp>
        <p:nvSpPr>
          <p:cNvPr id="4" name="Title 3"/>
          <p:cNvSpPr>
            <a:spLocks noGrp="1"/>
          </p:cNvSpPr>
          <p:nvPr>
            <p:ph type="title"/>
          </p:nvPr>
        </p:nvSpPr>
        <p:spPr/>
        <p:txBody>
          <a:bodyPr/>
          <a:lstStyle/>
          <a:p>
            <a:r>
              <a:rPr lang="en-US" dirty="0" smtClean="0"/>
              <a:t>MESSAGE OF ISLAM: Sharia</a:t>
            </a:r>
            <a:endParaRPr lang="en-US" dirty="0"/>
          </a:p>
        </p:txBody>
      </p:sp>
    </p:spTree>
    <p:extLst>
      <p:ext uri="{BB962C8B-B14F-4D97-AF65-F5344CB8AC3E}">
        <p14:creationId xmlns:p14="http://schemas.microsoft.com/office/powerpoint/2010/main" val="211671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2362200"/>
            <a:ext cx="8305800" cy="3657600"/>
          </a:xfrm>
        </p:spPr>
        <p:txBody>
          <a:bodyPr>
            <a:normAutofit/>
          </a:bodyPr>
          <a:lstStyle/>
          <a:p>
            <a:pPr marL="53975" indent="-9525">
              <a:buNone/>
            </a:pPr>
            <a:r>
              <a:rPr lang="en-US" sz="3000" dirty="0" smtClean="0">
                <a:solidFill>
                  <a:srgbClr val="534949"/>
                </a:solidFill>
              </a:rPr>
              <a:t>PEOPLE OF THE BOOK</a:t>
            </a:r>
            <a:r>
              <a:rPr lang="en-US" sz="3000" dirty="0" smtClean="0"/>
              <a:t>: Jews and Christians, as regarded by Muslims </a:t>
            </a:r>
          </a:p>
          <a:p>
            <a:r>
              <a:rPr lang="en-US" sz="3000" dirty="0" smtClean="0"/>
              <a:t>Muslims believe that only Islam is God’s final and complete revelation</a:t>
            </a:r>
          </a:p>
          <a:p>
            <a:r>
              <a:rPr lang="en-US" sz="3000" dirty="0" smtClean="0"/>
              <a:t>People of the Book had religious freedom in early Muslim society</a:t>
            </a:r>
            <a:endParaRPr lang="en-US" sz="3000" dirty="0"/>
          </a:p>
        </p:txBody>
      </p:sp>
      <p:sp>
        <p:nvSpPr>
          <p:cNvPr id="4" name="Title 3"/>
          <p:cNvSpPr>
            <a:spLocks noGrp="1"/>
          </p:cNvSpPr>
          <p:nvPr>
            <p:ph type="title"/>
          </p:nvPr>
        </p:nvSpPr>
        <p:spPr/>
        <p:txBody>
          <a:bodyPr/>
          <a:lstStyle/>
          <a:p>
            <a:r>
              <a:rPr lang="en-US" dirty="0" smtClean="0"/>
              <a:t>Message of </a:t>
            </a:r>
            <a:r>
              <a:rPr lang="en-US" dirty="0" err="1" smtClean="0"/>
              <a:t>islam</a:t>
            </a:r>
            <a:r>
              <a:rPr lang="en-US" dirty="0" smtClean="0"/>
              <a:t>: people of the book</a:t>
            </a:r>
            <a:endParaRPr lang="en-US" dirty="0"/>
          </a:p>
        </p:txBody>
      </p:sp>
    </p:spTree>
    <p:extLst>
      <p:ext uri="{BB962C8B-B14F-4D97-AF65-F5344CB8AC3E}">
        <p14:creationId xmlns:p14="http://schemas.microsoft.com/office/powerpoint/2010/main" val="493768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07893" cy="4681730"/>
          </a:xfrm>
        </p:spPr>
        <p:txBody>
          <a:bodyPr>
            <a:normAutofit/>
          </a:bodyPr>
          <a:lstStyle/>
          <a:p>
            <a:r>
              <a:rPr lang="en-US" sz="2800" dirty="0" smtClean="0"/>
              <a:t>Islam affirmed spiritual equality of women and men </a:t>
            </a:r>
          </a:p>
          <a:p>
            <a:r>
              <a:rPr lang="en-US" sz="2800" dirty="0" smtClean="0"/>
              <a:t>As Islam spread, non-Arab attitudes were absorbed by Arabs</a:t>
            </a:r>
          </a:p>
          <a:p>
            <a:r>
              <a:rPr lang="en-US" sz="2800" dirty="0" smtClean="0"/>
              <a:t>Arabs adopted the practice of veiling women and secluding them in the home</a:t>
            </a:r>
          </a:p>
          <a:p>
            <a:r>
              <a:rPr lang="en-US" sz="2800" dirty="0" smtClean="0"/>
              <a:t>Women’s quarters were called harem, from the word </a:t>
            </a:r>
            <a:r>
              <a:rPr lang="en-US" sz="2800" dirty="0" err="1" smtClean="0"/>
              <a:t>haram</a:t>
            </a:r>
            <a:r>
              <a:rPr lang="en-US" sz="2800" dirty="0" smtClean="0"/>
              <a:t> </a:t>
            </a:r>
          </a:p>
          <a:p>
            <a:pPr>
              <a:buNone/>
            </a:pPr>
            <a:r>
              <a:rPr lang="en-US" sz="2800" dirty="0" smtClean="0"/>
              <a:t>HARAM: forbidden</a:t>
            </a:r>
            <a:endParaRPr lang="en-US" sz="2800" dirty="0"/>
          </a:p>
        </p:txBody>
      </p:sp>
      <p:sp>
        <p:nvSpPr>
          <p:cNvPr id="4" name="Title 3"/>
          <p:cNvSpPr>
            <a:spLocks noGrp="1"/>
          </p:cNvSpPr>
          <p:nvPr>
            <p:ph type="title"/>
          </p:nvPr>
        </p:nvSpPr>
        <p:spPr/>
        <p:txBody>
          <a:bodyPr/>
          <a:lstStyle/>
          <a:p>
            <a:r>
              <a:rPr lang="en-US" dirty="0" smtClean="0"/>
              <a:t>Women in early </a:t>
            </a:r>
            <a:r>
              <a:rPr lang="en-US" dirty="0" err="1" smtClean="0"/>
              <a:t>muslim</a:t>
            </a:r>
            <a:r>
              <a:rPr lang="en-US" dirty="0" smtClean="0"/>
              <a:t> society</a:t>
            </a:r>
            <a:endParaRPr lang="en-US" dirty="0"/>
          </a:p>
        </p:txBody>
      </p:sp>
    </p:spTree>
    <p:extLst>
      <p:ext uri="{BB962C8B-B14F-4D97-AF65-F5344CB8AC3E}">
        <p14:creationId xmlns:p14="http://schemas.microsoft.com/office/powerpoint/2010/main" val="4039581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Two</a:t>
            </a:r>
            <a:endParaRPr lang="en-US" dirty="0"/>
          </a:p>
        </p:txBody>
      </p:sp>
      <p:sp>
        <p:nvSpPr>
          <p:cNvPr id="4" name="Title 3"/>
          <p:cNvSpPr>
            <a:spLocks noGrp="1"/>
          </p:cNvSpPr>
          <p:nvPr>
            <p:ph type="title"/>
          </p:nvPr>
        </p:nvSpPr>
        <p:spPr/>
        <p:txBody>
          <a:bodyPr/>
          <a:lstStyle/>
          <a:p>
            <a:r>
              <a:rPr lang="en-US" dirty="0" smtClean="0"/>
              <a:t>Islam spreads</a:t>
            </a:r>
            <a:endParaRPr lang="en-US" dirty="0"/>
          </a:p>
        </p:txBody>
      </p:sp>
    </p:spTree>
    <p:extLst>
      <p:ext uri="{BB962C8B-B14F-4D97-AF65-F5344CB8AC3E}">
        <p14:creationId xmlns:p14="http://schemas.microsoft.com/office/powerpoint/2010/main" val="30001211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04800"/>
            <a:ext cx="9144000" cy="990600"/>
          </a:xfrm>
        </p:spPr>
        <p:txBody>
          <a:bodyPr/>
          <a:lstStyle/>
          <a:p>
            <a:pPr eaLnBrk="1" hangingPunct="1"/>
            <a:r>
              <a:rPr lang="en-US" dirty="0" smtClean="0"/>
              <a:t>Islam After Muhammad</a:t>
            </a:r>
          </a:p>
        </p:txBody>
      </p:sp>
      <p:sp>
        <p:nvSpPr>
          <p:cNvPr id="7171" name="Rectangle 3"/>
          <p:cNvSpPr>
            <a:spLocks noGrp="1" noChangeArrowheads="1"/>
          </p:cNvSpPr>
          <p:nvPr>
            <p:ph type="body" idx="1"/>
          </p:nvPr>
        </p:nvSpPr>
        <p:spPr>
          <a:xfrm>
            <a:off x="228599" y="1752600"/>
            <a:ext cx="4724401" cy="4865688"/>
          </a:xfrm>
        </p:spPr>
        <p:txBody>
          <a:bodyPr>
            <a:normAutofit/>
          </a:bodyPr>
          <a:lstStyle/>
          <a:p>
            <a:pPr eaLnBrk="1" hangingPunct="1">
              <a:lnSpc>
                <a:spcPct val="95000"/>
              </a:lnSpc>
              <a:spcBef>
                <a:spcPct val="0"/>
              </a:spcBef>
              <a:spcAft>
                <a:spcPts val="300"/>
              </a:spcAft>
            </a:pPr>
            <a:r>
              <a:rPr lang="en-US" sz="3200" dirty="0" smtClean="0"/>
              <a:t>In 632, the Muslim community elected a new leader called a caliph </a:t>
            </a:r>
          </a:p>
          <a:p>
            <a:pPr eaLnBrk="1" hangingPunct="1">
              <a:lnSpc>
                <a:spcPct val="95000"/>
              </a:lnSpc>
              <a:spcBef>
                <a:spcPct val="0"/>
              </a:spcBef>
              <a:spcAft>
                <a:spcPts val="300"/>
              </a:spcAft>
            </a:pPr>
            <a:r>
              <a:rPr lang="en-US" sz="3200" dirty="0" smtClean="0"/>
              <a:t>The first 4 caliphs all knew Muhammad &amp; promised to stay true to the Qur'an &amp; Muhammad’s message</a:t>
            </a:r>
          </a:p>
        </p:txBody>
      </p:sp>
      <p:pic>
        <p:nvPicPr>
          <p:cNvPr id="7172" name="Picture 7" descr="Cuatrocalif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599" y="1752600"/>
            <a:ext cx="344731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ChangeArrowheads="1"/>
          </p:cNvSpPr>
          <p:nvPr/>
        </p:nvSpPr>
        <p:spPr bwMode="auto">
          <a:xfrm>
            <a:off x="5029200" y="5862394"/>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solidFill>
                  <a:schemeClr val="bg1"/>
                </a:solidFill>
              </a:rPr>
              <a:t>Muhammad </a:t>
            </a:r>
          </a:p>
          <a:p>
            <a:pPr algn="ctr"/>
            <a:r>
              <a:rPr lang="en-US" sz="2000" dirty="0" smtClean="0">
                <a:solidFill>
                  <a:schemeClr val="bg1"/>
                </a:solidFill>
              </a:rPr>
              <a:t>&amp; </a:t>
            </a:r>
            <a:r>
              <a:rPr lang="en-US" sz="2000" dirty="0">
                <a:solidFill>
                  <a:schemeClr val="bg1"/>
                </a:solidFill>
              </a:rPr>
              <a:t>the Rightly Guided Caliphs</a:t>
            </a:r>
          </a:p>
        </p:txBody>
      </p:sp>
    </p:spTree>
    <p:extLst>
      <p:ext uri="{BB962C8B-B14F-4D97-AF65-F5344CB8AC3E}">
        <p14:creationId xmlns:p14="http://schemas.microsoft.com/office/powerpoint/2010/main" val="628011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1728094"/>
            <a:ext cx="4267200" cy="4834128"/>
          </a:xfrm>
        </p:spPr>
        <p:txBody>
          <a:bodyPr>
            <a:noAutofit/>
          </a:bodyPr>
          <a:lstStyle/>
          <a:p>
            <a:pPr>
              <a:spcBef>
                <a:spcPct val="0"/>
              </a:spcBef>
            </a:pPr>
            <a:r>
              <a:rPr lang="en-US" sz="2700" dirty="0" smtClean="0"/>
              <a:t>Around </a:t>
            </a:r>
            <a:r>
              <a:rPr lang="en-US" sz="2700" dirty="0"/>
              <a:t> 600 AD, a new monotheistic religion began called </a:t>
            </a:r>
            <a:r>
              <a:rPr lang="en-US" sz="2700" u="sng" dirty="0" smtClean="0"/>
              <a:t>Islam</a:t>
            </a:r>
          </a:p>
          <a:p>
            <a:pPr>
              <a:spcBef>
                <a:spcPct val="0"/>
              </a:spcBef>
            </a:pPr>
            <a:r>
              <a:rPr lang="en-US" sz="2700" dirty="0" smtClean="0"/>
              <a:t>The </a:t>
            </a:r>
            <a:r>
              <a:rPr lang="en-US" sz="2700" dirty="0"/>
              <a:t>faith was founded by the </a:t>
            </a:r>
            <a:r>
              <a:rPr lang="en-US" sz="2700" u="sng" dirty="0"/>
              <a:t>prophet </a:t>
            </a:r>
            <a:r>
              <a:rPr lang="en-US" sz="2700" u="sng" dirty="0" smtClean="0"/>
              <a:t>Muhammad</a:t>
            </a:r>
          </a:p>
          <a:p>
            <a:pPr>
              <a:spcBef>
                <a:spcPct val="0"/>
              </a:spcBef>
            </a:pPr>
            <a:r>
              <a:rPr lang="en-US" sz="2700" dirty="0" smtClean="0"/>
              <a:t>His </a:t>
            </a:r>
            <a:r>
              <a:rPr lang="en-US" sz="2700" dirty="0"/>
              <a:t>followers, called </a:t>
            </a:r>
            <a:r>
              <a:rPr lang="en-US" sz="2700" u="sng" dirty="0"/>
              <a:t>Muslims</a:t>
            </a:r>
            <a:r>
              <a:rPr lang="en-US" sz="2700" dirty="0"/>
              <a:t>, spread Islam throughout the Middle East, Africa, Asia, &amp; </a:t>
            </a:r>
            <a:r>
              <a:rPr lang="en-US" sz="2700" dirty="0" smtClean="0"/>
              <a:t>Europe</a:t>
            </a:r>
            <a:endParaRPr lang="en-US" sz="2700" dirty="0">
              <a:solidFill>
                <a:schemeClr val="folHlink"/>
              </a:solidFill>
            </a:endParaRPr>
          </a:p>
        </p:txBody>
      </p:sp>
      <p:sp>
        <p:nvSpPr>
          <p:cNvPr id="4" name="Title 3"/>
          <p:cNvSpPr>
            <a:spLocks noGrp="1"/>
          </p:cNvSpPr>
          <p:nvPr>
            <p:ph type="title"/>
          </p:nvPr>
        </p:nvSpPr>
        <p:spPr/>
        <p:txBody>
          <a:bodyPr/>
          <a:lstStyle/>
          <a:p>
            <a:r>
              <a:rPr lang="en-US" dirty="0" smtClean="0"/>
              <a:t>The </a:t>
            </a:r>
            <a:r>
              <a:rPr lang="en-US" dirty="0" err="1" smtClean="0"/>
              <a:t>muslim</a:t>
            </a:r>
            <a:r>
              <a:rPr lang="en-US" dirty="0" smtClean="0"/>
              <a:t> world: what is </a:t>
            </a:r>
            <a:r>
              <a:rPr lang="en-US" dirty="0" err="1" smtClean="0"/>
              <a:t>islam</a:t>
            </a:r>
            <a:r>
              <a:rPr lang="en-US" dirty="0" smtClean="0"/>
              <a:t>?</a:t>
            </a:r>
            <a:endParaRPr lang="en-US" dirty="0"/>
          </a:p>
        </p:txBody>
      </p:sp>
      <p:pic>
        <p:nvPicPr>
          <p:cNvPr id="7" name="Picture 6" descr="Muhammad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0"/>
            <a:ext cx="3429000" cy="480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8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990600"/>
          </a:xfrm>
        </p:spPr>
        <p:txBody>
          <a:bodyPr/>
          <a:lstStyle/>
          <a:p>
            <a:pPr eaLnBrk="1" hangingPunct="1"/>
            <a:r>
              <a:rPr lang="en-US" dirty="0" smtClean="0"/>
              <a:t>The Rightly Guided Caliphs </a:t>
            </a:r>
          </a:p>
        </p:txBody>
      </p:sp>
      <p:sp>
        <p:nvSpPr>
          <p:cNvPr id="8195" name="Rectangle 3"/>
          <p:cNvSpPr>
            <a:spLocks noGrp="1" noChangeArrowheads="1"/>
          </p:cNvSpPr>
          <p:nvPr>
            <p:ph type="body" idx="1"/>
          </p:nvPr>
        </p:nvSpPr>
        <p:spPr>
          <a:xfrm>
            <a:off x="228600" y="1796439"/>
            <a:ext cx="5105400" cy="4079509"/>
          </a:xfrm>
        </p:spPr>
        <p:txBody>
          <a:bodyPr>
            <a:normAutofit fontScale="85000" lnSpcReduction="10000"/>
          </a:bodyPr>
          <a:lstStyle/>
          <a:p>
            <a:pPr eaLnBrk="1" hangingPunct="1">
              <a:lnSpc>
                <a:spcPct val="95000"/>
              </a:lnSpc>
              <a:spcBef>
                <a:spcPct val="0"/>
              </a:spcBef>
              <a:spcAft>
                <a:spcPts val="300"/>
              </a:spcAft>
            </a:pPr>
            <a:r>
              <a:rPr lang="en-US" sz="3100" dirty="0" smtClean="0"/>
              <a:t>The first caliph was </a:t>
            </a:r>
            <a:br>
              <a:rPr lang="en-US" sz="3100" dirty="0" smtClean="0"/>
            </a:br>
            <a:r>
              <a:rPr lang="en-US" sz="3100" dirty="0" smtClean="0"/>
              <a:t>Muhammad’s friend &amp; father-in-law, Abu </a:t>
            </a:r>
            <a:r>
              <a:rPr lang="en-US" sz="3100" dirty="0" err="1" smtClean="0"/>
              <a:t>Bakr</a:t>
            </a:r>
            <a:endParaRPr lang="en-US" sz="3100" dirty="0" smtClean="0"/>
          </a:p>
          <a:p>
            <a:pPr eaLnBrk="1" hangingPunct="1">
              <a:lnSpc>
                <a:spcPct val="95000"/>
              </a:lnSpc>
              <a:spcBef>
                <a:spcPct val="0"/>
              </a:spcBef>
              <a:spcAft>
                <a:spcPts val="300"/>
              </a:spcAft>
            </a:pPr>
            <a:r>
              <a:rPr lang="en-US" sz="3100" dirty="0" smtClean="0"/>
              <a:t>Under the rightly guided caliphs, armies had many victories</a:t>
            </a:r>
          </a:p>
          <a:p>
            <a:pPr eaLnBrk="1" hangingPunct="1">
              <a:lnSpc>
                <a:spcPct val="95000"/>
              </a:lnSpc>
              <a:spcBef>
                <a:spcPct val="0"/>
              </a:spcBef>
              <a:spcAft>
                <a:spcPts val="300"/>
              </a:spcAft>
            </a:pPr>
            <a:r>
              <a:rPr lang="en-US" sz="3100" dirty="0" smtClean="0"/>
              <a:t>Expansion slowed 100 years later when in 732, the Arab push into Europe ended</a:t>
            </a:r>
          </a:p>
          <a:p>
            <a:pPr eaLnBrk="1" hangingPunct="1">
              <a:lnSpc>
                <a:spcPct val="95000"/>
              </a:lnSpc>
              <a:spcBef>
                <a:spcPct val="0"/>
              </a:spcBef>
              <a:spcAft>
                <a:spcPts val="300"/>
              </a:spcAft>
            </a:pPr>
            <a:r>
              <a:rPr lang="en-US" sz="3100" dirty="0" smtClean="0"/>
              <a:t>Muslim and Christian forces fought in Spain for centuries</a:t>
            </a: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436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atrocalif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96440"/>
            <a:ext cx="3352800" cy="396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425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200" cy="4910329"/>
          </a:xfrm>
        </p:spPr>
        <p:txBody>
          <a:bodyPr>
            <a:noAutofit/>
          </a:bodyPr>
          <a:lstStyle/>
          <a:p>
            <a:pPr marL="45720" indent="0" algn="ctr">
              <a:buNone/>
            </a:pPr>
            <a:r>
              <a:rPr lang="en-US" sz="2800" dirty="0" smtClean="0"/>
              <a:t>Why did the Muslim Conquest have such success?</a:t>
            </a:r>
          </a:p>
          <a:p>
            <a:pPr marL="45720" indent="0" algn="ctr">
              <a:buNone/>
            </a:pPr>
            <a:endParaRPr lang="en-US" sz="1000" dirty="0"/>
          </a:p>
          <a:p>
            <a:pPr marL="502920" indent="-457200" algn="ctr">
              <a:buAutoNum type="arabicPeriod"/>
            </a:pPr>
            <a:r>
              <a:rPr lang="en-US" sz="2400" dirty="0" smtClean="0"/>
              <a:t>Weakness of the Byzantine and Persian Empires </a:t>
            </a:r>
          </a:p>
          <a:p>
            <a:pPr marL="502920" indent="-457200" algn="ctr">
              <a:buAutoNum type="arabicPeriod"/>
            </a:pPr>
            <a:r>
              <a:rPr lang="en-US" sz="2400" dirty="0" smtClean="0"/>
              <a:t>Arabs were seen as liberators from harsh rule</a:t>
            </a:r>
          </a:p>
          <a:p>
            <a:pPr marL="502920" indent="-457200" algn="ctr">
              <a:buAutoNum type="arabicPeriod"/>
            </a:pPr>
            <a:r>
              <a:rPr lang="en-US" sz="2400" dirty="0" smtClean="0"/>
              <a:t>Bold and efficient fighting methods were used</a:t>
            </a:r>
          </a:p>
          <a:p>
            <a:pPr marL="502920" indent="-457200" algn="ctr">
              <a:buAutoNum type="arabicPeriod"/>
            </a:pPr>
            <a:r>
              <a:rPr lang="en-US" sz="2400" dirty="0" smtClean="0"/>
              <a:t>Common faith Muhammad had given his people</a:t>
            </a:r>
          </a:p>
          <a:p>
            <a:pPr marL="502920" indent="-457200" algn="ctr">
              <a:buAutoNum type="arabicPeriod"/>
            </a:pPr>
            <a:endParaRPr lang="en-US" sz="1000" dirty="0" smtClean="0"/>
          </a:p>
          <a:p>
            <a:pPr marL="502920" indent="-457200" algn="ctr">
              <a:buAutoNum type="arabicPeriod"/>
            </a:pPr>
            <a:endParaRPr lang="en-US" sz="1000" dirty="0"/>
          </a:p>
          <a:p>
            <a:pPr marL="45720" indent="0" algn="ctr">
              <a:buNone/>
            </a:pPr>
            <a:r>
              <a:rPr lang="en-US" sz="2400" dirty="0" smtClean="0"/>
              <a:t>Muslim leaders imposed a tax on non-Muslims, but allowed them to continue to practice their own faith and follow their own religious laws. Non-Muslims played key roles in developing the Muslim civilization. Often, non-Muslims did convert to Islam.</a:t>
            </a:r>
            <a:endParaRPr lang="en-US" sz="2400" dirty="0"/>
          </a:p>
        </p:txBody>
      </p:sp>
      <p:sp>
        <p:nvSpPr>
          <p:cNvPr id="4" name="Title 3"/>
          <p:cNvSpPr>
            <a:spLocks noGrp="1"/>
          </p:cNvSpPr>
          <p:nvPr>
            <p:ph type="title"/>
          </p:nvPr>
        </p:nvSpPr>
        <p:spPr/>
        <p:txBody>
          <a:bodyPr/>
          <a:lstStyle/>
          <a:p>
            <a:r>
              <a:rPr lang="en-US" dirty="0" smtClean="0"/>
              <a:t>Success of </a:t>
            </a:r>
            <a:r>
              <a:rPr lang="en-US" dirty="0" err="1" smtClean="0"/>
              <a:t>muslim</a:t>
            </a:r>
            <a:r>
              <a:rPr lang="en-US" dirty="0" smtClean="0"/>
              <a:t> conquests</a:t>
            </a:r>
            <a:endParaRPr lang="en-US" dirty="0"/>
          </a:p>
        </p:txBody>
      </p:sp>
    </p:spTree>
    <p:extLst>
      <p:ext uri="{BB962C8B-B14F-4D97-AF65-F5344CB8AC3E}">
        <p14:creationId xmlns:p14="http://schemas.microsoft.com/office/powerpoint/2010/main" val="825867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Autofit/>
          </a:bodyPr>
          <a:lstStyle/>
          <a:p>
            <a:r>
              <a:rPr lang="en-US" sz="2500" dirty="0" smtClean="0"/>
              <a:t>Major areas of Muslim influence in Europe from 650 to 750 were in Spain and Sicily</a:t>
            </a:r>
          </a:p>
          <a:p>
            <a:pPr marL="53975" indent="-9525" algn="ctr">
              <a:buNone/>
            </a:pPr>
            <a:r>
              <a:rPr lang="en-US" sz="2500" dirty="0" smtClean="0"/>
              <a:t>Arabs overran Spain at the beginning of the 700s and Christians slowly fought back and reclaimed the peninsula, pushing the Muslims, who they called </a:t>
            </a:r>
            <a:r>
              <a:rPr lang="en-US" sz="2500" u="sng" dirty="0" smtClean="0"/>
              <a:t>MOORS</a:t>
            </a:r>
            <a:r>
              <a:rPr lang="en-US" sz="2500" dirty="0" smtClean="0"/>
              <a:t>, to Southern Spain.</a:t>
            </a:r>
          </a:p>
          <a:p>
            <a:pPr marL="45720" indent="0">
              <a:buNone/>
            </a:pPr>
            <a:endParaRPr lang="en-US" sz="1000" dirty="0" smtClean="0"/>
          </a:p>
          <a:p>
            <a:pPr marL="45720" indent="0" algn="ctr">
              <a:buNone/>
            </a:pPr>
            <a:r>
              <a:rPr lang="en-US" sz="2500" dirty="0" smtClean="0"/>
              <a:t>How long did the Moors stay in Southern Spain? </a:t>
            </a:r>
            <a:endParaRPr lang="en-US" sz="2500" dirty="0"/>
          </a:p>
          <a:p>
            <a:pPr marL="45720" indent="0" algn="ctr">
              <a:buNone/>
            </a:pPr>
            <a:r>
              <a:rPr lang="en-US" sz="2500" u="sng" dirty="0" smtClean="0"/>
              <a:t>Until 1492</a:t>
            </a:r>
            <a:r>
              <a:rPr lang="en-US" sz="2500" dirty="0" smtClean="0"/>
              <a:t>.</a:t>
            </a:r>
          </a:p>
          <a:p>
            <a:pPr marL="45720" indent="0" algn="ctr">
              <a:buNone/>
            </a:pPr>
            <a:endParaRPr lang="en-US" sz="1000" dirty="0" smtClean="0"/>
          </a:p>
          <a:p>
            <a:r>
              <a:rPr lang="en-US" sz="2500" dirty="0" smtClean="0"/>
              <a:t>For centuries, Spain was a cultural center of the Muslim world</a:t>
            </a:r>
            <a:endParaRPr lang="en-US" sz="2500" dirty="0"/>
          </a:p>
        </p:txBody>
      </p:sp>
      <p:sp>
        <p:nvSpPr>
          <p:cNvPr id="4" name="Title 3"/>
          <p:cNvSpPr>
            <a:spLocks noGrp="1"/>
          </p:cNvSpPr>
          <p:nvPr>
            <p:ph type="title"/>
          </p:nvPr>
        </p:nvSpPr>
        <p:spPr/>
        <p:txBody>
          <a:bodyPr/>
          <a:lstStyle/>
          <a:p>
            <a:r>
              <a:rPr lang="en-US" dirty="0" smtClean="0"/>
              <a:t>Muslim presence in </a:t>
            </a:r>
            <a:r>
              <a:rPr lang="en-US" dirty="0" err="1" smtClean="0"/>
              <a:t>europe</a:t>
            </a:r>
            <a:endParaRPr lang="en-US" dirty="0"/>
          </a:p>
        </p:txBody>
      </p:sp>
    </p:spTree>
    <p:extLst>
      <p:ext uri="{BB962C8B-B14F-4D97-AF65-F5344CB8AC3E}">
        <p14:creationId xmlns:p14="http://schemas.microsoft.com/office/powerpoint/2010/main" val="2138118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676400"/>
            <a:ext cx="4040188" cy="457200"/>
          </a:xfrm>
          <a:ln>
            <a:solidFill>
              <a:schemeClr val="tx1"/>
            </a:solidFill>
          </a:ln>
        </p:spPr>
        <p:txBody>
          <a:bodyPr/>
          <a:lstStyle/>
          <a:p>
            <a:r>
              <a:rPr lang="en-US" u="sng" dirty="0" smtClean="0"/>
              <a:t>SUNNI</a:t>
            </a:r>
            <a:r>
              <a:rPr lang="en-US" dirty="0" smtClean="0"/>
              <a:t> MUSLIMS</a:t>
            </a:r>
            <a:endParaRPr lang="en-US" dirty="0"/>
          </a:p>
        </p:txBody>
      </p:sp>
      <p:sp>
        <p:nvSpPr>
          <p:cNvPr id="7" name="Content Placeholder 6"/>
          <p:cNvSpPr>
            <a:spLocks noGrp="1"/>
          </p:cNvSpPr>
          <p:nvPr>
            <p:ph sz="half" idx="2"/>
          </p:nvPr>
        </p:nvSpPr>
        <p:spPr>
          <a:xfrm>
            <a:off x="457200" y="2209800"/>
            <a:ext cx="4040188" cy="3048000"/>
          </a:xfrm>
          <a:ln>
            <a:solidFill>
              <a:schemeClr val="tx1"/>
            </a:solidFill>
          </a:ln>
        </p:spPr>
        <p:txBody>
          <a:bodyPr>
            <a:normAutofit/>
          </a:bodyPr>
          <a:lstStyle/>
          <a:p>
            <a:r>
              <a:rPr lang="en-US" sz="2200" dirty="0" smtClean="0"/>
              <a:t>Believe the caliph should be chosen by leaders of the Muslim community</a:t>
            </a:r>
          </a:p>
          <a:p>
            <a:r>
              <a:rPr lang="en-US" sz="2200" dirty="0" smtClean="0"/>
              <a:t>Agree Caliph should be a pious Muslim</a:t>
            </a:r>
          </a:p>
          <a:p>
            <a:r>
              <a:rPr lang="en-US" sz="2200" dirty="0" smtClean="0"/>
              <a:t>Believe the caliph should be seen as a leader, not a religious authority</a:t>
            </a:r>
            <a:endParaRPr lang="en-US" sz="2200" dirty="0"/>
          </a:p>
        </p:txBody>
      </p:sp>
      <p:sp>
        <p:nvSpPr>
          <p:cNvPr id="8" name="Text Placeholder 7"/>
          <p:cNvSpPr>
            <a:spLocks noGrp="1"/>
          </p:cNvSpPr>
          <p:nvPr>
            <p:ph type="body" sz="quarter" idx="3"/>
          </p:nvPr>
        </p:nvSpPr>
        <p:spPr>
          <a:xfrm>
            <a:off x="4648200" y="1676400"/>
            <a:ext cx="4041775" cy="457200"/>
          </a:xfrm>
          <a:ln>
            <a:solidFill>
              <a:schemeClr val="tx1"/>
            </a:solidFill>
          </a:ln>
        </p:spPr>
        <p:txBody>
          <a:bodyPr/>
          <a:lstStyle/>
          <a:p>
            <a:r>
              <a:rPr lang="en-US" u="sng" smtClean="0"/>
              <a:t>SHI’ITE</a:t>
            </a:r>
            <a:r>
              <a:rPr lang="en-US" smtClean="0"/>
              <a:t> </a:t>
            </a:r>
            <a:r>
              <a:rPr lang="en-US" dirty="0" smtClean="0"/>
              <a:t>MUSLIMS</a:t>
            </a:r>
            <a:endParaRPr lang="en-US" dirty="0"/>
          </a:p>
        </p:txBody>
      </p:sp>
      <p:sp>
        <p:nvSpPr>
          <p:cNvPr id="9" name="Content Placeholder 8"/>
          <p:cNvSpPr>
            <a:spLocks noGrp="1"/>
          </p:cNvSpPr>
          <p:nvPr>
            <p:ph sz="quarter" idx="4"/>
          </p:nvPr>
        </p:nvSpPr>
        <p:spPr>
          <a:xfrm>
            <a:off x="4648200" y="2209801"/>
            <a:ext cx="4041775" cy="3047999"/>
          </a:xfrm>
          <a:ln>
            <a:solidFill>
              <a:schemeClr val="tx1"/>
            </a:solidFill>
          </a:ln>
        </p:spPr>
        <p:txBody>
          <a:bodyPr>
            <a:normAutofit/>
          </a:bodyPr>
          <a:lstStyle/>
          <a:p>
            <a:r>
              <a:rPr lang="en-US" sz="2200" dirty="0" smtClean="0"/>
              <a:t>Believe the only true successors of the caliph are descendants of Muhammad’s daughter and son-in-law (Fatima &amp; Ali) </a:t>
            </a:r>
          </a:p>
          <a:p>
            <a:r>
              <a:rPr lang="en-US" sz="2200" dirty="0" smtClean="0"/>
              <a:t>Believes descendants are divinely inspired</a:t>
            </a:r>
            <a:endParaRPr lang="en-US" sz="2200" dirty="0"/>
          </a:p>
        </p:txBody>
      </p:sp>
      <p:sp>
        <p:nvSpPr>
          <p:cNvPr id="5" name="Title 4"/>
          <p:cNvSpPr>
            <a:spLocks noGrp="1"/>
          </p:cNvSpPr>
          <p:nvPr>
            <p:ph type="title"/>
          </p:nvPr>
        </p:nvSpPr>
        <p:spPr/>
        <p:txBody>
          <a:bodyPr/>
          <a:lstStyle/>
          <a:p>
            <a:r>
              <a:rPr lang="en-US" dirty="0" smtClean="0"/>
              <a:t>Movements within </a:t>
            </a:r>
            <a:r>
              <a:rPr lang="en-US" dirty="0" err="1" smtClean="0"/>
              <a:t>islam</a:t>
            </a:r>
            <a:endParaRPr lang="en-US" dirty="0"/>
          </a:p>
        </p:txBody>
      </p:sp>
      <p:sp>
        <p:nvSpPr>
          <p:cNvPr id="2" name="TextBox 1"/>
          <p:cNvSpPr txBox="1"/>
          <p:nvPr/>
        </p:nvSpPr>
        <p:spPr>
          <a:xfrm>
            <a:off x="228600" y="5410200"/>
            <a:ext cx="8686800" cy="1107996"/>
          </a:xfrm>
          <a:prstGeom prst="rect">
            <a:avLst/>
          </a:prstGeom>
          <a:noFill/>
          <a:ln>
            <a:solidFill>
              <a:schemeClr val="tx1"/>
            </a:solidFill>
          </a:ln>
        </p:spPr>
        <p:txBody>
          <a:bodyPr wrap="square" rtlCol="0">
            <a:spAutoFit/>
          </a:bodyPr>
          <a:lstStyle/>
          <a:p>
            <a:pPr algn="ctr"/>
            <a:r>
              <a:rPr lang="en-US" sz="2200" dirty="0" smtClean="0">
                <a:solidFill>
                  <a:schemeClr val="tx2"/>
                </a:solidFill>
              </a:rPr>
              <a:t>A 3rd movement, the </a:t>
            </a:r>
            <a:r>
              <a:rPr lang="en-US" sz="2200" u="sng" dirty="0" smtClean="0">
                <a:solidFill>
                  <a:schemeClr val="tx2"/>
                </a:solidFill>
              </a:rPr>
              <a:t>Sufi Muslims</a:t>
            </a:r>
            <a:r>
              <a:rPr lang="en-US" sz="2200" dirty="0" smtClean="0">
                <a:solidFill>
                  <a:schemeClr val="tx2"/>
                </a:solidFill>
              </a:rPr>
              <a:t>, has emerged. </a:t>
            </a:r>
          </a:p>
          <a:p>
            <a:pPr marL="342900" indent="-342900" algn="ctr">
              <a:buFont typeface="Arial" pitchFamily="34" charset="0"/>
              <a:buChar char="•"/>
            </a:pPr>
            <a:r>
              <a:rPr lang="en-US" sz="2200" dirty="0" smtClean="0">
                <a:solidFill>
                  <a:schemeClr val="tx2"/>
                </a:solidFill>
              </a:rPr>
              <a:t>Sufis are Muslim mystics who sought communication with God through meditation, fasting &amp; other rituals. </a:t>
            </a:r>
            <a:endParaRPr lang="en-US" sz="2200" dirty="0">
              <a:solidFill>
                <a:schemeClr val="tx2"/>
              </a:solidFill>
            </a:endParaRPr>
          </a:p>
        </p:txBody>
      </p:sp>
    </p:spTree>
    <p:extLst>
      <p:ext uri="{BB962C8B-B14F-4D97-AF65-F5344CB8AC3E}">
        <p14:creationId xmlns:p14="http://schemas.microsoft.com/office/powerpoint/2010/main" val="1932358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719070"/>
            <a:ext cx="5436092" cy="4910329"/>
          </a:xfrm>
        </p:spPr>
        <p:txBody>
          <a:bodyPr>
            <a:normAutofit/>
          </a:bodyPr>
          <a:lstStyle/>
          <a:p>
            <a:pPr marL="45720" indent="0">
              <a:buNone/>
            </a:pPr>
            <a:r>
              <a:rPr lang="en-US" dirty="0" smtClean="0"/>
              <a:t>The </a:t>
            </a:r>
            <a:r>
              <a:rPr lang="en-US" u="sng" dirty="0" smtClean="0"/>
              <a:t>Umayyad Family</a:t>
            </a:r>
            <a:r>
              <a:rPr lang="en-US" dirty="0" smtClean="0"/>
              <a:t> was the first to set up dynasty rule in the Arab Empire, which lasted from 661 to 750 AD. The Umayyad’s faced 4 main problems:</a:t>
            </a:r>
          </a:p>
          <a:p>
            <a:pPr marL="45720" indent="0" algn="ctr">
              <a:buNone/>
            </a:pPr>
            <a:endParaRPr lang="en-US" sz="1000" dirty="0" smtClean="0"/>
          </a:p>
          <a:p>
            <a:pPr marL="502920" indent="-457200">
              <a:buAutoNum type="arabicPeriod"/>
            </a:pPr>
            <a:r>
              <a:rPr lang="en-US" dirty="0" smtClean="0"/>
              <a:t>Trouble adapting from desert life to ruling areas</a:t>
            </a:r>
          </a:p>
          <a:p>
            <a:pPr marL="502920" indent="-457200">
              <a:buAutoNum type="arabicPeriod"/>
            </a:pPr>
            <a:r>
              <a:rPr lang="en-US" dirty="0" smtClean="0"/>
              <a:t>Economic tensions increased</a:t>
            </a:r>
          </a:p>
          <a:p>
            <a:pPr marL="502920" indent="-457200">
              <a:buAutoNum type="arabicPeriod"/>
            </a:pPr>
            <a:r>
              <a:rPr lang="en-US" dirty="0" smtClean="0"/>
              <a:t>Resistance from Shiite Muslims</a:t>
            </a:r>
          </a:p>
          <a:p>
            <a:pPr marL="502920" indent="-457200">
              <a:buAutoNum type="arabicPeriod"/>
            </a:pPr>
            <a:r>
              <a:rPr lang="en-US" dirty="0" smtClean="0"/>
              <a:t>Unrest among non-Arab converts to Islam</a:t>
            </a:r>
          </a:p>
          <a:p>
            <a:pPr marL="45720" indent="0">
              <a:buNone/>
            </a:pPr>
            <a:endParaRPr lang="en-US" sz="1000" dirty="0"/>
          </a:p>
          <a:p>
            <a:pPr marL="45720" indent="0">
              <a:buNone/>
            </a:pPr>
            <a:r>
              <a:rPr lang="en-US" dirty="0" smtClean="0"/>
              <a:t>In 750, the </a:t>
            </a:r>
            <a:r>
              <a:rPr lang="en-US" u="sng" dirty="0" err="1" smtClean="0"/>
              <a:t>Abbassids</a:t>
            </a:r>
            <a:r>
              <a:rPr lang="en-US" dirty="0" smtClean="0"/>
              <a:t> captured Damascus and established the </a:t>
            </a:r>
            <a:r>
              <a:rPr lang="en-US" dirty="0" err="1" smtClean="0"/>
              <a:t>Abbassid</a:t>
            </a:r>
            <a:r>
              <a:rPr lang="en-US" dirty="0" smtClean="0"/>
              <a:t> Dynasty, which lasted until 1258. </a:t>
            </a:r>
          </a:p>
          <a:p>
            <a:endParaRPr lang="en-US" dirty="0"/>
          </a:p>
        </p:txBody>
      </p:sp>
      <p:sp>
        <p:nvSpPr>
          <p:cNvPr id="4" name="Title 3"/>
          <p:cNvSpPr>
            <a:spLocks noGrp="1"/>
          </p:cNvSpPr>
          <p:nvPr>
            <p:ph type="title"/>
          </p:nvPr>
        </p:nvSpPr>
        <p:spPr/>
        <p:txBody>
          <a:bodyPr/>
          <a:lstStyle/>
          <a:p>
            <a:r>
              <a:rPr lang="en-US" dirty="0" smtClean="0"/>
              <a:t>Arab empire: 661 – 750</a:t>
            </a:r>
            <a:endParaRPr lang="en-US" dirty="0"/>
          </a:p>
        </p:txBody>
      </p:sp>
      <p:pic>
        <p:nvPicPr>
          <p:cNvPr id="1026" name="Picture 2" descr="https://upload.wikimedia.org/wikipedia/commons/thumb/6/6e/Umayyad_calif_Sassanian_prototype_copper_falus_Aleppo_Syria_circa_695_CE.jpg/220px-Umayyad_calif_Sassanian_prototype_copper_falus_Aleppo_Syria_circa_695_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20955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479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29154"/>
            <a:ext cx="5714999" cy="4824046"/>
          </a:xfrm>
        </p:spPr>
        <p:txBody>
          <a:bodyPr>
            <a:noAutofit/>
          </a:bodyPr>
          <a:lstStyle/>
          <a:p>
            <a:r>
              <a:rPr lang="en-US" sz="2450" dirty="0" err="1" smtClean="0"/>
              <a:t>Abbassid</a:t>
            </a:r>
            <a:r>
              <a:rPr lang="en-US" sz="2450" dirty="0" smtClean="0"/>
              <a:t> Dynasty helped make Islam a universal religion</a:t>
            </a:r>
          </a:p>
          <a:p>
            <a:r>
              <a:rPr lang="en-US" sz="2450" dirty="0" smtClean="0"/>
              <a:t>Known as the “Islamic Golden Age”</a:t>
            </a:r>
          </a:p>
          <a:p>
            <a:r>
              <a:rPr lang="en-US" sz="2450" dirty="0" smtClean="0"/>
              <a:t>Capital moved to Baghdad and called the “City of Peace”</a:t>
            </a:r>
          </a:p>
          <a:p>
            <a:r>
              <a:rPr lang="en-US" sz="2450" dirty="0" smtClean="0"/>
              <a:t>Baghdad was filled with domes and minarets</a:t>
            </a:r>
          </a:p>
          <a:p>
            <a:pPr marL="49213" indent="-4763">
              <a:buNone/>
            </a:pPr>
            <a:r>
              <a:rPr lang="en-US" sz="2450" dirty="0" smtClean="0"/>
              <a:t>MINARETS: slender towers on mosques</a:t>
            </a:r>
          </a:p>
          <a:p>
            <a:r>
              <a:rPr lang="en-US" sz="2450" dirty="0" smtClean="0"/>
              <a:t>From 786-809, the caliph, </a:t>
            </a:r>
            <a:r>
              <a:rPr lang="en-US" sz="2450" dirty="0" err="1" smtClean="0"/>
              <a:t>Harun</a:t>
            </a:r>
            <a:r>
              <a:rPr lang="en-US" sz="2450" dirty="0" smtClean="0"/>
              <a:t> al-Rashid, ruled the large empire</a:t>
            </a:r>
          </a:p>
        </p:txBody>
      </p:sp>
      <p:sp>
        <p:nvSpPr>
          <p:cNvPr id="4" name="Title 3"/>
          <p:cNvSpPr>
            <a:spLocks noGrp="1"/>
          </p:cNvSpPr>
          <p:nvPr>
            <p:ph type="title"/>
          </p:nvPr>
        </p:nvSpPr>
        <p:spPr/>
        <p:txBody>
          <a:bodyPr/>
          <a:lstStyle/>
          <a:p>
            <a:r>
              <a:rPr lang="en-US" dirty="0" err="1" smtClean="0"/>
              <a:t>Abbassid</a:t>
            </a:r>
            <a:r>
              <a:rPr lang="en-US" dirty="0" smtClean="0"/>
              <a:t> dynasty</a:t>
            </a:r>
            <a:endParaRPr lang="en-US" dirty="0"/>
          </a:p>
        </p:txBody>
      </p:sp>
      <p:pic>
        <p:nvPicPr>
          <p:cNvPr id="17410" name="Picture 2" descr="File:Baghdad old Abbasid Minar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52600"/>
            <a:ext cx="27432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62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199" cy="5105399"/>
          </a:xfrm>
        </p:spPr>
        <p:txBody>
          <a:bodyPr>
            <a:normAutofit lnSpcReduction="10000"/>
          </a:bodyPr>
          <a:lstStyle/>
          <a:p>
            <a:pPr marL="45720" indent="0" algn="ctr">
              <a:buNone/>
            </a:pPr>
            <a:r>
              <a:rPr lang="en-US" dirty="0" smtClean="0"/>
              <a:t>In 850, </a:t>
            </a:r>
            <a:r>
              <a:rPr lang="en-US" dirty="0" err="1" smtClean="0"/>
              <a:t>Abbassid</a:t>
            </a:r>
            <a:r>
              <a:rPr lang="en-US" dirty="0" smtClean="0"/>
              <a:t> control over the empire ended as other dynasties set up rule over separate Muslim states. Civil wars erupted, caliph power faded, and Shiite rulers took over parts of the empire. Between 900 and 1400, invasions by 3 groups added to the chaos:</a:t>
            </a:r>
          </a:p>
          <a:p>
            <a:pPr marL="45720" indent="0" algn="ctr">
              <a:buNone/>
            </a:pPr>
            <a:endParaRPr lang="en-US" sz="1000" dirty="0" smtClean="0"/>
          </a:p>
          <a:p>
            <a:pPr marL="45720" indent="0">
              <a:buNone/>
            </a:pPr>
            <a:r>
              <a:rPr lang="en-US" sz="2200" dirty="0" err="1" smtClean="0"/>
              <a:t>Seljuks</a:t>
            </a:r>
            <a:r>
              <a:rPr lang="en-US" sz="2200" dirty="0" smtClean="0"/>
              <a:t>: Turks who migrated to the Middle East in the 900s 	and by 1055 controlled Baghdad with the </a:t>
            </a:r>
            <a:r>
              <a:rPr lang="en-US" sz="2200" dirty="0" err="1" smtClean="0"/>
              <a:t>Abbassid</a:t>
            </a:r>
            <a:r>
              <a:rPr lang="en-US" sz="2200" dirty="0" smtClean="0"/>
              <a:t> 	caliph as a figurehead</a:t>
            </a:r>
          </a:p>
          <a:p>
            <a:pPr marL="45720" indent="0">
              <a:buNone/>
            </a:pPr>
            <a:r>
              <a:rPr lang="en-US" sz="2200" dirty="0" smtClean="0"/>
              <a:t>Crusaders: in 1099 Christian crusaders captured Jerusalem 	and for 200 years rule passed back and forth </a:t>
            </a:r>
          </a:p>
          <a:p>
            <a:pPr marL="45720" indent="0">
              <a:buNone/>
            </a:pPr>
            <a:r>
              <a:rPr lang="en-US" sz="2200" dirty="0" smtClean="0"/>
              <a:t>Mongols: in 1216, Genghis Khan led the Mongols across 	Persia &amp; Mesopotamia and in 1258, the Mongols killed 	the last </a:t>
            </a:r>
            <a:r>
              <a:rPr lang="en-US" sz="2200" dirty="0" err="1" smtClean="0"/>
              <a:t>Abbassid</a:t>
            </a:r>
            <a:r>
              <a:rPr lang="en-US" sz="2200" dirty="0" smtClean="0"/>
              <a:t> caliph, officially ending the </a:t>
            </a:r>
            <a:r>
              <a:rPr lang="en-US" sz="2200" dirty="0" err="1" smtClean="0"/>
              <a:t>Abbassid</a:t>
            </a:r>
            <a:r>
              <a:rPr lang="en-US" sz="2200" dirty="0" smtClean="0"/>
              <a:t> 	Dynasty</a:t>
            </a:r>
          </a:p>
          <a:p>
            <a:pPr marL="45720" indent="0">
              <a:buNone/>
            </a:pPr>
            <a:endParaRPr lang="en-US" sz="1000" dirty="0" smtClean="0"/>
          </a:p>
          <a:p>
            <a:pPr marL="45720" indent="0" algn="ctr">
              <a:buNone/>
            </a:pPr>
            <a:r>
              <a:rPr lang="en-US" dirty="0" smtClean="0"/>
              <a:t>By the end of the 1200s, the Arab Empire had fragmented and fallen. The empire crumbled, but Islam continued.</a:t>
            </a:r>
          </a:p>
        </p:txBody>
      </p:sp>
      <p:sp>
        <p:nvSpPr>
          <p:cNvPr id="4" name="Title 3"/>
          <p:cNvSpPr>
            <a:spLocks noGrp="1"/>
          </p:cNvSpPr>
          <p:nvPr>
            <p:ph type="title"/>
          </p:nvPr>
        </p:nvSpPr>
        <p:spPr/>
        <p:txBody>
          <a:bodyPr/>
          <a:lstStyle/>
          <a:p>
            <a:r>
              <a:rPr lang="en-US" dirty="0" smtClean="0"/>
              <a:t>Decline of the caliphate</a:t>
            </a:r>
            <a:endParaRPr lang="en-US" dirty="0"/>
          </a:p>
        </p:txBody>
      </p:sp>
    </p:spTree>
    <p:extLst>
      <p:ext uri="{BB962C8B-B14F-4D97-AF65-F5344CB8AC3E}">
        <p14:creationId xmlns:p14="http://schemas.microsoft.com/office/powerpoint/2010/main" val="3067186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Three</a:t>
            </a:r>
            <a:endParaRPr lang="en-US" dirty="0"/>
          </a:p>
        </p:txBody>
      </p:sp>
      <p:sp>
        <p:nvSpPr>
          <p:cNvPr id="4" name="Title 3"/>
          <p:cNvSpPr>
            <a:spLocks noGrp="1"/>
          </p:cNvSpPr>
          <p:nvPr>
            <p:ph type="title"/>
          </p:nvPr>
        </p:nvSpPr>
        <p:spPr/>
        <p:txBody>
          <a:bodyPr/>
          <a:lstStyle/>
          <a:p>
            <a:r>
              <a:rPr lang="en-US" dirty="0" smtClean="0"/>
              <a:t>Golden age of </a:t>
            </a:r>
            <a:r>
              <a:rPr lang="en-US" dirty="0" err="1" smtClean="0"/>
              <a:t>muslim</a:t>
            </a:r>
            <a:r>
              <a:rPr lang="en-US" dirty="0" smtClean="0"/>
              <a:t> civilization</a:t>
            </a:r>
            <a:endParaRPr lang="en-US" dirty="0"/>
          </a:p>
        </p:txBody>
      </p:sp>
    </p:spTree>
    <p:extLst>
      <p:ext uri="{BB962C8B-B14F-4D97-AF65-F5344CB8AC3E}">
        <p14:creationId xmlns:p14="http://schemas.microsoft.com/office/powerpoint/2010/main" val="8689141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785181"/>
            <a:ext cx="4495800" cy="4768018"/>
          </a:xfrm>
        </p:spPr>
        <p:txBody>
          <a:bodyPr>
            <a:noAutofit/>
          </a:bodyPr>
          <a:lstStyle/>
          <a:p>
            <a:r>
              <a:rPr lang="en-US" sz="2300" dirty="0" smtClean="0"/>
              <a:t>Slavery was common in cities</a:t>
            </a:r>
          </a:p>
          <a:p>
            <a:r>
              <a:rPr lang="en-US" sz="2300" dirty="0" smtClean="0"/>
              <a:t>Slaves were brought from conquered lands but Muslims were not enslaved</a:t>
            </a:r>
          </a:p>
          <a:p>
            <a:r>
              <a:rPr lang="en-US" sz="2300" dirty="0" smtClean="0"/>
              <a:t>Most slaves worked as household servants</a:t>
            </a:r>
          </a:p>
          <a:p>
            <a:r>
              <a:rPr lang="en-US" sz="2300" dirty="0" smtClean="0"/>
              <a:t>Islamic law encouraged freeing of slaves and many slaves bought their freedom, often with charitable donations or state funds</a:t>
            </a:r>
            <a:endParaRPr lang="en-US" sz="2300" dirty="0"/>
          </a:p>
        </p:txBody>
      </p:sp>
      <p:sp>
        <p:nvSpPr>
          <p:cNvPr id="4" name="Title 3"/>
          <p:cNvSpPr>
            <a:spLocks noGrp="1"/>
          </p:cNvSpPr>
          <p:nvPr>
            <p:ph type="title"/>
          </p:nvPr>
        </p:nvSpPr>
        <p:spPr/>
        <p:txBody>
          <a:bodyPr/>
          <a:lstStyle/>
          <a:p>
            <a:r>
              <a:rPr lang="en-US" dirty="0" smtClean="0"/>
              <a:t>slavery in the </a:t>
            </a:r>
            <a:r>
              <a:rPr lang="en-US" dirty="0" err="1" smtClean="0"/>
              <a:t>muslim</a:t>
            </a:r>
            <a:r>
              <a:rPr lang="en-US" dirty="0" smtClean="0"/>
              <a:t> world</a:t>
            </a:r>
            <a:endParaRPr lang="en-US" dirty="0"/>
          </a:p>
        </p:txBody>
      </p:sp>
      <p:pic>
        <p:nvPicPr>
          <p:cNvPr id="18434" name="Picture 2" descr="File:Slaves Zadib Yemen 13th century BNF Pa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85181"/>
            <a:ext cx="3990975" cy="476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00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2209800"/>
            <a:ext cx="8534400" cy="3810000"/>
          </a:xfrm>
        </p:spPr>
        <p:txBody>
          <a:bodyPr>
            <a:normAutofit/>
          </a:bodyPr>
          <a:lstStyle/>
          <a:p>
            <a:r>
              <a:rPr lang="en-US" dirty="0" smtClean="0"/>
              <a:t>Merchants were honored in the Muslim world</a:t>
            </a:r>
          </a:p>
          <a:p>
            <a:r>
              <a:rPr lang="en-US" dirty="0" smtClean="0"/>
              <a:t>From 750 to 1350, merchants built a vast trading network</a:t>
            </a:r>
          </a:p>
          <a:p>
            <a:r>
              <a:rPr lang="en-US" dirty="0" smtClean="0"/>
              <a:t>Trade spread products and technology</a:t>
            </a:r>
          </a:p>
          <a:p>
            <a:r>
              <a:rPr lang="en-US" dirty="0" smtClean="0"/>
              <a:t>Muslims set up partnerships, bought and sold on credit and formed banks to change currency</a:t>
            </a:r>
          </a:p>
          <a:p>
            <a:r>
              <a:rPr lang="en-US" dirty="0" smtClean="0"/>
              <a:t>Handicraft manufacturing was led by guilds</a:t>
            </a:r>
            <a:endParaRPr lang="en-US" dirty="0"/>
          </a:p>
        </p:txBody>
      </p:sp>
      <p:sp>
        <p:nvSpPr>
          <p:cNvPr id="4" name="Title 3"/>
          <p:cNvSpPr>
            <a:spLocks noGrp="1"/>
          </p:cNvSpPr>
          <p:nvPr>
            <p:ph type="title"/>
          </p:nvPr>
        </p:nvSpPr>
        <p:spPr/>
        <p:txBody>
          <a:bodyPr/>
          <a:lstStyle/>
          <a:p>
            <a:r>
              <a:rPr lang="en-US" dirty="0" smtClean="0"/>
              <a:t>Merchants in the </a:t>
            </a:r>
            <a:r>
              <a:rPr lang="en-US" dirty="0" err="1" smtClean="0"/>
              <a:t>muslim</a:t>
            </a:r>
            <a:r>
              <a:rPr lang="en-US" dirty="0" smtClean="0"/>
              <a:t> world</a:t>
            </a:r>
            <a:endParaRPr lang="en-US" dirty="0"/>
          </a:p>
        </p:txBody>
      </p:sp>
    </p:spTree>
    <p:extLst>
      <p:ext uri="{BB962C8B-B14F-4D97-AF65-F5344CB8AC3E}">
        <p14:creationId xmlns:p14="http://schemas.microsoft.com/office/powerpoint/2010/main" val="3468947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81000"/>
            <a:ext cx="9144000" cy="762000"/>
          </a:xfrm>
        </p:spPr>
        <p:txBody>
          <a:bodyPr/>
          <a:lstStyle/>
          <a:p>
            <a:pPr eaLnBrk="1" hangingPunct="1"/>
            <a:r>
              <a:rPr lang="en-US" dirty="0" smtClean="0"/>
              <a:t>THE MUSLIM WORLD: BEFORE MUHAMMAD</a:t>
            </a: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90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719072"/>
            <a:ext cx="4267200" cy="4910328"/>
          </a:xfrm>
        </p:spPr>
        <p:txBody>
          <a:bodyPr>
            <a:noAutofit/>
          </a:bodyPr>
          <a:lstStyle/>
          <a:p>
            <a:r>
              <a:rPr lang="en-US" sz="2450" dirty="0" smtClean="0"/>
              <a:t>Agriculture flourished outside of cities</a:t>
            </a:r>
          </a:p>
          <a:p>
            <a:r>
              <a:rPr lang="en-US" sz="2450" dirty="0" smtClean="0"/>
              <a:t>Farmers cultivated sugar cane, cotton and dyes</a:t>
            </a:r>
          </a:p>
          <a:p>
            <a:r>
              <a:rPr lang="en-US" sz="2450" dirty="0" smtClean="0"/>
              <a:t>Arid regions were divided into 2 types of land: the desert and the sown</a:t>
            </a:r>
          </a:p>
          <a:p>
            <a:r>
              <a:rPr lang="en-US" sz="2450" dirty="0" err="1" smtClean="0"/>
              <a:t>Abbassids</a:t>
            </a:r>
            <a:r>
              <a:rPr lang="en-US" sz="2450" dirty="0" smtClean="0"/>
              <a:t> organized massive irrigation projects and drained swamplands</a:t>
            </a:r>
          </a:p>
        </p:txBody>
      </p:sp>
      <p:pic>
        <p:nvPicPr>
          <p:cNvPr id="7" name="Content Placeholder 6" descr="irrigation.jpg"/>
          <p:cNvPicPr>
            <a:picLocks noGrp="1" noChangeAspect="1"/>
          </p:cNvPicPr>
          <p:nvPr>
            <p:ph sz="half" idx="2"/>
          </p:nvPr>
        </p:nvPicPr>
        <p:blipFill>
          <a:blip r:embed="rId3"/>
          <a:srcRect t="-35250" b="-35250"/>
          <a:stretch>
            <a:fillRect/>
          </a:stretch>
        </p:blipFill>
        <p:spPr>
          <a:xfrm>
            <a:off x="4648200" y="1828800"/>
            <a:ext cx="4220141" cy="4605528"/>
          </a:xfrm>
        </p:spPr>
      </p:pic>
      <p:sp>
        <p:nvSpPr>
          <p:cNvPr id="4" name="Title 3"/>
          <p:cNvSpPr>
            <a:spLocks noGrp="1"/>
          </p:cNvSpPr>
          <p:nvPr>
            <p:ph type="title"/>
          </p:nvPr>
        </p:nvSpPr>
        <p:spPr/>
        <p:txBody>
          <a:bodyPr/>
          <a:lstStyle/>
          <a:p>
            <a:r>
              <a:rPr lang="en-US" dirty="0" smtClean="0"/>
              <a:t>Agriculture in the </a:t>
            </a:r>
            <a:r>
              <a:rPr lang="en-US" dirty="0" err="1" smtClean="0"/>
              <a:t>muslim</a:t>
            </a:r>
            <a:r>
              <a:rPr lang="en-US" dirty="0" smtClean="0"/>
              <a:t> world</a:t>
            </a:r>
            <a:endParaRPr lang="en-US" dirty="0"/>
          </a:p>
        </p:txBody>
      </p:sp>
    </p:spTree>
    <p:extLst>
      <p:ext uri="{BB962C8B-B14F-4D97-AF65-F5344CB8AC3E}">
        <p14:creationId xmlns:p14="http://schemas.microsoft.com/office/powerpoint/2010/main" val="366523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1676400"/>
            <a:ext cx="4267200" cy="4953000"/>
          </a:xfrm>
        </p:spPr>
        <p:txBody>
          <a:bodyPr>
            <a:noAutofit/>
          </a:bodyPr>
          <a:lstStyle/>
          <a:p>
            <a:r>
              <a:rPr lang="en-US" sz="2300" dirty="0" smtClean="0"/>
              <a:t>Religion shaped the art of the Islamic world</a:t>
            </a:r>
          </a:p>
          <a:p>
            <a:r>
              <a:rPr lang="en-US" sz="2300" dirty="0" smtClean="0"/>
              <a:t>Artists were forbidden to portray God or human figures in religious art</a:t>
            </a:r>
          </a:p>
          <a:p>
            <a:pPr marL="49213" indent="15875">
              <a:buNone/>
            </a:pPr>
            <a:r>
              <a:rPr lang="en-US" sz="2300" dirty="0" smtClean="0">
                <a:solidFill>
                  <a:srgbClr val="534949"/>
                </a:solidFill>
              </a:rPr>
              <a:t>ARABESQUE</a:t>
            </a:r>
            <a:r>
              <a:rPr lang="en-US" sz="2300" dirty="0" smtClean="0"/>
              <a:t>: intricate design composed of curved lines that suggest floral shapes</a:t>
            </a:r>
          </a:p>
          <a:p>
            <a:r>
              <a:rPr lang="en-US" sz="2300" dirty="0" smtClean="0"/>
              <a:t>Artists were highly skilled in </a:t>
            </a:r>
            <a:r>
              <a:rPr lang="en-US" sz="2300" dirty="0" err="1" smtClean="0"/>
              <a:t>caligraphy</a:t>
            </a:r>
            <a:endParaRPr lang="en-US" sz="2300" dirty="0" smtClean="0"/>
          </a:p>
          <a:p>
            <a:r>
              <a:rPr lang="en-US" sz="2300" dirty="0" smtClean="0"/>
              <a:t>Architects adapted domes and arches for new uses</a:t>
            </a:r>
            <a:endParaRPr lang="en-US" sz="2300" dirty="0"/>
          </a:p>
        </p:txBody>
      </p:sp>
      <p:sp>
        <p:nvSpPr>
          <p:cNvPr id="4" name="Title 3"/>
          <p:cNvSpPr>
            <a:spLocks noGrp="1"/>
          </p:cNvSpPr>
          <p:nvPr>
            <p:ph type="title"/>
          </p:nvPr>
        </p:nvSpPr>
        <p:spPr/>
        <p:txBody>
          <a:bodyPr/>
          <a:lstStyle/>
          <a:p>
            <a:r>
              <a:rPr lang="en-US" dirty="0" smtClean="0"/>
              <a:t>Muslim art</a:t>
            </a:r>
            <a:endParaRPr lang="en-US" dirty="0"/>
          </a:p>
        </p:txBody>
      </p:sp>
      <p:pic>
        <p:nvPicPr>
          <p:cNvPr id="19458" name="Picture 2" descr="http://upload.wikimedia.org/wikipedia/commons/thumb/a/a4/Arabesco_de_Medina_Azahara_(2)_(C%C3%B3rdoba,_Espa%C3%B1a).jpg/300px-Arabesco_de_Medina_Azahara_(2)_(C%C3%B3rdoba,_Espa%C3%B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1"/>
            <a:ext cx="3657600" cy="228599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bibleplaces.com/images12/Dome-of-the-Rock-from-west,-tb011610668-biblepla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14800"/>
            <a:ext cx="3657600" cy="245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422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719072"/>
            <a:ext cx="4648200" cy="4910328"/>
          </a:xfrm>
        </p:spPr>
        <p:txBody>
          <a:bodyPr>
            <a:noAutofit/>
          </a:bodyPr>
          <a:lstStyle/>
          <a:p>
            <a:r>
              <a:rPr lang="en-US" sz="2450" dirty="0" smtClean="0"/>
              <a:t>Traditionally, Muslims valued oral poetry, but later poets developed formal rules for writing poetry</a:t>
            </a:r>
          </a:p>
          <a:p>
            <a:r>
              <a:rPr lang="en-US" sz="2450" dirty="0" smtClean="0"/>
              <a:t>Two best known poets are </a:t>
            </a:r>
            <a:r>
              <a:rPr lang="en-US" sz="2450" dirty="0" err="1" smtClean="0"/>
              <a:t>Firdawsi</a:t>
            </a:r>
            <a:r>
              <a:rPr lang="en-US" sz="2450" dirty="0" smtClean="0"/>
              <a:t> and Omar Khayyam</a:t>
            </a:r>
          </a:p>
          <a:p>
            <a:r>
              <a:rPr lang="en-US" sz="2450" dirty="0" smtClean="0"/>
              <a:t>Storytelling is also a large part of </a:t>
            </a:r>
            <a:r>
              <a:rPr lang="en-US" sz="2450" smtClean="0"/>
              <a:t>Muslim literature</a:t>
            </a:r>
            <a:endParaRPr lang="en-US" sz="2450" dirty="0" smtClean="0"/>
          </a:p>
          <a:p>
            <a:r>
              <a:rPr lang="en-US" sz="2450" dirty="0" smtClean="0"/>
              <a:t>Best known story is </a:t>
            </a:r>
            <a:r>
              <a:rPr lang="en-US" sz="2450" i="1" dirty="0" smtClean="0"/>
              <a:t>The Thousand and One Tales</a:t>
            </a:r>
            <a:endParaRPr lang="en-US" sz="2450" dirty="0"/>
          </a:p>
        </p:txBody>
      </p:sp>
      <p:sp>
        <p:nvSpPr>
          <p:cNvPr id="4" name="Title 3"/>
          <p:cNvSpPr>
            <a:spLocks noGrp="1"/>
          </p:cNvSpPr>
          <p:nvPr>
            <p:ph type="title"/>
          </p:nvPr>
        </p:nvSpPr>
        <p:spPr/>
        <p:txBody>
          <a:bodyPr/>
          <a:lstStyle/>
          <a:p>
            <a:r>
              <a:rPr lang="en-US" dirty="0" smtClean="0"/>
              <a:t>Muslim literature</a:t>
            </a:r>
            <a:endParaRPr lang="en-US" dirty="0"/>
          </a:p>
        </p:txBody>
      </p:sp>
      <p:pic>
        <p:nvPicPr>
          <p:cNvPr id="20482" name="Picture 2" descr="File:QUR'AN 298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381234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5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05000"/>
            <a:ext cx="8407893" cy="4648199"/>
          </a:xfrm>
        </p:spPr>
        <p:txBody>
          <a:bodyPr>
            <a:normAutofit/>
          </a:bodyPr>
          <a:lstStyle/>
          <a:p>
            <a:r>
              <a:rPr lang="en-US" sz="3000" dirty="0" smtClean="0"/>
              <a:t>Baghdad was Muslim center of learning</a:t>
            </a:r>
          </a:p>
          <a:p>
            <a:r>
              <a:rPr lang="en-US" sz="3000" dirty="0" err="1" smtClean="0"/>
              <a:t>Ibn</a:t>
            </a:r>
            <a:r>
              <a:rPr lang="en-US" sz="3000" dirty="0" smtClean="0"/>
              <a:t> </a:t>
            </a:r>
            <a:r>
              <a:rPr lang="en-US" sz="3000" dirty="0" err="1" smtClean="0"/>
              <a:t>Rushd</a:t>
            </a:r>
            <a:r>
              <a:rPr lang="en-US" sz="3000" dirty="0" smtClean="0"/>
              <a:t>, the famous philosopher, put all knowledge to the test of reason</a:t>
            </a:r>
          </a:p>
          <a:p>
            <a:r>
              <a:rPr lang="en-US" sz="3000" dirty="0" smtClean="0"/>
              <a:t>Greatest Muslim mathematician was al-Khwarizmi (aka </a:t>
            </a:r>
            <a:r>
              <a:rPr lang="en-US" sz="3000" dirty="0" err="1" smtClean="0"/>
              <a:t>Aricenna</a:t>
            </a:r>
            <a:r>
              <a:rPr lang="en-US" sz="3000" dirty="0" smtClean="0"/>
              <a:t>) whose work pioneered study of algebra</a:t>
            </a:r>
          </a:p>
          <a:p>
            <a:r>
              <a:rPr lang="en-US" sz="3000" dirty="0" smtClean="0"/>
              <a:t>Muslim astronomers paved the way for later explorers</a:t>
            </a:r>
            <a:endParaRPr lang="en-US" sz="3000" dirty="0"/>
          </a:p>
        </p:txBody>
      </p:sp>
      <p:sp>
        <p:nvSpPr>
          <p:cNvPr id="4" name="Title 3"/>
          <p:cNvSpPr>
            <a:spLocks noGrp="1"/>
          </p:cNvSpPr>
          <p:nvPr>
            <p:ph type="title"/>
          </p:nvPr>
        </p:nvSpPr>
        <p:spPr/>
        <p:txBody>
          <a:bodyPr/>
          <a:lstStyle/>
          <a:p>
            <a:r>
              <a:rPr lang="en-US" dirty="0" smtClean="0"/>
              <a:t>The world of learning</a:t>
            </a:r>
            <a:endParaRPr lang="en-US" dirty="0"/>
          </a:p>
        </p:txBody>
      </p:sp>
    </p:spTree>
    <p:extLst>
      <p:ext uri="{BB962C8B-B14F-4D97-AF65-F5344CB8AC3E}">
        <p14:creationId xmlns:p14="http://schemas.microsoft.com/office/powerpoint/2010/main" val="550819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8610600" cy="3962400"/>
          </a:xfrm>
        </p:spPr>
        <p:txBody>
          <a:bodyPr>
            <a:noAutofit/>
          </a:bodyPr>
          <a:lstStyle/>
          <a:p>
            <a:r>
              <a:rPr lang="en-US" sz="3000" dirty="0" smtClean="0"/>
              <a:t>Muhammad al-</a:t>
            </a:r>
            <a:r>
              <a:rPr lang="en-US" sz="3000" dirty="0" err="1" smtClean="0"/>
              <a:t>Razi</a:t>
            </a:r>
            <a:r>
              <a:rPr lang="en-US" sz="3000" dirty="0" smtClean="0"/>
              <a:t> is the most respected doctor from the golden age</a:t>
            </a:r>
          </a:p>
          <a:p>
            <a:r>
              <a:rPr lang="en-US" sz="3000" dirty="0" smtClean="0"/>
              <a:t>Remarkable advances in medicine and public health were made</a:t>
            </a:r>
          </a:p>
          <a:p>
            <a:pPr>
              <a:buNone/>
            </a:pPr>
            <a:r>
              <a:rPr lang="en-US" sz="3000" dirty="0" smtClean="0"/>
              <a:t>CANON ON MEDICINE: huge encyclopedia on diagnosis and treatment, written by </a:t>
            </a:r>
            <a:r>
              <a:rPr lang="en-US" sz="3000" dirty="0" err="1" smtClean="0"/>
              <a:t>Ibn</a:t>
            </a:r>
            <a:r>
              <a:rPr lang="en-US" sz="3000" dirty="0" smtClean="0"/>
              <a:t> </a:t>
            </a:r>
            <a:r>
              <a:rPr lang="en-US" sz="3000" dirty="0" err="1" smtClean="0"/>
              <a:t>Sina</a:t>
            </a:r>
            <a:endParaRPr lang="en-US" sz="3000" dirty="0" smtClean="0"/>
          </a:p>
          <a:p>
            <a:r>
              <a:rPr lang="en-US" sz="3000" dirty="0" smtClean="0"/>
              <a:t>Europeans learned from the Arabs</a:t>
            </a:r>
            <a:endParaRPr lang="en-US" sz="3000" dirty="0"/>
          </a:p>
        </p:txBody>
      </p:sp>
      <p:sp>
        <p:nvSpPr>
          <p:cNvPr id="4" name="Title 3"/>
          <p:cNvSpPr>
            <a:spLocks noGrp="1"/>
          </p:cNvSpPr>
          <p:nvPr>
            <p:ph type="title"/>
          </p:nvPr>
        </p:nvSpPr>
        <p:spPr/>
        <p:txBody>
          <a:bodyPr/>
          <a:lstStyle/>
          <a:p>
            <a:r>
              <a:rPr lang="en-US" dirty="0" smtClean="0"/>
              <a:t>Masters of medicine</a:t>
            </a:r>
            <a:endParaRPr lang="en-US" dirty="0"/>
          </a:p>
        </p:txBody>
      </p:sp>
    </p:spTree>
    <p:extLst>
      <p:ext uri="{BB962C8B-B14F-4D97-AF65-F5344CB8AC3E}">
        <p14:creationId xmlns:p14="http://schemas.microsoft.com/office/powerpoint/2010/main" val="1151973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04800"/>
            <a:ext cx="9144000" cy="914400"/>
          </a:xfrm>
        </p:spPr>
        <p:txBody>
          <a:bodyPr/>
          <a:lstStyle/>
          <a:p>
            <a:pPr eaLnBrk="1" hangingPunct="1"/>
            <a:r>
              <a:rPr lang="en-US" dirty="0" smtClean="0"/>
              <a:t>THE MUSLIM WORLD: ARABIA</a:t>
            </a:r>
          </a:p>
        </p:txBody>
      </p:sp>
      <p:pic>
        <p:nvPicPr>
          <p:cNvPr id="9219" name="Picture 4" descr="http://www.pakistanpatriot.com/wp-content/uploads/2008/09/pre-islam-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701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oem.sherwin-williams.com/images/maps/world-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5" y="5072185"/>
            <a:ext cx="2743200" cy="165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1" name="Rectangle 4"/>
          <p:cNvSpPr>
            <a:spLocks noChangeArrowheads="1"/>
          </p:cNvSpPr>
          <p:nvPr/>
        </p:nvSpPr>
        <p:spPr bwMode="auto">
          <a:xfrm>
            <a:off x="1447800" y="5867400"/>
            <a:ext cx="381000" cy="381000"/>
          </a:xfrm>
          <a:prstGeom prst="rect">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7" name="Rectangular Callout 6"/>
          <p:cNvSpPr>
            <a:spLocks noChangeArrowheads="1"/>
          </p:cNvSpPr>
          <p:nvPr/>
        </p:nvSpPr>
        <p:spPr bwMode="auto">
          <a:xfrm>
            <a:off x="76200" y="762000"/>
            <a:ext cx="4572000" cy="1371600"/>
          </a:xfrm>
          <a:prstGeom prst="wedgeRectCallout">
            <a:avLst>
              <a:gd name="adj1" fmla="val 57245"/>
              <a:gd name="adj2" fmla="val 144958"/>
            </a:avLst>
          </a:prstGeom>
          <a:solidFill>
            <a:srgbClr val="CCFFCC"/>
          </a:solidFill>
          <a:ln w="28575" algn="ctr">
            <a:solidFill>
              <a:schemeClr val="tx1"/>
            </a:solidFill>
            <a:round/>
            <a:headEnd/>
            <a:tailEnd/>
          </a:ln>
        </p:spPr>
        <p:txBody>
          <a:bodyPr/>
          <a:lstStyle/>
          <a:p>
            <a:pPr algn="ctr" eaLnBrk="0" hangingPunct="0">
              <a:lnSpc>
                <a:spcPct val="85000"/>
              </a:lnSpc>
            </a:pPr>
            <a:r>
              <a:rPr lang="en-US" sz="3000" dirty="0"/>
              <a:t>The Arabian Peninsula </a:t>
            </a:r>
            <a:br>
              <a:rPr lang="en-US" sz="3000" dirty="0"/>
            </a:br>
            <a:r>
              <a:rPr lang="en-US" sz="3000" dirty="0"/>
              <a:t>is a desert region with little fertile soil or farming</a:t>
            </a:r>
          </a:p>
        </p:txBody>
      </p:sp>
      <p:sp>
        <p:nvSpPr>
          <p:cNvPr id="9" name="Rectangular Callout 8"/>
          <p:cNvSpPr>
            <a:spLocks noChangeArrowheads="1"/>
          </p:cNvSpPr>
          <p:nvPr/>
        </p:nvSpPr>
        <p:spPr bwMode="auto">
          <a:xfrm>
            <a:off x="76200" y="2286000"/>
            <a:ext cx="4419600" cy="1828800"/>
          </a:xfrm>
          <a:prstGeom prst="wedgeRectCallout">
            <a:avLst>
              <a:gd name="adj1" fmla="val 21486"/>
              <a:gd name="adj2" fmla="val 17704"/>
            </a:avLst>
          </a:prstGeom>
          <a:solidFill>
            <a:srgbClr val="FFCCFF"/>
          </a:solidFill>
          <a:ln w="28575" algn="ctr">
            <a:solidFill>
              <a:schemeClr val="tx1"/>
            </a:solidFill>
            <a:round/>
            <a:headEnd/>
            <a:tailEnd/>
          </a:ln>
        </p:spPr>
        <p:txBody>
          <a:bodyPr/>
          <a:lstStyle/>
          <a:p>
            <a:pPr algn="ctr" eaLnBrk="0" hangingPunct="0">
              <a:lnSpc>
                <a:spcPct val="85000"/>
              </a:lnSpc>
            </a:pPr>
            <a:r>
              <a:rPr lang="en-US" sz="3000" dirty="0"/>
              <a:t>Most Arabs lived in desert tribes which were centered around families &amp; were ruled by clans </a:t>
            </a:r>
          </a:p>
        </p:txBody>
      </p:sp>
      <p:sp>
        <p:nvSpPr>
          <p:cNvPr id="10" name="Rectangular Callout 9"/>
          <p:cNvSpPr>
            <a:spLocks noChangeArrowheads="1"/>
          </p:cNvSpPr>
          <p:nvPr/>
        </p:nvSpPr>
        <p:spPr bwMode="auto">
          <a:xfrm>
            <a:off x="76200" y="4267200"/>
            <a:ext cx="4572000" cy="1828800"/>
          </a:xfrm>
          <a:prstGeom prst="wedgeRectCallout">
            <a:avLst>
              <a:gd name="adj1" fmla="val 31315"/>
              <a:gd name="adj2" fmla="val 9819"/>
            </a:avLst>
          </a:prstGeom>
          <a:solidFill>
            <a:srgbClr val="CCCCFF"/>
          </a:solidFill>
          <a:ln w="28575" algn="ctr">
            <a:solidFill>
              <a:schemeClr val="tx1"/>
            </a:solidFill>
            <a:round/>
            <a:headEnd/>
            <a:tailEnd/>
          </a:ln>
        </p:spPr>
        <p:txBody>
          <a:bodyPr/>
          <a:lstStyle/>
          <a:p>
            <a:pPr algn="ctr" eaLnBrk="0" hangingPunct="0">
              <a:lnSpc>
                <a:spcPct val="85000"/>
              </a:lnSpc>
            </a:pPr>
            <a:r>
              <a:rPr lang="en-US" sz="3000" dirty="0"/>
              <a:t>Arabia was not united under a single gov’t, but Arabs did have a common language (Arabic)</a:t>
            </a:r>
          </a:p>
        </p:txBody>
      </p:sp>
      <p:sp>
        <p:nvSpPr>
          <p:cNvPr id="11" name="Rectangular Callout 10"/>
          <p:cNvSpPr>
            <a:spLocks noChangeArrowheads="1"/>
          </p:cNvSpPr>
          <p:nvPr/>
        </p:nvSpPr>
        <p:spPr bwMode="auto">
          <a:xfrm>
            <a:off x="76200" y="6248400"/>
            <a:ext cx="5105400" cy="533400"/>
          </a:xfrm>
          <a:prstGeom prst="wedgeRectCallout">
            <a:avLst>
              <a:gd name="adj1" fmla="val 31315"/>
              <a:gd name="adj2" fmla="val 9819"/>
            </a:avLst>
          </a:prstGeom>
          <a:solidFill>
            <a:srgbClr val="FFFFCC"/>
          </a:solidFill>
          <a:ln w="28575" algn="ctr">
            <a:solidFill>
              <a:schemeClr val="tx1"/>
            </a:solidFill>
            <a:round/>
            <a:headEnd/>
            <a:tailEnd/>
          </a:ln>
        </p:spPr>
        <p:txBody>
          <a:bodyPr/>
          <a:lstStyle/>
          <a:p>
            <a:pPr algn="ctr" eaLnBrk="0" hangingPunct="0">
              <a:lnSpc>
                <a:spcPct val="85000"/>
              </a:lnSpc>
            </a:pPr>
            <a:r>
              <a:rPr lang="en-US" sz="3000" dirty="0"/>
              <a:t>Most Arabs were polytheistic </a:t>
            </a:r>
          </a:p>
        </p:txBody>
      </p:sp>
    </p:spTree>
    <p:extLst>
      <p:ext uri="{BB962C8B-B14F-4D97-AF65-F5344CB8AC3E}">
        <p14:creationId xmlns:p14="http://schemas.microsoft.com/office/powerpoint/2010/main" val="2487791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04800"/>
            <a:ext cx="9144000" cy="914400"/>
          </a:xfrm>
        </p:spPr>
        <p:txBody>
          <a:bodyPr/>
          <a:lstStyle/>
          <a:p>
            <a:pPr eaLnBrk="1" hangingPunct="1"/>
            <a:r>
              <a:rPr lang="en-US" dirty="0" smtClean="0"/>
              <a:t>THE MUSLIM WORLD: ARABIA</a:t>
            </a:r>
          </a:p>
        </p:txBody>
      </p:sp>
      <p:pic>
        <p:nvPicPr>
          <p:cNvPr id="10243" name="Picture 2" descr="http://oem.sherwin-williams.com/images/maps/world-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85" y="5054600"/>
            <a:ext cx="2743200" cy="165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1447800" y="5867400"/>
            <a:ext cx="381000" cy="381000"/>
          </a:xfrm>
          <a:prstGeom prst="rect">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pic>
        <p:nvPicPr>
          <p:cNvPr id="1024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88042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ular Callout 18"/>
          <p:cNvSpPr>
            <a:spLocks noChangeArrowheads="1"/>
          </p:cNvSpPr>
          <p:nvPr/>
        </p:nvSpPr>
        <p:spPr bwMode="auto">
          <a:xfrm>
            <a:off x="381000" y="2819400"/>
            <a:ext cx="3886200" cy="1447800"/>
          </a:xfrm>
          <a:prstGeom prst="wedgeRectCallout">
            <a:avLst>
              <a:gd name="adj1" fmla="val 72583"/>
              <a:gd name="adj2" fmla="val 119454"/>
            </a:avLst>
          </a:prstGeom>
          <a:solidFill>
            <a:srgbClr val="FFCCFF"/>
          </a:solidFill>
          <a:ln w="28575" algn="ctr">
            <a:solidFill>
              <a:schemeClr val="tx1"/>
            </a:solidFill>
            <a:round/>
            <a:headEnd/>
            <a:tailEnd/>
          </a:ln>
        </p:spPr>
        <p:txBody>
          <a:bodyPr/>
          <a:lstStyle/>
          <a:p>
            <a:pPr algn="ctr" eaLnBrk="0" hangingPunct="0">
              <a:lnSpc>
                <a:spcPct val="85000"/>
              </a:lnSpc>
            </a:pPr>
            <a:r>
              <a:rPr lang="en-US" sz="3000" dirty="0"/>
              <a:t>One of the wealthiest trade cities in Arabia was Mecca </a:t>
            </a:r>
          </a:p>
        </p:txBody>
      </p:sp>
      <p:sp>
        <p:nvSpPr>
          <p:cNvPr id="20" name="Rectangular Callout 19"/>
          <p:cNvSpPr>
            <a:spLocks noChangeArrowheads="1"/>
          </p:cNvSpPr>
          <p:nvPr/>
        </p:nvSpPr>
        <p:spPr bwMode="auto">
          <a:xfrm>
            <a:off x="304800" y="4495800"/>
            <a:ext cx="3429000" cy="2209800"/>
          </a:xfrm>
          <a:prstGeom prst="wedgeRectCallout">
            <a:avLst>
              <a:gd name="adj1" fmla="val 90190"/>
              <a:gd name="adj2" fmla="val -5060"/>
            </a:avLst>
          </a:prstGeom>
          <a:solidFill>
            <a:srgbClr val="CCFFCC"/>
          </a:solidFill>
          <a:ln w="28575" algn="ctr">
            <a:solidFill>
              <a:schemeClr val="tx1"/>
            </a:solidFill>
            <a:round/>
            <a:headEnd/>
            <a:tailEnd/>
          </a:ln>
        </p:spPr>
        <p:txBody>
          <a:bodyPr/>
          <a:lstStyle/>
          <a:p>
            <a:pPr algn="ctr" eaLnBrk="0" hangingPunct="0">
              <a:lnSpc>
                <a:spcPct val="85000"/>
              </a:lnSpc>
            </a:pPr>
            <a:r>
              <a:rPr lang="en-US" sz="3000" dirty="0"/>
              <a:t>Mecca was also a religious city;</a:t>
            </a:r>
            <a:r>
              <a:rPr lang="en-US" sz="3000" dirty="0" smtClean="0"/>
              <a:t> Arabs made pilgrimages to Mecca to visit the </a:t>
            </a:r>
            <a:r>
              <a:rPr lang="en-US" sz="3000" dirty="0" err="1" smtClean="0"/>
              <a:t>Ka’aba</a:t>
            </a:r>
            <a:endParaRPr lang="en-US" sz="3000" dirty="0"/>
          </a:p>
        </p:txBody>
      </p:sp>
      <p:sp>
        <p:nvSpPr>
          <p:cNvPr id="10" name="Rectangular Callout 9"/>
          <p:cNvSpPr>
            <a:spLocks noChangeArrowheads="1"/>
          </p:cNvSpPr>
          <p:nvPr/>
        </p:nvSpPr>
        <p:spPr bwMode="auto">
          <a:xfrm>
            <a:off x="6096000" y="4991100"/>
            <a:ext cx="2667000" cy="1752600"/>
          </a:xfrm>
          <a:prstGeom prst="wedgeRectCallout">
            <a:avLst>
              <a:gd name="adj1" fmla="val -74875"/>
              <a:gd name="adj2" fmla="val -34125"/>
            </a:avLst>
          </a:prstGeom>
          <a:solidFill>
            <a:srgbClr val="FFCC99"/>
          </a:solidFill>
          <a:ln w="28575" algn="ctr">
            <a:solidFill>
              <a:schemeClr val="tx1"/>
            </a:solidFill>
            <a:round/>
            <a:headEnd/>
            <a:tailEnd/>
          </a:ln>
        </p:spPr>
        <p:txBody>
          <a:bodyPr/>
          <a:lstStyle/>
          <a:p>
            <a:pPr algn="ctr" eaLnBrk="0" hangingPunct="0">
              <a:lnSpc>
                <a:spcPct val="85000"/>
              </a:lnSpc>
            </a:pPr>
            <a:r>
              <a:rPr lang="en-US" sz="2650" dirty="0" smtClean="0"/>
              <a:t>The </a:t>
            </a:r>
            <a:r>
              <a:rPr lang="en-US" sz="2650" dirty="0" err="1" smtClean="0"/>
              <a:t>Ka’aba</a:t>
            </a:r>
            <a:r>
              <a:rPr lang="en-US" sz="2650" dirty="0" smtClean="0"/>
              <a:t> was a cube that held statues of hundreds of gods </a:t>
            </a:r>
            <a:endParaRPr lang="en-US" sz="2650" dirty="0"/>
          </a:p>
        </p:txBody>
      </p:sp>
      <p:pic>
        <p:nvPicPr>
          <p:cNvPr id="11" name="Picture 4" descr="http://www.wikiwak.com/image/Kaaba+(191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600200"/>
            <a:ext cx="26320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083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 y="533400"/>
            <a:ext cx="9144000" cy="609600"/>
          </a:xfrm>
        </p:spPr>
        <p:txBody>
          <a:bodyPr>
            <a:normAutofit lnSpcReduction="10000"/>
          </a:bodyPr>
          <a:lstStyle/>
          <a:p>
            <a:pPr marL="0" indent="0" algn="ctr" eaLnBrk="1" hangingPunct="1">
              <a:spcBef>
                <a:spcPct val="0"/>
              </a:spcBef>
              <a:buFont typeface="Arial" charset="0"/>
              <a:buNone/>
            </a:pPr>
            <a:r>
              <a:rPr lang="en-US" sz="3600" dirty="0" smtClean="0">
                <a:solidFill>
                  <a:schemeClr val="bg1"/>
                </a:solidFill>
              </a:rPr>
              <a:t>THE </a:t>
            </a:r>
            <a:r>
              <a:rPr lang="en-US" sz="3200" dirty="0" smtClean="0">
                <a:solidFill>
                  <a:schemeClr val="bg1"/>
                </a:solidFill>
              </a:rPr>
              <a:t>MUSLIM</a:t>
            </a:r>
            <a:r>
              <a:rPr lang="en-US" sz="3600" dirty="0" smtClean="0">
                <a:solidFill>
                  <a:schemeClr val="bg1"/>
                </a:solidFill>
              </a:rPr>
              <a:t> WORLD: GEOGRAPHY</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888465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a:spLocks noChangeArrowheads="1"/>
          </p:cNvSpPr>
          <p:nvPr/>
        </p:nvSpPr>
        <p:spPr bwMode="auto">
          <a:xfrm>
            <a:off x="3886200" y="609600"/>
            <a:ext cx="4572000" cy="1371600"/>
          </a:xfrm>
          <a:prstGeom prst="wedgeRectCallout">
            <a:avLst>
              <a:gd name="adj1" fmla="val -82565"/>
              <a:gd name="adj2" fmla="val 143639"/>
            </a:avLst>
          </a:prstGeom>
          <a:solidFill>
            <a:srgbClr val="CCFFCC"/>
          </a:solidFill>
          <a:ln w="28575" algn="ctr">
            <a:solidFill>
              <a:schemeClr val="tx1"/>
            </a:solidFill>
            <a:round/>
            <a:headEnd/>
            <a:tailEnd/>
          </a:ln>
        </p:spPr>
        <p:txBody>
          <a:bodyPr/>
          <a:lstStyle/>
          <a:p>
            <a:pPr marL="0" lvl="1" algn="ctr" eaLnBrk="0" hangingPunct="0">
              <a:lnSpc>
                <a:spcPct val="85000"/>
              </a:lnSpc>
            </a:pPr>
            <a:r>
              <a:rPr lang="en-US" sz="3000" dirty="0"/>
              <a:t>The Islamic Empire </a:t>
            </a:r>
            <a:br>
              <a:rPr lang="en-US" sz="3000" dirty="0"/>
            </a:br>
            <a:r>
              <a:rPr lang="en-US" sz="3000" dirty="0"/>
              <a:t>connected diverse people through religion &amp; trade </a:t>
            </a:r>
          </a:p>
        </p:txBody>
      </p:sp>
      <p:sp>
        <p:nvSpPr>
          <p:cNvPr id="10" name="Rectangular Callout 9"/>
          <p:cNvSpPr>
            <a:spLocks noChangeArrowheads="1"/>
          </p:cNvSpPr>
          <p:nvPr/>
        </p:nvSpPr>
        <p:spPr bwMode="auto">
          <a:xfrm>
            <a:off x="76200" y="1567962"/>
            <a:ext cx="3733800" cy="2590800"/>
          </a:xfrm>
          <a:prstGeom prst="wedgeRectCallout">
            <a:avLst>
              <a:gd name="adj1" fmla="val 103986"/>
              <a:gd name="adj2" fmla="val 51685"/>
            </a:avLst>
          </a:prstGeom>
          <a:solidFill>
            <a:srgbClr val="FFCCFF"/>
          </a:solidFill>
          <a:ln w="28575" algn="ctr">
            <a:solidFill>
              <a:schemeClr val="tx1"/>
            </a:solidFill>
            <a:round/>
            <a:headEnd/>
            <a:tailEnd/>
          </a:ln>
        </p:spPr>
        <p:txBody>
          <a:bodyPr/>
          <a:lstStyle/>
          <a:p>
            <a:pPr algn="ctr">
              <a:lnSpc>
                <a:spcPct val="85000"/>
              </a:lnSpc>
            </a:pPr>
            <a:r>
              <a:rPr lang="en-US" sz="3000" dirty="0"/>
              <a:t>Muslim scholars focused on learning &amp; developed numerous cultural achievements that are still used today</a:t>
            </a:r>
          </a:p>
        </p:txBody>
      </p:sp>
    </p:spTree>
    <p:extLst>
      <p:ext uri="{BB962C8B-B14F-4D97-AF65-F5344CB8AC3E}">
        <p14:creationId xmlns:p14="http://schemas.microsoft.com/office/powerpoint/2010/main" val="937225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xit" presetSubtype="0" fill="hold" grpId="1" nodeType="withEffect">
                                  <p:stCondLst>
                                    <p:cond delay="0"/>
                                  </p:stCondLst>
                                  <p:childTnLst>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800600" y="2133600"/>
            <a:ext cx="4038600" cy="4300728"/>
          </a:xfrm>
        </p:spPr>
        <p:txBody>
          <a:bodyPr/>
          <a:lstStyle/>
          <a:p>
            <a:r>
              <a:rPr lang="en-US" dirty="0" smtClean="0"/>
              <a:t>Today, the Muslim community has spread throughout the world, with a strong majority settled throughout the Middle East and North Africa, parts of South East Asia.</a:t>
            </a:r>
            <a:endParaRPr lang="en-US" dirty="0"/>
          </a:p>
        </p:txBody>
      </p:sp>
      <p:sp>
        <p:nvSpPr>
          <p:cNvPr id="4" name="Title 3"/>
          <p:cNvSpPr>
            <a:spLocks noGrp="1"/>
          </p:cNvSpPr>
          <p:nvPr>
            <p:ph type="title"/>
          </p:nvPr>
        </p:nvSpPr>
        <p:spPr/>
        <p:txBody>
          <a:bodyPr/>
          <a:lstStyle/>
          <a:p>
            <a:r>
              <a:rPr lang="en-US" dirty="0" smtClean="0"/>
              <a:t>The </a:t>
            </a:r>
            <a:r>
              <a:rPr lang="en-US" dirty="0" err="1" smtClean="0"/>
              <a:t>muslim</a:t>
            </a:r>
            <a:r>
              <a:rPr lang="en-US" dirty="0" smtClean="0"/>
              <a:t> world: geography TODAY</a:t>
            </a:r>
            <a:endParaRPr lang="en-US" dirty="0"/>
          </a:p>
        </p:txBody>
      </p:sp>
      <p:pic>
        <p:nvPicPr>
          <p:cNvPr id="9" name="Picture 2" descr="http://www.crescentsofbrisbane.org/images/CCN/CCN241/Muslim%20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473896" cy="481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7906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62" y="381000"/>
            <a:ext cx="9144000" cy="838200"/>
          </a:xfrm>
        </p:spPr>
        <p:txBody>
          <a:bodyPr/>
          <a:lstStyle/>
          <a:p>
            <a:pPr eaLnBrk="1" hangingPunct="1"/>
            <a:r>
              <a:rPr lang="en-US" dirty="0" smtClean="0"/>
              <a:t> the </a:t>
            </a:r>
            <a:r>
              <a:rPr lang="en-US" dirty="0" err="1" smtClean="0"/>
              <a:t>muslim</a:t>
            </a:r>
            <a:r>
              <a:rPr lang="en-US" dirty="0" smtClean="0"/>
              <a:t> world: STATISTICS</a:t>
            </a:r>
          </a:p>
        </p:txBody>
      </p:sp>
      <p:sp>
        <p:nvSpPr>
          <p:cNvPr id="6147" name="Rectangle 3"/>
          <p:cNvSpPr>
            <a:spLocks noGrp="1" noChangeArrowheads="1"/>
          </p:cNvSpPr>
          <p:nvPr>
            <p:ph type="body" idx="1"/>
          </p:nvPr>
        </p:nvSpPr>
        <p:spPr>
          <a:xfrm>
            <a:off x="381000" y="2046047"/>
            <a:ext cx="4495800" cy="2971800"/>
          </a:xfrm>
        </p:spPr>
        <p:txBody>
          <a:bodyPr>
            <a:normAutofit fontScale="92500" lnSpcReduction="10000"/>
          </a:bodyPr>
          <a:lstStyle/>
          <a:p>
            <a:pPr marL="0" indent="0" algn="ctr" eaLnBrk="1" hangingPunct="1">
              <a:spcBef>
                <a:spcPct val="0"/>
              </a:spcBef>
              <a:buFont typeface="Arial" charset="0"/>
              <a:buNone/>
            </a:pPr>
            <a:r>
              <a:rPr lang="en-US" sz="3600" dirty="0" smtClean="0"/>
              <a:t>Today, Islam is the world’s fastest growing religion with more than 1 billion followers throughout the world  </a:t>
            </a:r>
            <a:endParaRPr lang="en-US" sz="3800" dirty="0" smtClean="0">
              <a:solidFill>
                <a:schemeClr val="folHlink"/>
              </a:solidFill>
            </a:endParaRP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494597" cy="340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08916"/>
            <a:ext cx="8839200" cy="137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397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3">
      <a:dk1>
        <a:sysClr val="windowText" lastClr="000000"/>
      </a:dk1>
      <a:lt1>
        <a:sysClr val="window" lastClr="FFFFFF"/>
      </a:lt1>
      <a:dk2>
        <a:srgbClr val="534949"/>
      </a:dk2>
      <a:lt2>
        <a:srgbClr val="CCD1B9"/>
      </a:lt2>
      <a:accent1>
        <a:srgbClr val="00B050"/>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893</TotalTime>
  <Words>2672</Words>
  <Application>Microsoft Macintosh PowerPoint</Application>
  <PresentationFormat>On-screen Show (4:3)</PresentationFormat>
  <Paragraphs>277</Paragraphs>
  <Slides>44</Slides>
  <Notes>24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Grid</vt:lpstr>
      <vt:lpstr>The Muslim world</vt:lpstr>
      <vt:lpstr>The Muslim world: Overview</vt:lpstr>
      <vt:lpstr>The muslim world: what is islam?</vt:lpstr>
      <vt:lpstr>THE MUSLIM WORLD: BEFORE MUHAMMAD</vt:lpstr>
      <vt:lpstr>THE MUSLIM WORLD: ARABIA</vt:lpstr>
      <vt:lpstr>THE MUSLIM WORLD: ARABIA</vt:lpstr>
      <vt:lpstr>PowerPoint Presentation</vt:lpstr>
      <vt:lpstr>The muslim world: geography TODAY</vt:lpstr>
      <vt:lpstr> the muslim world: STATISTICS</vt:lpstr>
      <vt:lpstr>Rise of islam</vt:lpstr>
      <vt:lpstr>Life in the arabian peninsula</vt:lpstr>
      <vt:lpstr>Bedouins in israel</vt:lpstr>
      <vt:lpstr>Mecca and ka’aba</vt:lpstr>
      <vt:lpstr>Who was muhammad?</vt:lpstr>
      <vt:lpstr>Muhammad and islam</vt:lpstr>
      <vt:lpstr>Muhammad and islam</vt:lpstr>
      <vt:lpstr>The message of islam</vt:lpstr>
      <vt:lpstr>FIRST PILLAR: SHAHADAH</vt:lpstr>
      <vt:lpstr>SECOND PILLAR: SALAH</vt:lpstr>
      <vt:lpstr>THIRD PILLAR: ZAKAH</vt:lpstr>
      <vt:lpstr>FOURTH PILLAR: SAWM (OR SAYIM)</vt:lpstr>
      <vt:lpstr>FIFTH PILLAR: HAJJ</vt:lpstr>
      <vt:lpstr>The message of islam: the qur’an</vt:lpstr>
      <vt:lpstr>Message of islam: JIHAD</vt:lpstr>
      <vt:lpstr>MESSAGE OF ISLAM: Sharia</vt:lpstr>
      <vt:lpstr>Message of islam: people of the book</vt:lpstr>
      <vt:lpstr>Women in early muslim society</vt:lpstr>
      <vt:lpstr>Islam spreads</vt:lpstr>
      <vt:lpstr>Islam After Muhammad</vt:lpstr>
      <vt:lpstr>The Rightly Guided Caliphs </vt:lpstr>
      <vt:lpstr>Success of muslim conquests</vt:lpstr>
      <vt:lpstr>Muslim presence in europe</vt:lpstr>
      <vt:lpstr>Movements within islam</vt:lpstr>
      <vt:lpstr>Arab empire: 661 – 750</vt:lpstr>
      <vt:lpstr>Abbassid dynasty</vt:lpstr>
      <vt:lpstr>Decline of the caliphate</vt:lpstr>
      <vt:lpstr>Golden age of muslim civilization</vt:lpstr>
      <vt:lpstr>slavery in the muslim world</vt:lpstr>
      <vt:lpstr>Merchants in the muslim world</vt:lpstr>
      <vt:lpstr>Agriculture in the muslim world</vt:lpstr>
      <vt:lpstr>Muslim art</vt:lpstr>
      <vt:lpstr>Muslim literature</vt:lpstr>
      <vt:lpstr>The world of learning</vt:lpstr>
      <vt:lpstr>Masters of medicine</vt:lpstr>
    </vt:vector>
  </TitlesOfParts>
  <Company>Ropes &amp; Gray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Muslim world</dc:title>
  <dc:creator>Sara Estis</dc:creator>
  <cp:lastModifiedBy>Sara Levine</cp:lastModifiedBy>
  <cp:revision>75</cp:revision>
  <dcterms:created xsi:type="dcterms:W3CDTF">2014-07-28T20:32:02Z</dcterms:created>
  <dcterms:modified xsi:type="dcterms:W3CDTF">2018-08-22T21:00:04Z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False</vt:lpwstr>
  </property>
</Properties>
</file>