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1"/>
  </p:notesMasterIdLst>
  <p:sldIdLst>
    <p:sldId id="256" r:id="rId2"/>
    <p:sldId id="257" r:id="rId3"/>
    <p:sldId id="258" r:id="rId4"/>
    <p:sldId id="292" r:id="rId5"/>
    <p:sldId id="293" r:id="rId6"/>
    <p:sldId id="299" r:id="rId7"/>
    <p:sldId id="294" r:id="rId8"/>
    <p:sldId id="295" r:id="rId9"/>
    <p:sldId id="298" r:id="rId10"/>
    <p:sldId id="296" r:id="rId11"/>
    <p:sldId id="290" r:id="rId12"/>
    <p:sldId id="304" r:id="rId13"/>
    <p:sldId id="305" r:id="rId14"/>
    <p:sldId id="301" r:id="rId15"/>
    <p:sldId id="302" r:id="rId16"/>
    <p:sldId id="303" r:id="rId17"/>
    <p:sldId id="259" r:id="rId18"/>
    <p:sldId id="306" r:id="rId19"/>
    <p:sldId id="261" r:id="rId20"/>
    <p:sldId id="262" r:id="rId21"/>
    <p:sldId id="263" r:id="rId22"/>
    <p:sldId id="264" r:id="rId23"/>
    <p:sldId id="265" r:id="rId24"/>
    <p:sldId id="266" r:id="rId25"/>
    <p:sldId id="267" r:id="rId26"/>
    <p:sldId id="268" r:id="rId27"/>
    <p:sldId id="269" r:id="rId28"/>
    <p:sldId id="270" r:id="rId29"/>
    <p:sldId id="271" r:id="rId30"/>
    <p:sldId id="310" r:id="rId31"/>
    <p:sldId id="273" r:id="rId32"/>
    <p:sldId id="311" r:id="rId33"/>
    <p:sldId id="275" r:id="rId34"/>
    <p:sldId id="276" r:id="rId35"/>
    <p:sldId id="307" r:id="rId36"/>
    <p:sldId id="277" r:id="rId37"/>
    <p:sldId id="309" r:id="rId38"/>
    <p:sldId id="308" r:id="rId39"/>
    <p:sldId id="278" r:id="rId40"/>
    <p:sldId id="279" r:id="rId41"/>
    <p:sldId id="280" r:id="rId42"/>
    <p:sldId id="282" r:id="rId43"/>
    <p:sldId id="283" r:id="rId44"/>
    <p:sldId id="284" r:id="rId45"/>
    <p:sldId id="281" r:id="rId46"/>
    <p:sldId id="288" r:id="rId47"/>
    <p:sldId id="289" r:id="rId48"/>
    <p:sldId id="286" r:id="rId49"/>
    <p:sldId id="287" r:id="rId5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4" y="-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469C113-1517-5E42-BB77-A9A189297AB5}" type="datetimeFigureOut">
              <a:rPr lang="en-US" smtClean="0"/>
              <a:pPr/>
              <a:t>8/26/18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13A3D1B-7C12-464D-9B80-98A96930F904}" type="slidenum">
              <a:rPr lang="en-US" smtClean="0"/>
              <a:pPr/>
              <a:t>‹#›</a:t>
            </a:fld>
            <a:endParaRPr lang="en-US"/>
          </a:p>
        </p:txBody>
      </p:sp>
    </p:spTree>
    <p:extLst>
      <p:ext uri="{BB962C8B-B14F-4D97-AF65-F5344CB8AC3E}">
        <p14:creationId xmlns:p14="http://schemas.microsoft.com/office/powerpoint/2010/main" val="599017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CCFF"/>
                </a:solidFill>
              </a:rPr>
              <a:t>Christian Church</a:t>
            </a:r>
            <a:r>
              <a:rPr lang="en-US" dirty="0" smtClean="0"/>
              <a:t> has become an important political, economic, spiritual and cultural force in Europe</a:t>
            </a:r>
          </a:p>
          <a:p>
            <a:r>
              <a:rPr lang="en-US" dirty="0" smtClean="0"/>
              <a:t>Leading officials of Church were the bishops of Rome  (</a:t>
            </a:r>
            <a:r>
              <a:rPr lang="en-US" dirty="0" smtClean="0">
                <a:solidFill>
                  <a:srgbClr val="00CCFF"/>
                </a:solidFill>
              </a:rPr>
              <a:t>Pope</a:t>
            </a:r>
            <a:r>
              <a:rPr lang="en-US" dirty="0" smtClean="0"/>
              <a:t>) and Constantinople (</a:t>
            </a:r>
            <a:r>
              <a:rPr lang="en-US" dirty="0" smtClean="0">
                <a:solidFill>
                  <a:srgbClr val="00CCFF"/>
                </a:solidFill>
              </a:rPr>
              <a:t>Patriarch</a:t>
            </a:r>
            <a:r>
              <a:rPr lang="en-US" dirty="0" smtClean="0"/>
              <a:t>)  </a:t>
            </a:r>
          </a:p>
          <a:p>
            <a:r>
              <a:rPr lang="en-US" dirty="0" smtClean="0"/>
              <a:t>As influence grew, laws were passed to forced people to become Christians and banned </a:t>
            </a:r>
            <a:r>
              <a:rPr lang="en-US" dirty="0" smtClean="0">
                <a:solidFill>
                  <a:srgbClr val="00CCFF"/>
                </a:solidFill>
              </a:rPr>
              <a:t>heresy</a:t>
            </a:r>
            <a:r>
              <a:rPr lang="en-US" dirty="0" smtClean="0"/>
              <a:t> (holding beliefs that contradict the official religion)</a:t>
            </a:r>
          </a:p>
          <a:p>
            <a:r>
              <a:rPr lang="en-US" dirty="0" smtClean="0"/>
              <a:t>Fines were given against heretics, then harsher penalties and even death</a:t>
            </a:r>
          </a:p>
          <a:p>
            <a:r>
              <a:rPr lang="en-US" dirty="0" smtClean="0"/>
              <a:t>Eventually, </a:t>
            </a:r>
            <a:r>
              <a:rPr lang="en-US" dirty="0" smtClean="0">
                <a:solidFill>
                  <a:srgbClr val="00CCFF"/>
                </a:solidFill>
              </a:rPr>
              <a:t>conversion by force</a:t>
            </a:r>
          </a:p>
          <a:p>
            <a:r>
              <a:rPr lang="en-US" dirty="0" smtClean="0"/>
              <a:t>Eventually in 11</a:t>
            </a:r>
            <a:r>
              <a:rPr lang="en-US" baseline="30000" dirty="0" smtClean="0"/>
              <a:t>th</a:t>
            </a:r>
            <a:r>
              <a:rPr lang="en-US" dirty="0" smtClean="0"/>
              <a:t> Century, Church split into two independent branches  </a:t>
            </a:r>
            <a:r>
              <a:rPr lang="en-US" dirty="0" smtClean="0">
                <a:solidFill>
                  <a:srgbClr val="00CCFF"/>
                </a:solidFill>
              </a:rPr>
              <a:t>Eastern Orthodox</a:t>
            </a:r>
            <a:r>
              <a:rPr lang="en-US" dirty="0" smtClean="0"/>
              <a:t> (Greek) based in Constantinople and </a:t>
            </a:r>
            <a:r>
              <a:rPr lang="en-US" dirty="0" smtClean="0">
                <a:solidFill>
                  <a:srgbClr val="00CCFF"/>
                </a:solidFill>
              </a:rPr>
              <a:t>Roman Catholic</a:t>
            </a:r>
            <a:r>
              <a:rPr lang="en-US" dirty="0" smtClean="0"/>
              <a:t> in Rome</a:t>
            </a:r>
          </a:p>
          <a:p>
            <a:endParaRPr lang="en-US" dirty="0"/>
          </a:p>
        </p:txBody>
      </p:sp>
      <p:sp>
        <p:nvSpPr>
          <p:cNvPr id="4" name="Slide Number Placeholder 3"/>
          <p:cNvSpPr>
            <a:spLocks noGrp="1"/>
          </p:cNvSpPr>
          <p:nvPr>
            <p:ph type="sldNum" sz="quarter" idx="10"/>
          </p:nvPr>
        </p:nvSpPr>
        <p:spPr/>
        <p:txBody>
          <a:bodyPr/>
          <a:lstStyle/>
          <a:p>
            <a:fld id="{5B68D953-08C6-954C-B565-FF135EA2B823}"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Charles Mantel – aristocrat who dominated the Frankish kingdom in the 8</a:t>
            </a:r>
            <a:r>
              <a:rPr lang="en-US" baseline="30000" dirty="0" smtClean="0"/>
              <a:t>th</a:t>
            </a:r>
            <a:r>
              <a:rPr lang="en-US" dirty="0" smtClean="0"/>
              <a:t> </a:t>
            </a:r>
            <a:r>
              <a:rPr lang="en-US" dirty="0" err="1" smtClean="0"/>
              <a:t>c</a:t>
            </a:r>
            <a:r>
              <a:rPr lang="en-US" dirty="0" smtClean="0"/>
              <a:t>.</a:t>
            </a:r>
          </a:p>
          <a:p>
            <a:r>
              <a:rPr lang="en-US" dirty="0" smtClean="0"/>
              <a:t>Franks were a confederation</a:t>
            </a:r>
            <a:r>
              <a:rPr lang="en-US" baseline="0" dirty="0" smtClean="0"/>
              <a:t> of Germanic tribes first attested in the 3</a:t>
            </a:r>
            <a:r>
              <a:rPr lang="en-US" baseline="30000" dirty="0" smtClean="0"/>
              <a:t>rd</a:t>
            </a:r>
            <a:r>
              <a:rPr lang="en-US" baseline="0" dirty="0" smtClean="0"/>
              <a:t> century AD as occupying land on the lower and middle </a:t>
            </a:r>
            <a:r>
              <a:rPr lang="en-US" baseline="0" dirty="0" err="1" smtClean="0"/>
              <a:t>rhine</a:t>
            </a:r>
            <a:endParaRPr lang="en-US" baseline="0" dirty="0" smtClean="0"/>
          </a:p>
          <a:p>
            <a:r>
              <a:rPr lang="en-US" baseline="0" dirty="0" smtClean="0"/>
              <a:t>The Rhine flows from the Southeastern Swiss Alps to the North Sea Coast in the Netherlands (12</a:t>
            </a:r>
            <a:r>
              <a:rPr lang="en-US" baseline="30000" dirty="0" smtClean="0"/>
              <a:t>th</a:t>
            </a:r>
            <a:r>
              <a:rPr lang="en-US" baseline="0" dirty="0" smtClean="0"/>
              <a:t> longest river in Europe)</a:t>
            </a:r>
            <a:endParaRPr lang="en-US" dirty="0"/>
          </a:p>
        </p:txBody>
      </p:sp>
      <p:sp>
        <p:nvSpPr>
          <p:cNvPr id="4" name="Slide Number Placeholder 3"/>
          <p:cNvSpPr>
            <a:spLocks noGrp="1"/>
          </p:cNvSpPr>
          <p:nvPr>
            <p:ph type="sldNum" sz="quarter" idx="10"/>
          </p:nvPr>
        </p:nvSpPr>
        <p:spPr/>
        <p:txBody>
          <a:bodyPr/>
          <a:lstStyle/>
          <a:p>
            <a:fld id="{5B68D953-08C6-954C-B565-FF135EA2B82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HRE would</a:t>
            </a:r>
            <a:r>
              <a:rPr lang="en-US" baseline="0" dirty="0" smtClean="0"/>
              <a:t> last over 700 years</a:t>
            </a:r>
            <a:endParaRPr lang="en-US" dirty="0"/>
          </a:p>
        </p:txBody>
      </p:sp>
      <p:sp>
        <p:nvSpPr>
          <p:cNvPr id="4" name="Slide Number Placeholder 3"/>
          <p:cNvSpPr>
            <a:spLocks noGrp="1"/>
          </p:cNvSpPr>
          <p:nvPr>
            <p:ph type="sldNum" sz="quarter" idx="10"/>
          </p:nvPr>
        </p:nvSpPr>
        <p:spPr/>
        <p:txBody>
          <a:bodyPr/>
          <a:lstStyle/>
          <a:p>
            <a:fld id="{5B68D953-08C6-954C-B565-FF135EA2B82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3A3D1B-7C12-464D-9B80-98A96930F904}"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Crusades had economic, social and political goals</a:t>
            </a:r>
          </a:p>
          <a:p>
            <a:endParaRPr lang="en-US" dirty="0"/>
          </a:p>
        </p:txBody>
      </p:sp>
      <p:sp>
        <p:nvSpPr>
          <p:cNvPr id="4" name="Slide Number Placeholder 3"/>
          <p:cNvSpPr>
            <a:spLocks noGrp="1"/>
          </p:cNvSpPr>
          <p:nvPr>
            <p:ph type="sldNum" sz="quarter" idx="10"/>
          </p:nvPr>
        </p:nvSpPr>
        <p:spPr/>
        <p:txBody>
          <a:bodyPr/>
          <a:lstStyle/>
          <a:p>
            <a:fld id="{913A3D1B-7C12-464D-9B80-98A96930F904}" type="slidenum">
              <a:rPr lang="en-US" smtClean="0"/>
              <a:pPr/>
              <a:t>34</a:t>
            </a:fld>
            <a:endParaRPr lang="en-US"/>
          </a:p>
        </p:txBody>
      </p:sp>
    </p:spTree>
    <p:extLst>
      <p:ext uri="{BB962C8B-B14F-4D97-AF65-F5344CB8AC3E}">
        <p14:creationId xmlns:p14="http://schemas.microsoft.com/office/powerpoint/2010/main" val="225579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historians estimate loss of 100,000</a:t>
            </a:r>
            <a:endParaRPr lang="en-US" dirty="0"/>
          </a:p>
        </p:txBody>
      </p:sp>
      <p:sp>
        <p:nvSpPr>
          <p:cNvPr id="4" name="Slide Number Placeholder 3"/>
          <p:cNvSpPr>
            <a:spLocks noGrp="1"/>
          </p:cNvSpPr>
          <p:nvPr>
            <p:ph type="sldNum" sz="quarter" idx="10"/>
          </p:nvPr>
        </p:nvSpPr>
        <p:spPr/>
        <p:txBody>
          <a:bodyPr/>
          <a:lstStyle/>
          <a:p>
            <a:fld id="{913A3D1B-7C12-464D-9B80-98A96930F904}" type="slidenum">
              <a:rPr lang="en-US" smtClean="0"/>
              <a:pPr/>
              <a:t>36</a:t>
            </a:fld>
            <a:endParaRPr lang="en-US"/>
          </a:p>
        </p:txBody>
      </p:sp>
    </p:spTree>
    <p:extLst>
      <p:ext uri="{BB962C8B-B14F-4D97-AF65-F5344CB8AC3E}">
        <p14:creationId xmlns:p14="http://schemas.microsoft.com/office/powerpoint/2010/main" val="966401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9D439BE-CEFD-4380-B58A-C80EA9FFFF16}" type="datetimeFigureOut">
              <a:rPr lang="en-US" smtClean="0"/>
              <a:pPr/>
              <a:t>8/26/18</a:t>
            </a:fld>
            <a:endParaRPr lang="en-US"/>
          </a:p>
        </p:txBody>
      </p:sp>
      <p:sp>
        <p:nvSpPr>
          <p:cNvPr id="16" name="Slide Number Placeholder 15"/>
          <p:cNvSpPr>
            <a:spLocks noGrp="1"/>
          </p:cNvSpPr>
          <p:nvPr>
            <p:ph type="sldNum" sz="quarter" idx="11"/>
          </p:nvPr>
        </p:nvSpPr>
        <p:spPr/>
        <p:txBody>
          <a:bodyPr/>
          <a:lstStyle/>
          <a:p>
            <a:fld id="{88854D72-04AE-4C4C-BE5A-6156DC6A76E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D439BE-CEFD-4380-B58A-C80EA9FFFF16}" type="datetimeFigureOut">
              <a:rPr lang="en-US" smtClean="0"/>
              <a:pPr/>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54D72-04AE-4C4C-BE5A-6156DC6A76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D439BE-CEFD-4380-B58A-C80EA9FFFF16}" type="datetimeFigureOut">
              <a:rPr lang="en-US" smtClean="0"/>
              <a:pPr/>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54D72-04AE-4C4C-BE5A-6156DC6A76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9D439BE-CEFD-4380-B58A-C80EA9FFFF16}" type="datetimeFigureOut">
              <a:rPr lang="en-US" smtClean="0"/>
              <a:pPr/>
              <a:t>8/26/18</a:t>
            </a:fld>
            <a:endParaRPr lang="en-US"/>
          </a:p>
        </p:txBody>
      </p:sp>
      <p:sp>
        <p:nvSpPr>
          <p:cNvPr id="15" name="Slide Number Placeholder 14"/>
          <p:cNvSpPr>
            <a:spLocks noGrp="1"/>
          </p:cNvSpPr>
          <p:nvPr>
            <p:ph type="sldNum" sz="quarter" idx="15"/>
          </p:nvPr>
        </p:nvSpPr>
        <p:spPr/>
        <p:txBody>
          <a:bodyPr/>
          <a:lstStyle>
            <a:lvl1pPr algn="ctr">
              <a:defRPr/>
            </a:lvl1pPr>
          </a:lstStyle>
          <a:p>
            <a:fld id="{88854D72-04AE-4C4C-BE5A-6156DC6A76E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D439BE-CEFD-4380-B58A-C80EA9FFFF16}" type="datetimeFigureOut">
              <a:rPr lang="en-US" smtClean="0"/>
              <a:pPr/>
              <a:t>8/26/18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54D72-04AE-4C4C-BE5A-6156DC6A76E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D439BE-CEFD-4380-B58A-C80EA9FFFF16}" type="datetimeFigureOut">
              <a:rPr lang="en-US" smtClean="0"/>
              <a:pPr/>
              <a:t>8/26/18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54D72-04AE-4C4C-BE5A-6156DC6A76E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8854D72-04AE-4C4C-BE5A-6156DC6A76E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9D439BE-CEFD-4380-B58A-C80EA9FFFF16}" type="datetimeFigureOut">
              <a:rPr lang="en-US" smtClean="0"/>
              <a:pPr/>
              <a:t>8/26/18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D439BE-CEFD-4380-B58A-C80EA9FFFF16}" type="datetimeFigureOut">
              <a:rPr lang="en-US" smtClean="0"/>
              <a:pPr/>
              <a:t>8/26/18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54D72-04AE-4C4C-BE5A-6156DC6A76E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439BE-CEFD-4380-B58A-C80EA9FFFF16}" type="datetimeFigureOut">
              <a:rPr lang="en-US" smtClean="0"/>
              <a:pPr/>
              <a:t>8/26/18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54D72-04AE-4C4C-BE5A-6156DC6A76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9D439BE-CEFD-4380-B58A-C80EA9FFFF16}" type="datetimeFigureOut">
              <a:rPr lang="en-US" smtClean="0"/>
              <a:pPr/>
              <a:t>8/26/18</a:t>
            </a:fld>
            <a:endParaRPr lang="en-US"/>
          </a:p>
        </p:txBody>
      </p:sp>
      <p:sp>
        <p:nvSpPr>
          <p:cNvPr id="9" name="Slide Number Placeholder 8"/>
          <p:cNvSpPr>
            <a:spLocks noGrp="1"/>
          </p:cNvSpPr>
          <p:nvPr>
            <p:ph type="sldNum" sz="quarter" idx="15"/>
          </p:nvPr>
        </p:nvSpPr>
        <p:spPr/>
        <p:txBody>
          <a:bodyPr/>
          <a:lstStyle/>
          <a:p>
            <a:fld id="{88854D72-04AE-4C4C-BE5A-6156DC6A76E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9D439BE-CEFD-4380-B58A-C80EA9FFFF16}" type="datetimeFigureOut">
              <a:rPr lang="en-US" smtClean="0"/>
              <a:pPr/>
              <a:t>8/26/18</a:t>
            </a:fld>
            <a:endParaRPr lang="en-US"/>
          </a:p>
        </p:txBody>
      </p:sp>
      <p:sp>
        <p:nvSpPr>
          <p:cNvPr id="9" name="Slide Number Placeholder 8"/>
          <p:cNvSpPr>
            <a:spLocks noGrp="1"/>
          </p:cNvSpPr>
          <p:nvPr>
            <p:ph type="sldNum" sz="quarter" idx="11"/>
          </p:nvPr>
        </p:nvSpPr>
        <p:spPr/>
        <p:txBody>
          <a:bodyPr/>
          <a:lstStyle/>
          <a:p>
            <a:fld id="{88854D72-04AE-4C4C-BE5A-6156DC6A76E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D439BE-CEFD-4380-B58A-C80EA9FFFF16}" type="datetimeFigureOut">
              <a:rPr lang="en-US" smtClean="0"/>
              <a:pPr/>
              <a:t>8/26/18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8854D72-04AE-4C4C-BE5A-6156DC6A76E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tx1"/>
                </a:solidFill>
              </a:rPr>
              <a:t>Unit </a:t>
            </a:r>
            <a:r>
              <a:rPr lang="en-US" dirty="0" smtClean="0">
                <a:solidFill>
                  <a:schemeClr val="tx1"/>
                </a:solidFill>
              </a:rPr>
              <a:t>VIII</a:t>
            </a:r>
            <a:endParaRPr lang="en-US" dirty="0">
              <a:solidFill>
                <a:schemeClr val="tx1"/>
              </a:solidFill>
            </a:endParaRPr>
          </a:p>
        </p:txBody>
      </p:sp>
      <p:sp>
        <p:nvSpPr>
          <p:cNvPr id="2" name="Title 1"/>
          <p:cNvSpPr>
            <a:spLocks noGrp="1"/>
          </p:cNvSpPr>
          <p:nvPr>
            <p:ph type="ctrTitle"/>
          </p:nvPr>
        </p:nvSpPr>
        <p:spPr/>
        <p:txBody>
          <a:bodyPr/>
          <a:lstStyle/>
          <a:p>
            <a:r>
              <a:rPr lang="en-US" b="1" dirty="0" smtClean="0"/>
              <a:t>The Middle Ages</a:t>
            </a:r>
            <a:endParaRPr lang="en-US" b="1" dirty="0"/>
          </a:p>
        </p:txBody>
      </p:sp>
    </p:spTree>
    <p:extLst>
      <p:ext uri="{BB962C8B-B14F-4D97-AF65-F5344CB8AC3E}">
        <p14:creationId xmlns:p14="http://schemas.microsoft.com/office/powerpoint/2010/main" val="3747888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918450" cy="788894"/>
          </a:xfrm>
        </p:spPr>
        <p:txBody>
          <a:bodyPr/>
          <a:lstStyle/>
          <a:p>
            <a:r>
              <a:rPr lang="en-US" b="1" dirty="0" smtClean="0"/>
              <a:t>Charlemagne’s Empire</a:t>
            </a:r>
            <a:endParaRPr lang="en-US" b="1" dirty="0"/>
          </a:p>
        </p:txBody>
      </p:sp>
      <p:pic>
        <p:nvPicPr>
          <p:cNvPr id="5" name="Picture 3" descr="map-Charlemagne's Empire"/>
          <p:cNvPicPr>
            <a:picLocks noChangeAspect="1" noChangeArrowheads="1"/>
          </p:cNvPicPr>
          <p:nvPr/>
        </p:nvPicPr>
        <p:blipFill>
          <a:blip r:embed="rId2">
            <a:lum bright="-6000" contrast="6000"/>
          </a:blip>
          <a:srcRect/>
          <a:stretch>
            <a:fillRect/>
          </a:stretch>
        </p:blipFill>
        <p:spPr bwMode="auto">
          <a:xfrm>
            <a:off x="609600" y="1219200"/>
            <a:ext cx="7918450" cy="5322374"/>
          </a:xfrm>
          <a:prstGeom prst="rect">
            <a:avLst/>
          </a:prstGeom>
          <a:noFill/>
          <a:ln w="9525">
            <a:solidFill>
              <a:srgbClr val="006699"/>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Feudalism in Europe</a:t>
            </a:r>
            <a:endParaRPr lang="en-US" b="1" dirty="0"/>
          </a:p>
        </p:txBody>
      </p:sp>
      <p:sp>
        <p:nvSpPr>
          <p:cNvPr id="3" name="Text Placeholder 2"/>
          <p:cNvSpPr>
            <a:spLocks noGrp="1"/>
          </p:cNvSpPr>
          <p:nvPr>
            <p:ph type="body" idx="1"/>
          </p:nvPr>
        </p:nvSpPr>
        <p:spPr/>
        <p:txBody>
          <a:bodyPr/>
          <a:lstStyle/>
          <a:p>
            <a:r>
              <a:rPr lang="en-US" dirty="0" smtClean="0"/>
              <a:t>Section Two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7918450" cy="788894"/>
          </a:xfrm>
        </p:spPr>
        <p:txBody>
          <a:bodyPr/>
          <a:lstStyle/>
          <a:p>
            <a:r>
              <a:rPr lang="en-US" b="1" dirty="0" smtClean="0"/>
              <a:t>England in the Dark Ages</a:t>
            </a:r>
            <a:endParaRPr lang="en-US" b="1" dirty="0"/>
          </a:p>
        </p:txBody>
      </p:sp>
      <p:sp>
        <p:nvSpPr>
          <p:cNvPr id="4" name="Content Placeholder 3"/>
          <p:cNvSpPr>
            <a:spLocks noGrp="1"/>
          </p:cNvSpPr>
          <p:nvPr>
            <p:ph idx="1"/>
          </p:nvPr>
        </p:nvSpPr>
        <p:spPr>
          <a:xfrm>
            <a:off x="304800" y="1294225"/>
            <a:ext cx="4865803" cy="5226595"/>
          </a:xfrm>
        </p:spPr>
        <p:txBody>
          <a:bodyPr>
            <a:noAutofit/>
          </a:bodyPr>
          <a:lstStyle/>
          <a:p>
            <a:r>
              <a:rPr lang="en-US" sz="2300" dirty="0" smtClean="0"/>
              <a:t>For centuries, invaders landed on English shores</a:t>
            </a:r>
          </a:p>
          <a:p>
            <a:r>
              <a:rPr lang="en-US" sz="2300" dirty="0" smtClean="0"/>
              <a:t>Alfred the Great and his successors united England – called it “land of the Angles”</a:t>
            </a:r>
          </a:p>
          <a:p>
            <a:pPr marL="0" indent="0">
              <a:buNone/>
            </a:pPr>
            <a:r>
              <a:rPr lang="en-US" sz="2300" dirty="0" smtClean="0"/>
              <a:t>ANGLES: a tribe that had invaded England</a:t>
            </a:r>
          </a:p>
          <a:p>
            <a:r>
              <a:rPr lang="en-US" sz="2300" dirty="0" smtClean="0"/>
              <a:t>In 1042, King Edward the Confessor took the throne</a:t>
            </a:r>
          </a:p>
          <a:p>
            <a:r>
              <a:rPr lang="en-US" sz="2300" dirty="0" smtClean="0"/>
              <a:t>Edward died in January 1066 without an heir</a:t>
            </a:r>
          </a:p>
          <a:p>
            <a:r>
              <a:rPr lang="en-US" sz="2300" dirty="0" smtClean="0"/>
              <a:t>A great struggle for the throne began and led to one last invasion</a:t>
            </a:r>
            <a:endParaRPr lang="en-US" sz="2300" dirty="0"/>
          </a:p>
        </p:txBody>
      </p:sp>
      <p:pic>
        <p:nvPicPr>
          <p:cNvPr id="5" name="Picture 4"/>
          <p:cNvPicPr>
            <a:picLocks noChangeAspect="1"/>
          </p:cNvPicPr>
          <p:nvPr/>
        </p:nvPicPr>
        <p:blipFill>
          <a:blip r:embed="rId2"/>
          <a:stretch>
            <a:fillRect/>
          </a:stretch>
        </p:blipFill>
        <p:spPr>
          <a:xfrm>
            <a:off x="5334000" y="1447800"/>
            <a:ext cx="3502137" cy="5047620"/>
          </a:xfrm>
          <a:prstGeom prst="rect">
            <a:avLst/>
          </a:prstGeom>
        </p:spPr>
      </p:pic>
    </p:spTree>
    <p:extLst>
      <p:ext uri="{BB962C8B-B14F-4D97-AF65-F5344CB8AC3E}">
        <p14:creationId xmlns:p14="http://schemas.microsoft.com/office/powerpoint/2010/main" val="1944754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57800"/>
          </a:xfrm>
        </p:spPr>
        <p:txBody>
          <a:bodyPr>
            <a:normAutofit fontScale="92500" lnSpcReduction="10000"/>
          </a:bodyPr>
          <a:lstStyle/>
          <a:p>
            <a:r>
              <a:rPr lang="en-US" dirty="0" smtClean="0"/>
              <a:t>The invader was William the Conqueror, from Normandy</a:t>
            </a:r>
          </a:p>
          <a:p>
            <a:pPr marL="0" indent="0">
              <a:buNone/>
            </a:pPr>
            <a:r>
              <a:rPr lang="en-US" dirty="0" smtClean="0"/>
              <a:t>NORMANDY: region in France </a:t>
            </a:r>
          </a:p>
          <a:p>
            <a:r>
              <a:rPr lang="en-US" dirty="0" smtClean="0"/>
              <a:t>As King Edward’s cousin, William claimed the English crown and invaded England with his Norman army</a:t>
            </a:r>
          </a:p>
          <a:p>
            <a:r>
              <a:rPr lang="en-US" dirty="0" smtClean="0"/>
              <a:t>William’s rival was Harold Godwinson, the Anglo-Saxon claiming the throne</a:t>
            </a:r>
          </a:p>
          <a:p>
            <a:r>
              <a:rPr lang="en-US" dirty="0" smtClean="0"/>
              <a:t>In October 1066, the Normans and Saxons fought the battle that changed the course of English history – the Battle of Hastings </a:t>
            </a:r>
          </a:p>
          <a:p>
            <a:r>
              <a:rPr lang="en-US" dirty="0" smtClean="0"/>
              <a:t>Harold was killed by an arrow in his eye and the Normans won a decisive victory</a:t>
            </a:r>
          </a:p>
          <a:p>
            <a:r>
              <a:rPr lang="en-US" dirty="0" smtClean="0"/>
              <a:t>After his victory, William declared all land his personal property and laid the foundation for centralized government </a:t>
            </a:r>
            <a:endParaRPr lang="en-US" dirty="0"/>
          </a:p>
        </p:txBody>
      </p:sp>
      <p:sp>
        <p:nvSpPr>
          <p:cNvPr id="3" name="Title 2"/>
          <p:cNvSpPr>
            <a:spLocks noGrp="1"/>
          </p:cNvSpPr>
          <p:nvPr>
            <p:ph type="title"/>
          </p:nvPr>
        </p:nvSpPr>
        <p:spPr/>
        <p:txBody>
          <a:bodyPr anchor="ctr"/>
          <a:lstStyle/>
          <a:p>
            <a:r>
              <a:rPr lang="en-US" b="1" dirty="0" smtClean="0"/>
              <a:t>Norman Conquest</a:t>
            </a:r>
            <a:endParaRPr lang="en-US" b="1" dirty="0"/>
          </a:p>
        </p:txBody>
      </p:sp>
    </p:spTree>
    <p:extLst>
      <p:ext uri="{BB962C8B-B14F-4D97-AF65-F5344CB8AC3E}">
        <p14:creationId xmlns:p14="http://schemas.microsoft.com/office/powerpoint/2010/main" val="1799164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4572000"/>
          </a:xfrm>
        </p:spPr>
        <p:txBody>
          <a:bodyPr>
            <a:normAutofit/>
          </a:bodyPr>
          <a:lstStyle/>
          <a:p>
            <a:r>
              <a:rPr lang="en-US" sz="3200" dirty="0" smtClean="0"/>
              <a:t>Between 800 and 1000, the Carolingian Dynasty was destroyed by invaders</a:t>
            </a:r>
          </a:p>
          <a:p>
            <a:r>
              <a:rPr lang="en-US" sz="3200" dirty="0" smtClean="0"/>
              <a:t>From the north were the most dreaded attackers of all – the </a:t>
            </a:r>
            <a:r>
              <a:rPr lang="en-US" sz="3200" dirty="0" err="1" smtClean="0"/>
              <a:t>vikings</a:t>
            </a:r>
            <a:endParaRPr lang="en-US" sz="3200" dirty="0" smtClean="0"/>
          </a:p>
          <a:p>
            <a:r>
              <a:rPr lang="en-US" sz="3200" dirty="0" smtClean="0"/>
              <a:t>Vikings set sail from Scandinavia </a:t>
            </a:r>
          </a:p>
          <a:p>
            <a:r>
              <a:rPr lang="en-US" sz="3200" dirty="0" smtClean="0"/>
              <a:t>Also known as </a:t>
            </a:r>
            <a:r>
              <a:rPr lang="en-US" sz="3200" dirty="0" err="1" smtClean="0"/>
              <a:t>Northmen</a:t>
            </a:r>
            <a:r>
              <a:rPr lang="en-US" sz="3200" dirty="0" smtClean="0"/>
              <a:t> or Norsemen</a:t>
            </a:r>
          </a:p>
          <a:p>
            <a:r>
              <a:rPr lang="en-US" sz="3200" dirty="0" smtClean="0"/>
              <a:t>The Vikings worshipped warlike gods and took pride in nicknames</a:t>
            </a:r>
            <a:endParaRPr lang="en-US" sz="3200" dirty="0"/>
          </a:p>
        </p:txBody>
      </p:sp>
      <p:sp>
        <p:nvSpPr>
          <p:cNvPr id="4" name="Title 3"/>
          <p:cNvSpPr>
            <a:spLocks noGrp="1"/>
          </p:cNvSpPr>
          <p:nvPr>
            <p:ph type="title"/>
          </p:nvPr>
        </p:nvSpPr>
        <p:spPr/>
        <p:txBody>
          <a:bodyPr/>
          <a:lstStyle/>
          <a:p>
            <a:r>
              <a:rPr lang="en-US" b="1" dirty="0" smtClean="0"/>
              <a:t>Invasions in Western Europe</a:t>
            </a:r>
            <a:endParaRPr lang="en-US" b="1" dirty="0"/>
          </a:p>
        </p:txBody>
      </p:sp>
    </p:spTree>
    <p:extLst>
      <p:ext uri="{BB962C8B-B14F-4D97-AF65-F5344CB8AC3E}">
        <p14:creationId xmlns:p14="http://schemas.microsoft.com/office/powerpoint/2010/main" val="2402306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700" dirty="0" smtClean="0"/>
              <a:t>Raids were carried out at a high speed</a:t>
            </a:r>
          </a:p>
          <a:p>
            <a:r>
              <a:rPr lang="en-US" sz="2700" dirty="0" smtClean="0"/>
              <a:t>Warriors with helmets, swords and heavy shields would strike quickly in towns and then leave as fast as they could</a:t>
            </a:r>
          </a:p>
          <a:p>
            <a:r>
              <a:rPr lang="en-US" sz="2700" dirty="0" smtClean="0"/>
              <a:t>Viking warships were large – some holding over 300 warriors</a:t>
            </a:r>
          </a:p>
          <a:p>
            <a:r>
              <a:rPr lang="en-US" sz="2700" dirty="0" smtClean="0"/>
              <a:t>The prow of each ship swept upwards, often ending with the carved head of a sea monster</a:t>
            </a:r>
          </a:p>
          <a:p>
            <a:r>
              <a:rPr lang="en-US" sz="2700" dirty="0" smtClean="0"/>
              <a:t>The ships allowed the </a:t>
            </a:r>
            <a:r>
              <a:rPr lang="en-US" sz="2700" dirty="0" err="1" smtClean="0"/>
              <a:t>vikings</a:t>
            </a:r>
            <a:r>
              <a:rPr lang="en-US" sz="2700" dirty="0" smtClean="0"/>
              <a:t> to navigate the fjords, and loot inland villages and monasteries</a:t>
            </a:r>
          </a:p>
          <a:p>
            <a:pPr marL="0" indent="0">
              <a:buNone/>
            </a:pPr>
            <a:r>
              <a:rPr lang="en-US" sz="2700" dirty="0" smtClean="0"/>
              <a:t>FJORD: a long, narrow, deep inlet of the sea</a:t>
            </a:r>
            <a:endParaRPr lang="en-US" sz="2700" dirty="0"/>
          </a:p>
        </p:txBody>
      </p:sp>
      <p:sp>
        <p:nvSpPr>
          <p:cNvPr id="3" name="Title 2"/>
          <p:cNvSpPr>
            <a:spLocks noGrp="1"/>
          </p:cNvSpPr>
          <p:nvPr>
            <p:ph type="title"/>
          </p:nvPr>
        </p:nvSpPr>
        <p:spPr/>
        <p:txBody>
          <a:bodyPr anchor="ctr"/>
          <a:lstStyle/>
          <a:p>
            <a:r>
              <a:rPr lang="en-US" b="1" dirty="0" smtClean="0"/>
              <a:t>Viking Raids</a:t>
            </a:r>
            <a:endParaRPr lang="en-US" b="1" dirty="0"/>
          </a:p>
        </p:txBody>
      </p:sp>
    </p:spTree>
    <p:extLst>
      <p:ext uri="{BB962C8B-B14F-4D97-AF65-F5344CB8AC3E}">
        <p14:creationId xmlns:p14="http://schemas.microsoft.com/office/powerpoint/2010/main" val="1375720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72000"/>
          </a:xfrm>
        </p:spPr>
        <p:txBody>
          <a:bodyPr>
            <a:noAutofit/>
          </a:bodyPr>
          <a:lstStyle/>
          <a:p>
            <a:r>
              <a:rPr lang="en-US" dirty="0" smtClean="0"/>
              <a:t>Vikings were also traders, farmers and explorers</a:t>
            </a:r>
          </a:p>
          <a:p>
            <a:r>
              <a:rPr lang="en-US" dirty="0" smtClean="0"/>
              <a:t>Vikings ventured far beyond western Europe, as far as Russia and North America</a:t>
            </a:r>
          </a:p>
          <a:p>
            <a:r>
              <a:rPr lang="en-US" dirty="0" smtClean="0"/>
              <a:t>One explorer, Leif Ericson, reached North America long before Columbus</a:t>
            </a:r>
          </a:p>
          <a:p>
            <a:r>
              <a:rPr lang="en-US" dirty="0" smtClean="0"/>
              <a:t>Around 1000, fear of the Vikings began to fade in Europe</a:t>
            </a:r>
          </a:p>
          <a:p>
            <a:r>
              <a:rPr lang="en-US" dirty="0" smtClean="0"/>
              <a:t>Vikings gradually accepted Christianity, and stopped raiding monasteries</a:t>
            </a:r>
          </a:p>
          <a:p>
            <a:r>
              <a:rPr lang="en-US" dirty="0" smtClean="0"/>
              <a:t>Also, warming trends in Europe’s climate allowed for better farming in Scandinavia, prompting fewer men to adopt the sea life of Viking warriors</a:t>
            </a:r>
            <a:endParaRPr lang="en-US" dirty="0"/>
          </a:p>
        </p:txBody>
      </p:sp>
      <p:sp>
        <p:nvSpPr>
          <p:cNvPr id="3" name="Title 2"/>
          <p:cNvSpPr>
            <a:spLocks noGrp="1"/>
          </p:cNvSpPr>
          <p:nvPr>
            <p:ph type="title"/>
          </p:nvPr>
        </p:nvSpPr>
        <p:spPr/>
        <p:txBody>
          <a:bodyPr anchor="ctr"/>
          <a:lstStyle/>
          <a:p>
            <a:r>
              <a:rPr lang="en-US" b="1" dirty="0" smtClean="0"/>
              <a:t>Vikings as Traders</a:t>
            </a:r>
            <a:endParaRPr lang="en-US" b="1" dirty="0"/>
          </a:p>
        </p:txBody>
      </p:sp>
    </p:spTree>
    <p:extLst>
      <p:ext uri="{BB962C8B-B14F-4D97-AF65-F5344CB8AC3E}">
        <p14:creationId xmlns:p14="http://schemas.microsoft.com/office/powerpoint/2010/main" val="2708623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3200" dirty="0" smtClean="0"/>
              <a:t>Around 900 AD, feudalism emerged in Europe</a:t>
            </a:r>
          </a:p>
          <a:p>
            <a:r>
              <a:rPr lang="en-US" sz="3200" dirty="0" smtClean="0"/>
              <a:t>Feudal system based on rights and obligations</a:t>
            </a:r>
          </a:p>
          <a:p>
            <a:r>
              <a:rPr lang="en-US" sz="3200" dirty="0" smtClean="0"/>
              <a:t>In exchange for military protection, a lord granted land to a vassal</a:t>
            </a:r>
          </a:p>
          <a:p>
            <a:pPr>
              <a:buNone/>
            </a:pPr>
            <a:r>
              <a:rPr lang="en-US" sz="3200" dirty="0" smtClean="0"/>
              <a:t>LORD: landowner</a:t>
            </a:r>
          </a:p>
          <a:p>
            <a:pPr>
              <a:buNone/>
            </a:pPr>
            <a:r>
              <a:rPr lang="en-US" sz="3200" dirty="0" smtClean="0"/>
              <a:t>FIEF: land given by a lord to a vassal </a:t>
            </a:r>
          </a:p>
          <a:p>
            <a:pPr>
              <a:buNone/>
            </a:pPr>
            <a:r>
              <a:rPr lang="en-US" sz="3200" dirty="0" smtClean="0"/>
              <a:t>VASSAL: person receiving a fief</a:t>
            </a:r>
            <a:endParaRPr lang="en-US" sz="3200" dirty="0"/>
          </a:p>
        </p:txBody>
      </p:sp>
      <p:sp>
        <p:nvSpPr>
          <p:cNvPr id="4" name="Title 3"/>
          <p:cNvSpPr>
            <a:spLocks noGrp="1"/>
          </p:cNvSpPr>
          <p:nvPr>
            <p:ph type="title"/>
          </p:nvPr>
        </p:nvSpPr>
        <p:spPr/>
        <p:txBody>
          <a:bodyPr/>
          <a:lstStyle/>
          <a:p>
            <a:r>
              <a:rPr lang="en-US" b="1" dirty="0" smtClean="0"/>
              <a:t>Feudalism Structures Society</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uropean Feudal Pyramid.jpg"/>
          <p:cNvPicPr>
            <a:picLocks noGrp="1" noChangeAspect="1"/>
          </p:cNvPicPr>
          <p:nvPr>
            <p:ph idx="1"/>
          </p:nvPr>
        </p:nvPicPr>
        <p:blipFill>
          <a:blip r:embed="rId2">
            <a:extLst>
              <a:ext uri="{28A0092B-C50C-407E-A947-70E740481C1C}">
                <a14:useLocalDpi xmlns:a14="http://schemas.microsoft.com/office/drawing/2010/main" val="0"/>
              </a:ext>
            </a:extLst>
          </a:blip>
          <a:srcRect l="-9148" r="-9148"/>
          <a:stretch>
            <a:fillRect/>
          </a:stretch>
        </p:blipFill>
        <p:spPr>
          <a:xfrm>
            <a:off x="457200" y="1600200"/>
            <a:ext cx="8229600" cy="4572000"/>
          </a:xfrm>
        </p:spPr>
      </p:pic>
      <p:sp>
        <p:nvSpPr>
          <p:cNvPr id="3" name="Title 2"/>
          <p:cNvSpPr>
            <a:spLocks noGrp="1"/>
          </p:cNvSpPr>
          <p:nvPr>
            <p:ph type="title"/>
          </p:nvPr>
        </p:nvSpPr>
        <p:spPr/>
        <p:txBody>
          <a:bodyPr/>
          <a:lstStyle/>
          <a:p>
            <a:r>
              <a:rPr lang="en-US" b="1" dirty="0" smtClean="0"/>
              <a:t>European Feudal Pyramid</a:t>
            </a:r>
            <a:endParaRPr lang="en-US" b="1" dirty="0"/>
          </a:p>
        </p:txBody>
      </p:sp>
    </p:spTree>
    <p:extLst>
      <p:ext uri="{BB962C8B-B14F-4D97-AF65-F5344CB8AC3E}">
        <p14:creationId xmlns:p14="http://schemas.microsoft.com/office/powerpoint/2010/main" val="427918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Well-Defined Social Classes</a:t>
            </a:r>
            <a:endParaRPr lang="en-US" b="1" dirty="0"/>
          </a:p>
        </p:txBody>
      </p:sp>
      <p:sp>
        <p:nvSpPr>
          <p:cNvPr id="3" name="Content Placeholder 2"/>
          <p:cNvSpPr>
            <a:spLocks noGrp="1"/>
          </p:cNvSpPr>
          <p:nvPr>
            <p:ph idx="1"/>
          </p:nvPr>
        </p:nvSpPr>
        <p:spPr/>
        <p:txBody>
          <a:bodyPr>
            <a:normAutofit/>
          </a:bodyPr>
          <a:lstStyle/>
          <a:p>
            <a:r>
              <a:rPr lang="en-US" sz="3200" dirty="0" smtClean="0"/>
              <a:t>Status determined prestige and power</a:t>
            </a:r>
          </a:p>
          <a:p>
            <a:r>
              <a:rPr lang="en-US" sz="3200" dirty="0" smtClean="0"/>
              <a:t>Social class was inherited</a:t>
            </a:r>
          </a:p>
          <a:p>
            <a:r>
              <a:rPr lang="en-US" sz="3200" dirty="0" smtClean="0"/>
              <a:t>Vast majority of people were peasants</a:t>
            </a:r>
          </a:p>
          <a:p>
            <a:r>
              <a:rPr lang="en-US" sz="3200" dirty="0" smtClean="0"/>
              <a:t>Most peasants were serfs</a:t>
            </a:r>
          </a:p>
          <a:p>
            <a:pPr>
              <a:buNone/>
            </a:pPr>
            <a:r>
              <a:rPr lang="en-US" sz="3200" dirty="0" smtClean="0"/>
              <a:t>SERFS: people who could not lawfully leave the place where they were born</a:t>
            </a:r>
          </a:p>
          <a:p>
            <a:r>
              <a:rPr lang="en-US" sz="3200" dirty="0" smtClean="0"/>
              <a:t>Serfs were not slaves – lords could not sell or buy them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4114800"/>
          </a:xfrm>
        </p:spPr>
        <p:txBody>
          <a:bodyPr>
            <a:normAutofit/>
          </a:bodyPr>
          <a:lstStyle/>
          <a:p>
            <a:pPr marL="571500" indent="-571500" algn="ctr">
              <a:buAutoNum type="romanUcPeriod"/>
            </a:pPr>
            <a:r>
              <a:rPr lang="en-US" sz="3200" dirty="0" smtClean="0"/>
              <a:t>Introduction &amp; Dark Ages</a:t>
            </a:r>
          </a:p>
          <a:p>
            <a:pPr marL="571500" indent="-571500" algn="ctr">
              <a:buAutoNum type="romanUcPeriod"/>
            </a:pPr>
            <a:r>
              <a:rPr lang="en-US" sz="3200" dirty="0" smtClean="0"/>
              <a:t>Feudalism in Europe</a:t>
            </a:r>
          </a:p>
          <a:p>
            <a:pPr marL="571500" indent="-571500" algn="ctr">
              <a:buAutoNum type="romanUcPeriod"/>
            </a:pPr>
            <a:r>
              <a:rPr lang="en-US" sz="3200" dirty="0" smtClean="0"/>
              <a:t>Age of Chivalry</a:t>
            </a:r>
          </a:p>
          <a:p>
            <a:pPr marL="571500" indent="-571500" algn="ctr">
              <a:buAutoNum type="romanUcPeriod"/>
            </a:pPr>
            <a:r>
              <a:rPr lang="en-US" sz="3200" dirty="0" smtClean="0"/>
              <a:t>Power of the Church</a:t>
            </a:r>
          </a:p>
          <a:p>
            <a:pPr marL="571500" indent="-571500" algn="ctr">
              <a:buAutoNum type="romanUcPeriod"/>
            </a:pPr>
            <a:r>
              <a:rPr lang="en-US" sz="3200" dirty="0" smtClean="0"/>
              <a:t>Development </a:t>
            </a:r>
            <a:r>
              <a:rPr lang="en-US" sz="3200" dirty="0" smtClean="0"/>
              <a:t>of England</a:t>
            </a:r>
          </a:p>
          <a:p>
            <a:pPr marL="571500" indent="-571500" algn="ctr">
              <a:buAutoNum type="romanUcPeriod"/>
            </a:pPr>
            <a:r>
              <a:rPr lang="en-US" sz="3200" dirty="0" smtClean="0"/>
              <a:t>The Hundred Years’ War and the Plague</a:t>
            </a:r>
            <a:endParaRPr lang="en-US" sz="3200" dirty="0"/>
          </a:p>
        </p:txBody>
      </p:sp>
      <p:sp>
        <p:nvSpPr>
          <p:cNvPr id="3" name="Title 2"/>
          <p:cNvSpPr>
            <a:spLocks noGrp="1"/>
          </p:cNvSpPr>
          <p:nvPr>
            <p:ph type="title"/>
          </p:nvPr>
        </p:nvSpPr>
        <p:spPr/>
        <p:txBody>
          <a:bodyPr/>
          <a:lstStyle/>
          <a:p>
            <a:r>
              <a:rPr lang="en-US" b="1" dirty="0" smtClean="0"/>
              <a:t>Middle Ages Overview</a:t>
            </a:r>
            <a:endParaRPr lang="en-US" b="1" dirty="0"/>
          </a:p>
        </p:txBody>
      </p:sp>
    </p:spTree>
    <p:extLst>
      <p:ext uri="{BB962C8B-B14F-4D97-AF65-F5344CB8AC3E}">
        <p14:creationId xmlns:p14="http://schemas.microsoft.com/office/powerpoint/2010/main" val="37170837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3000" dirty="0" smtClean="0"/>
              <a:t>MANOR: lord’s estate</a:t>
            </a:r>
          </a:p>
          <a:p>
            <a:r>
              <a:rPr lang="en-US" sz="3000" dirty="0" smtClean="0"/>
              <a:t>Manor system was based on economic arrangement</a:t>
            </a:r>
          </a:p>
          <a:p>
            <a:r>
              <a:rPr lang="en-US" sz="3000" dirty="0" smtClean="0"/>
              <a:t>Vassal </a:t>
            </a:r>
            <a:r>
              <a:rPr lang="en-US" sz="3000" dirty="0" smtClean="0"/>
              <a:t>provided serfs with housing, farmland and protection</a:t>
            </a:r>
          </a:p>
          <a:p>
            <a:r>
              <a:rPr lang="en-US" sz="3000" dirty="0" smtClean="0"/>
              <a:t>Serfs tended </a:t>
            </a:r>
            <a:r>
              <a:rPr lang="en-US" sz="3000" dirty="0" smtClean="0"/>
              <a:t>the </a:t>
            </a:r>
            <a:r>
              <a:rPr lang="en-US" sz="3000" dirty="0" smtClean="0"/>
              <a:t>land and maintained the estate</a:t>
            </a:r>
          </a:p>
          <a:p>
            <a:r>
              <a:rPr lang="en-US" sz="3000" dirty="0" smtClean="0"/>
              <a:t>Peasant women shared in farm work</a:t>
            </a:r>
          </a:p>
          <a:p>
            <a:r>
              <a:rPr lang="en-US" sz="3000" dirty="0" smtClean="0"/>
              <a:t>All peasants – serf or not – owed a lord certain duties</a:t>
            </a:r>
            <a:endParaRPr lang="en-US" sz="3000" dirty="0"/>
          </a:p>
        </p:txBody>
      </p:sp>
      <p:sp>
        <p:nvSpPr>
          <p:cNvPr id="3" name="Title 2"/>
          <p:cNvSpPr>
            <a:spLocks noGrp="1"/>
          </p:cNvSpPr>
          <p:nvPr>
            <p:ph type="title"/>
          </p:nvPr>
        </p:nvSpPr>
        <p:spPr/>
        <p:txBody>
          <a:bodyPr/>
          <a:lstStyle/>
          <a:p>
            <a:r>
              <a:rPr lang="en-US" b="1" dirty="0" err="1" smtClean="0"/>
              <a:t>Manorialism</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Autofit/>
          </a:bodyPr>
          <a:lstStyle/>
          <a:p>
            <a:r>
              <a:rPr lang="en-US" sz="3000" dirty="0" smtClean="0"/>
              <a:t>Lords </a:t>
            </a:r>
            <a:r>
              <a:rPr lang="en-US" sz="3000" dirty="0" smtClean="0"/>
              <a:t>kept some land for their own use but the rest was farmed by peasants and serfs</a:t>
            </a:r>
          </a:p>
          <a:p>
            <a:r>
              <a:rPr lang="en-US" sz="3000" dirty="0" smtClean="0"/>
              <a:t>The Lord controlled everything that happened on his land </a:t>
            </a:r>
          </a:p>
          <a:p>
            <a:r>
              <a:rPr lang="en-US" sz="3000" dirty="0" smtClean="0"/>
              <a:t>Peasants </a:t>
            </a:r>
            <a:r>
              <a:rPr lang="en-US" sz="3000" dirty="0" smtClean="0"/>
              <a:t>rarely traveled from their own manor</a:t>
            </a:r>
          </a:p>
          <a:p>
            <a:r>
              <a:rPr lang="en-US" sz="3000" dirty="0" smtClean="0"/>
              <a:t>15 </a:t>
            </a:r>
            <a:r>
              <a:rPr lang="en-US" sz="3000" dirty="0" smtClean="0"/>
              <a:t>to 30 families lived in the village on a manor</a:t>
            </a:r>
          </a:p>
          <a:p>
            <a:r>
              <a:rPr lang="en-US" sz="3000" dirty="0" smtClean="0"/>
              <a:t>Fields, pastures and woodlands surrounded the village</a:t>
            </a:r>
          </a:p>
          <a:p>
            <a:r>
              <a:rPr lang="en-US" sz="3000" dirty="0" smtClean="0"/>
              <a:t>Manor was largely self-</a:t>
            </a:r>
            <a:r>
              <a:rPr lang="en-US" sz="3000" dirty="0" smtClean="0"/>
              <a:t>sufficient</a:t>
            </a:r>
            <a:endParaRPr lang="en-US" sz="3000" dirty="0" smtClean="0"/>
          </a:p>
        </p:txBody>
      </p:sp>
      <p:sp>
        <p:nvSpPr>
          <p:cNvPr id="3" name="Title 2"/>
          <p:cNvSpPr>
            <a:spLocks noGrp="1"/>
          </p:cNvSpPr>
          <p:nvPr>
            <p:ph type="title"/>
          </p:nvPr>
        </p:nvSpPr>
        <p:spPr/>
        <p:txBody>
          <a:bodyPr/>
          <a:lstStyle/>
          <a:p>
            <a:r>
              <a:rPr lang="en-US" b="1" dirty="0" smtClean="0"/>
              <a:t>Self-Contained World</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000" dirty="0" smtClean="0"/>
              <a:t>Peasants paid high taxes to the lord to live</a:t>
            </a:r>
          </a:p>
          <a:p>
            <a:r>
              <a:rPr lang="en-US" sz="3000" dirty="0" smtClean="0"/>
              <a:t>Also paid taxes to the village priest</a:t>
            </a:r>
          </a:p>
          <a:p>
            <a:pPr>
              <a:buNone/>
            </a:pPr>
            <a:r>
              <a:rPr lang="en-US" sz="3000" dirty="0" smtClean="0"/>
              <a:t>TITHE: church tax</a:t>
            </a:r>
          </a:p>
          <a:p>
            <a:r>
              <a:rPr lang="en-US" sz="3000" dirty="0" smtClean="0"/>
              <a:t>Serfs lived in crowded cottages and had a simple diet</a:t>
            </a:r>
          </a:p>
          <a:p>
            <a:r>
              <a:rPr lang="en-US" sz="3000" dirty="0" smtClean="0"/>
              <a:t>Life for serfs was work, and more work</a:t>
            </a:r>
          </a:p>
          <a:p>
            <a:r>
              <a:rPr lang="en-US" sz="3000" dirty="0" smtClean="0"/>
              <a:t>Average life expectancy was 35 years</a:t>
            </a:r>
          </a:p>
          <a:p>
            <a:r>
              <a:rPr lang="en-US" sz="3000" dirty="0" smtClean="0"/>
              <a:t>Serfs accepted their life as part of the Church’s teachings</a:t>
            </a:r>
            <a:endParaRPr lang="en-US" sz="3000" dirty="0"/>
          </a:p>
        </p:txBody>
      </p:sp>
      <p:sp>
        <p:nvSpPr>
          <p:cNvPr id="3" name="Title 2"/>
          <p:cNvSpPr>
            <a:spLocks noGrp="1"/>
          </p:cNvSpPr>
          <p:nvPr>
            <p:ph type="title"/>
          </p:nvPr>
        </p:nvSpPr>
        <p:spPr/>
        <p:txBody>
          <a:bodyPr/>
          <a:lstStyle/>
          <a:p>
            <a:r>
              <a:rPr lang="en-US" b="1" dirty="0" smtClean="0"/>
              <a:t>Harshness of Manor Life</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Age of Chivalry</a:t>
            </a:r>
            <a:endParaRPr lang="en-US" b="1" dirty="0"/>
          </a:p>
        </p:txBody>
      </p:sp>
      <p:sp>
        <p:nvSpPr>
          <p:cNvPr id="5" name="Text Placeholder 4"/>
          <p:cNvSpPr>
            <a:spLocks noGrp="1"/>
          </p:cNvSpPr>
          <p:nvPr>
            <p:ph type="body" idx="1"/>
          </p:nvPr>
        </p:nvSpPr>
        <p:spPr/>
        <p:txBody>
          <a:bodyPr/>
          <a:lstStyle/>
          <a:p>
            <a:r>
              <a:rPr lang="en-US" dirty="0" smtClean="0"/>
              <a:t>Section Three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3200" dirty="0" smtClean="0"/>
              <a:t>Soldiers mounted on horseback were valuable in combat</a:t>
            </a:r>
          </a:p>
          <a:p>
            <a:r>
              <a:rPr lang="en-US" sz="3200" dirty="0" smtClean="0"/>
              <a:t>Used leather saddles and stirrups to stabilize riding</a:t>
            </a:r>
          </a:p>
          <a:p>
            <a:r>
              <a:rPr lang="en-US" sz="3200" dirty="0" smtClean="0"/>
              <a:t>Feudal lords raised private armies of knights to defend their territories</a:t>
            </a:r>
          </a:p>
          <a:p>
            <a:r>
              <a:rPr lang="en-US" sz="3200" dirty="0" smtClean="0"/>
              <a:t>Knights received fiefs</a:t>
            </a:r>
          </a:p>
          <a:p>
            <a:r>
              <a:rPr lang="en-US" sz="3200" dirty="0" smtClean="0"/>
              <a:t>Wealth from fiefs allowed knights to pay for weapons and armor</a:t>
            </a:r>
            <a:endParaRPr lang="en-US" sz="3200" dirty="0"/>
          </a:p>
        </p:txBody>
      </p:sp>
      <p:sp>
        <p:nvSpPr>
          <p:cNvPr id="4" name="Title 3"/>
          <p:cNvSpPr>
            <a:spLocks noGrp="1"/>
          </p:cNvSpPr>
          <p:nvPr>
            <p:ph type="title"/>
          </p:nvPr>
        </p:nvSpPr>
        <p:spPr/>
        <p:txBody>
          <a:bodyPr/>
          <a:lstStyle/>
          <a:p>
            <a:r>
              <a:rPr lang="en-US" b="1" dirty="0" smtClean="0"/>
              <a:t>Warriors on Horseback</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3000" dirty="0" smtClean="0"/>
              <a:t>CHIVALRY: code of the knights; a complex set of ideals</a:t>
            </a:r>
          </a:p>
          <a:p>
            <a:r>
              <a:rPr lang="en-US" sz="3000" dirty="0" smtClean="0"/>
              <a:t>The ideal knight was loyal, brave and courteous</a:t>
            </a:r>
          </a:p>
          <a:p>
            <a:r>
              <a:rPr lang="en-US" sz="3000" dirty="0" smtClean="0"/>
              <a:t>Sons of nobles began training for knighthood at an early age</a:t>
            </a:r>
          </a:p>
          <a:p>
            <a:r>
              <a:rPr lang="en-US" sz="3000" dirty="0" smtClean="0"/>
              <a:t>Young knights gained experience in fighting local wars or at tournaments</a:t>
            </a:r>
          </a:p>
          <a:p>
            <a:pPr>
              <a:buNone/>
            </a:pPr>
            <a:r>
              <a:rPr lang="en-US" sz="3000" dirty="0" smtClean="0"/>
              <a:t>TOURNAMENT: chivalrous competition or mock battle</a:t>
            </a:r>
            <a:endParaRPr lang="en-US" sz="3000" dirty="0"/>
          </a:p>
        </p:txBody>
      </p:sp>
      <p:sp>
        <p:nvSpPr>
          <p:cNvPr id="3" name="Title 2"/>
          <p:cNvSpPr>
            <a:spLocks noGrp="1"/>
          </p:cNvSpPr>
          <p:nvPr>
            <p:ph type="title"/>
          </p:nvPr>
        </p:nvSpPr>
        <p:spPr/>
        <p:txBody>
          <a:bodyPr/>
          <a:lstStyle/>
          <a:p>
            <a:r>
              <a:rPr lang="en-US" b="1" dirty="0" smtClean="0"/>
              <a:t>Code of Chivalry</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rmAutofit/>
          </a:bodyPr>
          <a:lstStyle/>
          <a:p>
            <a:r>
              <a:rPr lang="en-US" sz="3100" dirty="0" smtClean="0"/>
              <a:t>Themes of medieval literature did not show the brutality of knighthood and feudal warfare</a:t>
            </a:r>
          </a:p>
          <a:p>
            <a:r>
              <a:rPr lang="en-US" sz="3100" dirty="0" smtClean="0"/>
              <a:t>Instead, it glorified knighthood and chivalry</a:t>
            </a:r>
          </a:p>
          <a:p>
            <a:r>
              <a:rPr lang="en-US" sz="3100" dirty="0" smtClean="0"/>
              <a:t>Epic poems recounting a hero’s deeds and adventures were popular</a:t>
            </a:r>
          </a:p>
          <a:p>
            <a:pPr>
              <a:buNone/>
            </a:pPr>
            <a:r>
              <a:rPr lang="en-US" sz="3100" dirty="0" smtClean="0"/>
              <a:t>TROUBADOURS: traveling poet-musicians at the castles and courts of Europe</a:t>
            </a:r>
          </a:p>
          <a:p>
            <a:pPr>
              <a:buNone/>
            </a:pPr>
            <a:endParaRPr lang="en-US" sz="3100" dirty="0"/>
          </a:p>
        </p:txBody>
      </p:sp>
      <p:sp>
        <p:nvSpPr>
          <p:cNvPr id="3" name="Title 2"/>
          <p:cNvSpPr>
            <a:spLocks noGrp="1"/>
          </p:cNvSpPr>
          <p:nvPr>
            <p:ph type="title"/>
          </p:nvPr>
        </p:nvSpPr>
        <p:spPr/>
        <p:txBody>
          <a:bodyPr/>
          <a:lstStyle/>
          <a:p>
            <a:r>
              <a:rPr lang="en-US" b="1" dirty="0" smtClean="0"/>
              <a:t>Literature of Chivalry</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Feudal society accepted that women were inferior to men</a:t>
            </a:r>
          </a:p>
          <a:p>
            <a:r>
              <a:rPr lang="en-US" sz="2800" dirty="0" smtClean="0"/>
              <a:t>Noblewomen had some power, but generally their lives were limited</a:t>
            </a:r>
          </a:p>
          <a:p>
            <a:r>
              <a:rPr lang="en-US" sz="2800" dirty="0" smtClean="0"/>
              <a:t>Peasant women performed endless labor at home and in the fields</a:t>
            </a:r>
          </a:p>
          <a:p>
            <a:r>
              <a:rPr lang="en-US" sz="2800" dirty="0" smtClean="0"/>
              <a:t>Females in peasant families were poor and powerless</a:t>
            </a:r>
          </a:p>
          <a:p>
            <a:r>
              <a:rPr lang="en-US" sz="2800" dirty="0" smtClean="0"/>
              <a:t>Female economic contribution was key for survival</a:t>
            </a:r>
            <a:endParaRPr lang="en-US" sz="2800" dirty="0"/>
          </a:p>
        </p:txBody>
      </p:sp>
      <p:sp>
        <p:nvSpPr>
          <p:cNvPr id="3" name="Title 2"/>
          <p:cNvSpPr>
            <a:spLocks noGrp="1"/>
          </p:cNvSpPr>
          <p:nvPr>
            <p:ph type="title"/>
          </p:nvPr>
        </p:nvSpPr>
        <p:spPr/>
        <p:txBody>
          <a:bodyPr/>
          <a:lstStyle/>
          <a:p>
            <a:r>
              <a:rPr lang="en-US" b="1" dirty="0" smtClean="0"/>
              <a:t>Women’s Role in Feudal Society</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Power of the Church</a:t>
            </a:r>
            <a:endParaRPr lang="en-US" b="1" dirty="0"/>
          </a:p>
        </p:txBody>
      </p:sp>
      <p:sp>
        <p:nvSpPr>
          <p:cNvPr id="5" name="Text Placeholder 4"/>
          <p:cNvSpPr>
            <a:spLocks noGrp="1"/>
          </p:cNvSpPr>
          <p:nvPr>
            <p:ph type="body" idx="1"/>
          </p:nvPr>
        </p:nvSpPr>
        <p:spPr/>
        <p:txBody>
          <a:bodyPr/>
          <a:lstStyle/>
          <a:p>
            <a:r>
              <a:rPr lang="en-US" dirty="0" smtClean="0"/>
              <a:t>Section Four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4572000"/>
          </a:xfrm>
        </p:spPr>
        <p:txBody>
          <a:bodyPr>
            <a:noAutofit/>
          </a:bodyPr>
          <a:lstStyle/>
          <a:p>
            <a:pPr marL="0" indent="0" algn="ctr">
              <a:buNone/>
            </a:pPr>
            <a:r>
              <a:rPr lang="en-US" sz="3300" dirty="0" smtClean="0"/>
              <a:t>	Amid the weak central governments in feudal Europe, the Church emerged as a powerful institution. It shaped the lives of people from all social classes. As the Church expanded its political role, strong rulers began to question the pope’s authority. Dramatic power struggles unfolded in the Holy Roman Empire, the scene of mounting tensions between popes and emperors.</a:t>
            </a:r>
            <a:endParaRPr lang="en-US" sz="3300" dirty="0"/>
          </a:p>
        </p:txBody>
      </p:sp>
      <p:sp>
        <p:nvSpPr>
          <p:cNvPr id="4" name="Title 3"/>
          <p:cNvSpPr>
            <a:spLocks noGrp="1"/>
          </p:cNvSpPr>
          <p:nvPr>
            <p:ph type="title"/>
          </p:nvPr>
        </p:nvSpPr>
        <p:spPr/>
        <p:txBody>
          <a:bodyPr/>
          <a:lstStyle/>
          <a:p>
            <a:r>
              <a:rPr lang="en-US" b="1" dirty="0" smtClean="0"/>
              <a:t>Setting the Stage</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 &amp; Dark Ages</a:t>
            </a:r>
            <a:endParaRPr lang="en-US" b="1" dirty="0"/>
          </a:p>
        </p:txBody>
      </p:sp>
      <p:sp>
        <p:nvSpPr>
          <p:cNvPr id="5" name="Text Placeholder 4"/>
          <p:cNvSpPr>
            <a:spLocks noGrp="1"/>
          </p:cNvSpPr>
          <p:nvPr>
            <p:ph type="body" idx="1"/>
          </p:nvPr>
        </p:nvSpPr>
        <p:spPr/>
        <p:txBody>
          <a:bodyPr/>
          <a:lstStyle/>
          <a:p>
            <a:r>
              <a:rPr lang="en-US" dirty="0" smtClean="0"/>
              <a:t>Section One</a:t>
            </a:r>
            <a:endParaRPr lang="en-US" dirty="0"/>
          </a:p>
        </p:txBody>
      </p:sp>
    </p:spTree>
    <p:extLst>
      <p:ext uri="{BB962C8B-B14F-4D97-AF65-F5344CB8AC3E}">
        <p14:creationId xmlns:p14="http://schemas.microsoft.com/office/powerpoint/2010/main" val="30071055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267200"/>
          </a:xfrm>
        </p:spPr>
        <p:txBody>
          <a:bodyPr>
            <a:normAutofit/>
          </a:bodyPr>
          <a:lstStyle/>
          <a:p>
            <a:r>
              <a:rPr lang="en-US" sz="3000" dirty="0" smtClean="0"/>
              <a:t>The Church and the monarchs in Europe competed for power</a:t>
            </a:r>
          </a:p>
          <a:p>
            <a:r>
              <a:rPr lang="en-US" sz="3000" dirty="0" smtClean="0"/>
              <a:t>The Church had its own power structure that was based on status</a:t>
            </a:r>
          </a:p>
          <a:p>
            <a:r>
              <a:rPr lang="en-US" sz="3000" dirty="0" smtClean="0"/>
              <a:t>The Church acted as a place of stability during a turbulent time</a:t>
            </a:r>
          </a:p>
          <a:p>
            <a:r>
              <a:rPr lang="en-US" sz="3000" dirty="0" smtClean="0"/>
              <a:t>The authority of the Church was both religious AND political</a:t>
            </a:r>
            <a:endParaRPr lang="en-US" sz="3000" dirty="0"/>
          </a:p>
        </p:txBody>
      </p:sp>
      <p:sp>
        <p:nvSpPr>
          <p:cNvPr id="3" name="Title 2"/>
          <p:cNvSpPr>
            <a:spLocks noGrp="1"/>
          </p:cNvSpPr>
          <p:nvPr>
            <p:ph type="title"/>
          </p:nvPr>
        </p:nvSpPr>
        <p:spPr/>
        <p:txBody>
          <a:bodyPr/>
          <a:lstStyle/>
          <a:p>
            <a:r>
              <a:rPr lang="en-US" b="1" dirty="0" smtClean="0"/>
              <a:t>Far-Reaching Authority</a:t>
            </a:r>
            <a:endParaRPr lang="en-US" b="1" dirty="0"/>
          </a:p>
        </p:txBody>
      </p:sp>
    </p:spTree>
    <p:extLst>
      <p:ext uri="{BB962C8B-B14F-4D97-AF65-F5344CB8AC3E}">
        <p14:creationId xmlns:p14="http://schemas.microsoft.com/office/powerpoint/2010/main" val="296925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24000"/>
            <a:ext cx="8534400" cy="4572000"/>
          </a:xfrm>
        </p:spPr>
        <p:txBody>
          <a:bodyPr>
            <a:noAutofit/>
          </a:bodyPr>
          <a:lstStyle/>
          <a:p>
            <a:pPr marL="0" indent="0" algn="ctr">
              <a:buNone/>
            </a:pPr>
            <a:r>
              <a:rPr lang="en-US" sz="2800" dirty="0" smtClean="0"/>
              <a:t>Influenced by the religious devotion and reverence for God shown by new monasteries, the pope began to reform the Church.</a:t>
            </a:r>
          </a:p>
          <a:p>
            <a:r>
              <a:rPr lang="en-US" sz="2800" dirty="0" smtClean="0"/>
              <a:t>Reformers were distressed by 3 main issues: 1. Priests Marrying; 2. Simony; and, 3. Bishop Appointment</a:t>
            </a:r>
          </a:p>
          <a:p>
            <a:pPr>
              <a:buNone/>
            </a:pPr>
            <a:r>
              <a:rPr lang="en-US" sz="2800" dirty="0" smtClean="0"/>
              <a:t>SIMONY: practice of selling Church positions</a:t>
            </a:r>
          </a:p>
          <a:p>
            <a:r>
              <a:rPr lang="en-US" sz="2800" dirty="0" smtClean="0"/>
              <a:t>In the early 1200s, friars traveled to spread Church ideas</a:t>
            </a:r>
          </a:p>
          <a:p>
            <a:r>
              <a:rPr lang="en-US" sz="2800" dirty="0" smtClean="0"/>
              <a:t>Francis of Assisi founded the Franciscan order of friars</a:t>
            </a:r>
            <a:endParaRPr lang="en-US" sz="2800" dirty="0"/>
          </a:p>
        </p:txBody>
      </p:sp>
      <p:sp>
        <p:nvSpPr>
          <p:cNvPr id="4" name="Title 3"/>
          <p:cNvSpPr>
            <a:spLocks noGrp="1"/>
          </p:cNvSpPr>
          <p:nvPr>
            <p:ph type="title"/>
          </p:nvPr>
        </p:nvSpPr>
        <p:spPr/>
        <p:txBody>
          <a:bodyPr/>
          <a:lstStyle/>
          <a:p>
            <a:r>
              <a:rPr lang="en-US" b="1" dirty="0" smtClean="0"/>
              <a:t>Age of Faith</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smtClean="0"/>
              <a:t>Romanesque Style</a:t>
            </a:r>
            <a:endParaRPr lang="en-US" dirty="0"/>
          </a:p>
        </p:txBody>
      </p:sp>
      <p:sp>
        <p:nvSpPr>
          <p:cNvPr id="2" name="Content Placeholder 1"/>
          <p:cNvSpPr>
            <a:spLocks noGrp="1"/>
          </p:cNvSpPr>
          <p:nvPr>
            <p:ph sz="half" idx="2"/>
          </p:nvPr>
        </p:nvSpPr>
        <p:spPr>
          <a:xfrm>
            <a:off x="457200" y="2362200"/>
            <a:ext cx="4038600" cy="3913632"/>
          </a:xfrm>
        </p:spPr>
        <p:txBody>
          <a:bodyPr>
            <a:noAutofit/>
          </a:bodyPr>
          <a:lstStyle/>
          <a:p>
            <a:r>
              <a:rPr lang="en-US" sz="2800" dirty="0" smtClean="0"/>
              <a:t>Built between 800 and 1000</a:t>
            </a:r>
          </a:p>
          <a:p>
            <a:r>
              <a:rPr lang="en-US" sz="2800" dirty="0"/>
              <a:t>R</a:t>
            </a:r>
            <a:r>
              <a:rPr lang="en-US" sz="2800" dirty="0" smtClean="0"/>
              <a:t>ound arches and thick walls and pillars</a:t>
            </a:r>
          </a:p>
          <a:p>
            <a:r>
              <a:rPr lang="en-US" sz="2800" dirty="0"/>
              <a:t>T</a:t>
            </a:r>
            <a:r>
              <a:rPr lang="en-US" sz="2800" dirty="0" smtClean="0"/>
              <a:t>iny windows</a:t>
            </a:r>
          </a:p>
        </p:txBody>
      </p:sp>
      <p:sp>
        <p:nvSpPr>
          <p:cNvPr id="6" name="Content Placeholder 5"/>
          <p:cNvSpPr>
            <a:spLocks noGrp="1"/>
          </p:cNvSpPr>
          <p:nvPr>
            <p:ph sz="quarter" idx="4"/>
          </p:nvPr>
        </p:nvSpPr>
        <p:spPr>
          <a:xfrm>
            <a:off x="4648200" y="2362200"/>
            <a:ext cx="4038600" cy="3913632"/>
          </a:xfrm>
        </p:spPr>
        <p:txBody>
          <a:bodyPr/>
          <a:lstStyle/>
          <a:p>
            <a:r>
              <a:rPr lang="en-US" dirty="0" smtClean="0"/>
              <a:t>Came to be in the 1100s</a:t>
            </a:r>
          </a:p>
          <a:p>
            <a:r>
              <a:rPr lang="en-US" dirty="0" smtClean="0"/>
              <a:t>Were built with pointed roofs, as if reaching toward heaven</a:t>
            </a:r>
          </a:p>
          <a:p>
            <a:r>
              <a:rPr lang="en-US" dirty="0" smtClean="0"/>
              <a:t>Stained glass</a:t>
            </a:r>
          </a:p>
          <a:p>
            <a:r>
              <a:rPr lang="en-US" dirty="0" smtClean="0"/>
              <a:t>Meant to inspire </a:t>
            </a:r>
            <a:endParaRPr lang="en-US" dirty="0"/>
          </a:p>
        </p:txBody>
      </p:sp>
      <p:sp>
        <p:nvSpPr>
          <p:cNvPr id="3" name="Title 2"/>
          <p:cNvSpPr>
            <a:spLocks noGrp="1"/>
          </p:cNvSpPr>
          <p:nvPr>
            <p:ph type="title"/>
          </p:nvPr>
        </p:nvSpPr>
        <p:spPr/>
        <p:txBody>
          <a:bodyPr/>
          <a:lstStyle/>
          <a:p>
            <a:r>
              <a:rPr lang="en-US" b="1" dirty="0" smtClean="0"/>
              <a:t>Cathedrals – Cities of God</a:t>
            </a:r>
            <a:endParaRPr lang="en-US" b="1" dirty="0"/>
          </a:p>
        </p:txBody>
      </p:sp>
      <p:sp>
        <p:nvSpPr>
          <p:cNvPr id="5" name="Text Placeholder 4"/>
          <p:cNvSpPr>
            <a:spLocks noGrp="1"/>
          </p:cNvSpPr>
          <p:nvPr>
            <p:ph type="body" idx="3"/>
          </p:nvPr>
        </p:nvSpPr>
        <p:spPr/>
        <p:txBody>
          <a:bodyPr/>
          <a:lstStyle/>
          <a:p>
            <a:pPr algn="ctr"/>
            <a:r>
              <a:rPr lang="en-US" dirty="0" smtClean="0"/>
              <a:t>Gothic Style</a:t>
            </a:r>
            <a:endParaRPr lang="en-US" dirty="0"/>
          </a:p>
        </p:txBody>
      </p:sp>
    </p:spTree>
    <p:extLst>
      <p:ext uri="{BB962C8B-B14F-4D97-AF65-F5344CB8AC3E}">
        <p14:creationId xmlns:p14="http://schemas.microsoft.com/office/powerpoint/2010/main" val="2345801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res_-_cathédrale_-_rosace_nord.jpg"/>
          <p:cNvPicPr>
            <a:picLocks noChangeAspect="1"/>
          </p:cNvPicPr>
          <p:nvPr/>
        </p:nvPicPr>
        <p:blipFill>
          <a:blip r:embed="rId2"/>
          <a:stretch>
            <a:fillRect/>
          </a:stretch>
        </p:blipFill>
        <p:spPr>
          <a:xfrm>
            <a:off x="5410200" y="1066800"/>
            <a:ext cx="3048000" cy="4419600"/>
          </a:xfrm>
          <a:prstGeom prst="rect">
            <a:avLst/>
          </a:prstGeom>
        </p:spPr>
      </p:pic>
      <p:pic>
        <p:nvPicPr>
          <p:cNvPr id="5" name="Picture 4" descr="Chartres-Cathedral.jpg"/>
          <p:cNvPicPr>
            <a:picLocks noChangeAspect="1"/>
          </p:cNvPicPr>
          <p:nvPr/>
        </p:nvPicPr>
        <p:blipFill>
          <a:blip r:embed="rId3"/>
          <a:stretch>
            <a:fillRect/>
          </a:stretch>
        </p:blipFill>
        <p:spPr>
          <a:xfrm>
            <a:off x="838200" y="3276600"/>
            <a:ext cx="4343400" cy="3143043"/>
          </a:xfrm>
          <a:prstGeom prst="rect">
            <a:avLst/>
          </a:prstGeom>
        </p:spPr>
      </p:pic>
      <p:pic>
        <p:nvPicPr>
          <p:cNvPr id="6" name="Picture 5" descr="notre dame.jpg"/>
          <p:cNvPicPr>
            <a:picLocks noChangeAspect="1"/>
          </p:cNvPicPr>
          <p:nvPr/>
        </p:nvPicPr>
        <p:blipFill>
          <a:blip r:embed="rId4"/>
          <a:stretch>
            <a:fillRect/>
          </a:stretch>
        </p:blipFill>
        <p:spPr>
          <a:xfrm>
            <a:off x="838200" y="304800"/>
            <a:ext cx="4343400" cy="289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Crusades	</a:t>
            </a:r>
            <a:endParaRPr lang="en-US" b="1" dirty="0"/>
          </a:p>
        </p:txBody>
      </p:sp>
      <p:sp>
        <p:nvSpPr>
          <p:cNvPr id="3" name="Content Placeholder 2"/>
          <p:cNvSpPr>
            <a:spLocks noGrp="1"/>
          </p:cNvSpPr>
          <p:nvPr>
            <p:ph idx="1"/>
          </p:nvPr>
        </p:nvSpPr>
        <p:spPr>
          <a:xfrm>
            <a:off x="457200" y="1600200"/>
            <a:ext cx="8229600" cy="4572000"/>
          </a:xfrm>
        </p:spPr>
        <p:txBody>
          <a:bodyPr>
            <a:noAutofit/>
          </a:bodyPr>
          <a:lstStyle/>
          <a:p>
            <a:r>
              <a:rPr lang="en-US" sz="3400" dirty="0" smtClean="0"/>
              <a:t>Age of Faith inspired wars of conquest</a:t>
            </a:r>
          </a:p>
          <a:p>
            <a:r>
              <a:rPr lang="en-US" sz="3400" dirty="0" smtClean="0"/>
              <a:t>In 1095, the Byzantine Emperor contacted Pope </a:t>
            </a:r>
            <a:r>
              <a:rPr lang="en-US" sz="3400" dirty="0" smtClean="0"/>
              <a:t>Urban II </a:t>
            </a:r>
            <a:r>
              <a:rPr lang="en-US" sz="3400" dirty="0" smtClean="0"/>
              <a:t>about a military threat </a:t>
            </a:r>
            <a:r>
              <a:rPr lang="en-US" sz="3400" dirty="0" smtClean="0"/>
              <a:t>against Constantinople and Muslim control of Jerusalem</a:t>
            </a:r>
          </a:p>
          <a:p>
            <a:r>
              <a:rPr lang="en-US" sz="3400" dirty="0" smtClean="0"/>
              <a:t>Then, Pope Urban II called </a:t>
            </a:r>
            <a:r>
              <a:rPr lang="en-US" sz="3400" dirty="0" smtClean="0"/>
              <a:t>for a </a:t>
            </a:r>
            <a:r>
              <a:rPr lang="en-US" sz="3400" dirty="0" smtClean="0"/>
              <a:t>crusade against the Muslim Turks</a:t>
            </a:r>
            <a:endParaRPr lang="en-US" sz="3400" dirty="0" smtClean="0"/>
          </a:p>
          <a:p>
            <a:pPr>
              <a:buNone/>
            </a:pPr>
            <a:r>
              <a:rPr lang="en-US" sz="3400" dirty="0" smtClean="0"/>
              <a:t>CRUSADE: holy </a:t>
            </a:r>
            <a:r>
              <a:rPr lang="en-US" sz="3400" dirty="0" smtClean="0"/>
              <a:t>war</a:t>
            </a:r>
            <a:endParaRPr lang="en-US" sz="3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733800"/>
          </a:xfrm>
        </p:spPr>
        <p:txBody>
          <a:bodyPr>
            <a:normAutofit/>
          </a:bodyPr>
          <a:lstStyle/>
          <a:p>
            <a:r>
              <a:rPr lang="en-US" sz="3400" dirty="0" smtClean="0"/>
              <a:t>Tens of thousands of peasants, nobles and clergy responded to Pope Urban II’s call for war</a:t>
            </a:r>
          </a:p>
          <a:p>
            <a:r>
              <a:rPr lang="en-US" sz="3400" dirty="0" smtClean="0"/>
              <a:t>In the spring and summer of 1096, armies of Crusaders departed from Western Europe for Constantinople</a:t>
            </a:r>
          </a:p>
        </p:txBody>
      </p:sp>
      <p:sp>
        <p:nvSpPr>
          <p:cNvPr id="3" name="Title 2"/>
          <p:cNvSpPr>
            <a:spLocks noGrp="1"/>
          </p:cNvSpPr>
          <p:nvPr>
            <p:ph type="title"/>
          </p:nvPr>
        </p:nvSpPr>
        <p:spPr/>
        <p:txBody>
          <a:bodyPr/>
          <a:lstStyle/>
          <a:p>
            <a:r>
              <a:rPr lang="en-US" b="1" dirty="0" smtClean="0"/>
              <a:t>The Crusaders</a:t>
            </a:r>
            <a:endParaRPr lang="en-US" b="1" dirty="0"/>
          </a:p>
        </p:txBody>
      </p:sp>
    </p:spTree>
    <p:extLst>
      <p:ext uri="{BB962C8B-B14F-4D97-AF65-F5344CB8AC3E}">
        <p14:creationId xmlns:p14="http://schemas.microsoft.com/office/powerpoint/2010/main" val="469068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Autofit/>
          </a:bodyPr>
          <a:lstStyle/>
          <a:p>
            <a:r>
              <a:rPr lang="en-US" sz="2900" dirty="0" smtClean="0"/>
              <a:t>Between 1096 and 1099, Crusader armies made their way to Jerusalem</a:t>
            </a:r>
            <a:endParaRPr lang="en-US" sz="2900" dirty="0" smtClean="0"/>
          </a:p>
          <a:p>
            <a:r>
              <a:rPr lang="en-US" sz="2900" dirty="0" smtClean="0"/>
              <a:t>First Crusade had no strategy or leadership</a:t>
            </a:r>
          </a:p>
          <a:p>
            <a:r>
              <a:rPr lang="en-US" sz="2900" dirty="0" smtClean="0"/>
              <a:t>On July </a:t>
            </a:r>
            <a:r>
              <a:rPr lang="en-US" sz="2900" dirty="0" smtClean="0"/>
              <a:t>17, </a:t>
            </a:r>
            <a:r>
              <a:rPr lang="en-US" sz="2900" dirty="0" smtClean="0"/>
              <a:t>1099, Crusaders captured </a:t>
            </a:r>
            <a:r>
              <a:rPr lang="en-US" sz="2900" dirty="0" smtClean="0"/>
              <a:t>Jerusalem after a long and costly </a:t>
            </a:r>
            <a:r>
              <a:rPr lang="en-US" sz="2900" dirty="0" err="1" smtClean="0"/>
              <a:t>seige</a:t>
            </a:r>
            <a:endParaRPr lang="en-US" sz="2900" dirty="0" smtClean="0"/>
          </a:p>
          <a:p>
            <a:r>
              <a:rPr lang="en-US" sz="2900" dirty="0" smtClean="0"/>
              <a:t>A city to the north, Edessa, fell to Muslims in 1144</a:t>
            </a:r>
          </a:p>
          <a:p>
            <a:r>
              <a:rPr lang="en-US" sz="2900" dirty="0" smtClean="0"/>
              <a:t>Second Crusade was organized to recapture Edessa</a:t>
            </a:r>
          </a:p>
          <a:p>
            <a:r>
              <a:rPr lang="en-US" sz="2900" dirty="0" smtClean="0"/>
              <a:t>Lost Edessa and Jerusalem to Saladin</a:t>
            </a:r>
            <a:endParaRPr lang="en-US" sz="2900" dirty="0"/>
          </a:p>
        </p:txBody>
      </p:sp>
      <p:sp>
        <p:nvSpPr>
          <p:cNvPr id="3" name="Title 2"/>
          <p:cNvSpPr>
            <a:spLocks noGrp="1"/>
          </p:cNvSpPr>
          <p:nvPr>
            <p:ph type="title"/>
          </p:nvPr>
        </p:nvSpPr>
        <p:spPr/>
        <p:txBody>
          <a:bodyPr/>
          <a:lstStyle/>
          <a:p>
            <a:r>
              <a:rPr lang="en-US" b="1" dirty="0" smtClean="0"/>
              <a:t>First and Second Crusades</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8-26 at 9.08.05 PM.png"/>
          <p:cNvPicPr>
            <a:picLocks noGrp="1" noChangeAspect="1"/>
          </p:cNvPicPr>
          <p:nvPr>
            <p:ph idx="1"/>
          </p:nvPr>
        </p:nvPicPr>
        <p:blipFill>
          <a:blip r:embed="rId2">
            <a:extLst>
              <a:ext uri="{28A0092B-C50C-407E-A947-70E740481C1C}">
                <a14:useLocalDpi xmlns:a14="http://schemas.microsoft.com/office/drawing/2010/main" val="0"/>
              </a:ext>
            </a:extLst>
          </a:blip>
          <a:srcRect t="6705" b="6705"/>
          <a:stretch>
            <a:fillRect/>
          </a:stretch>
        </p:blipFill>
        <p:spPr>
          <a:xfrm>
            <a:off x="457200" y="1143000"/>
            <a:ext cx="8229600" cy="4572000"/>
          </a:xfrm>
        </p:spPr>
      </p:pic>
    </p:spTree>
    <p:extLst>
      <p:ext uri="{BB962C8B-B14F-4D97-AF65-F5344CB8AC3E}">
        <p14:creationId xmlns:p14="http://schemas.microsoft.com/office/powerpoint/2010/main" val="1023307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smtClean="0"/>
              <a:t>Christian Perspective</a:t>
            </a:r>
            <a:endParaRPr lang="en-US" dirty="0"/>
          </a:p>
        </p:txBody>
      </p:sp>
      <p:sp>
        <p:nvSpPr>
          <p:cNvPr id="5" name="Content Placeholder 4"/>
          <p:cNvSpPr>
            <a:spLocks noGrp="1"/>
          </p:cNvSpPr>
          <p:nvPr>
            <p:ph sz="half" idx="2"/>
          </p:nvPr>
        </p:nvSpPr>
        <p:spPr/>
        <p:txBody>
          <a:bodyPr/>
          <a:lstStyle/>
          <a:p>
            <a:r>
              <a:rPr lang="en-US" dirty="0" smtClean="0"/>
              <a:t>Christians believed they were fighting in the name of Jesus to take back to the place of his birth from the infidels</a:t>
            </a:r>
          </a:p>
          <a:p>
            <a:pPr marL="0" indent="0">
              <a:buNone/>
            </a:pPr>
            <a:endParaRPr lang="en-US" sz="500" dirty="0"/>
          </a:p>
          <a:p>
            <a:pPr marL="0" indent="0">
              <a:buNone/>
            </a:pPr>
            <a:r>
              <a:rPr lang="en-US" dirty="0" smtClean="0"/>
              <a:t>INFIDEL: a person who follows a religion other than one’s own</a:t>
            </a:r>
            <a:endParaRPr lang="en-US" dirty="0"/>
          </a:p>
        </p:txBody>
      </p:sp>
      <p:sp>
        <p:nvSpPr>
          <p:cNvPr id="7" name="Content Placeholder 6"/>
          <p:cNvSpPr>
            <a:spLocks noGrp="1"/>
          </p:cNvSpPr>
          <p:nvPr>
            <p:ph sz="quarter" idx="4"/>
          </p:nvPr>
        </p:nvSpPr>
        <p:spPr>
          <a:xfrm>
            <a:off x="4648200" y="2209800"/>
            <a:ext cx="3886200" cy="2751104"/>
          </a:xfrm>
        </p:spPr>
        <p:txBody>
          <a:bodyPr>
            <a:normAutofit lnSpcReduction="10000"/>
          </a:bodyPr>
          <a:lstStyle/>
          <a:p>
            <a:r>
              <a:rPr lang="en-US" dirty="0" smtClean="0"/>
              <a:t>Muslims believed they were defending land that was theirs</a:t>
            </a:r>
          </a:p>
          <a:p>
            <a:pPr marL="0" indent="0">
              <a:buNone/>
            </a:pPr>
            <a:endParaRPr lang="en-US" sz="1000" dirty="0" smtClean="0"/>
          </a:p>
          <a:p>
            <a:r>
              <a:rPr lang="en-US" dirty="0" smtClean="0"/>
              <a:t>From their perspective, Christians were the invaders</a:t>
            </a:r>
            <a:endParaRPr lang="en-US" dirty="0"/>
          </a:p>
        </p:txBody>
      </p:sp>
      <p:sp>
        <p:nvSpPr>
          <p:cNvPr id="3" name="Title 2"/>
          <p:cNvSpPr>
            <a:spLocks noGrp="1"/>
          </p:cNvSpPr>
          <p:nvPr>
            <p:ph type="title"/>
          </p:nvPr>
        </p:nvSpPr>
        <p:spPr/>
        <p:txBody>
          <a:bodyPr/>
          <a:lstStyle/>
          <a:p>
            <a:r>
              <a:rPr lang="en-US" b="1" dirty="0" smtClean="0"/>
              <a:t>Perspectives of the Crusaders</a:t>
            </a:r>
            <a:endParaRPr lang="en-US" b="1" dirty="0"/>
          </a:p>
        </p:txBody>
      </p:sp>
      <p:sp>
        <p:nvSpPr>
          <p:cNvPr id="6" name="Text Placeholder 5"/>
          <p:cNvSpPr>
            <a:spLocks noGrp="1"/>
          </p:cNvSpPr>
          <p:nvPr>
            <p:ph type="body" idx="3"/>
          </p:nvPr>
        </p:nvSpPr>
        <p:spPr/>
        <p:txBody>
          <a:bodyPr/>
          <a:lstStyle/>
          <a:p>
            <a:pPr algn="ctr"/>
            <a:r>
              <a:rPr lang="en-US" dirty="0" smtClean="0"/>
              <a:t>Muslim Perspective</a:t>
            </a:r>
            <a:endParaRPr lang="en-US" dirty="0"/>
          </a:p>
        </p:txBody>
      </p:sp>
    </p:spTree>
    <p:extLst>
      <p:ext uri="{BB962C8B-B14F-4D97-AF65-F5344CB8AC3E}">
        <p14:creationId xmlns:p14="http://schemas.microsoft.com/office/powerpoint/2010/main" val="4118414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All together there were 9 major crusades</a:t>
            </a:r>
          </a:p>
          <a:p>
            <a:r>
              <a:rPr lang="en-US" sz="2800" dirty="0" smtClean="0"/>
              <a:t>The religious spirit of the first crusades faded</a:t>
            </a:r>
          </a:p>
          <a:p>
            <a:r>
              <a:rPr lang="en-US" sz="2800" dirty="0" smtClean="0"/>
              <a:t>A Children’s Crusade took place in 1212, when thousands of children set out to conquer Jerusalem</a:t>
            </a:r>
          </a:p>
          <a:p>
            <a:r>
              <a:rPr lang="en-US" sz="2800" dirty="0" smtClean="0"/>
              <a:t>Children’s Crusade was not successful</a:t>
            </a:r>
          </a:p>
          <a:p>
            <a:r>
              <a:rPr lang="en-US" sz="2800" dirty="0" smtClean="0"/>
              <a:t>Muslims in Spain (Moors) were driven out in the </a:t>
            </a:r>
            <a:r>
              <a:rPr lang="en-US" sz="2800" dirty="0" err="1" smtClean="0"/>
              <a:t>reconquista</a:t>
            </a:r>
            <a:endParaRPr lang="en-US" sz="2800" dirty="0" smtClean="0"/>
          </a:p>
          <a:p>
            <a:pPr>
              <a:buNone/>
            </a:pPr>
            <a:r>
              <a:rPr lang="en-US" sz="2800" dirty="0" smtClean="0"/>
              <a:t>RECONQUISTA: long term effort by Spanish to drive Muslims out of Spain</a:t>
            </a:r>
            <a:endParaRPr lang="en-US" sz="2800" dirty="0"/>
          </a:p>
        </p:txBody>
      </p:sp>
      <p:sp>
        <p:nvSpPr>
          <p:cNvPr id="3" name="Title 2"/>
          <p:cNvSpPr>
            <a:spLocks noGrp="1"/>
          </p:cNvSpPr>
          <p:nvPr>
            <p:ph type="title"/>
          </p:nvPr>
        </p:nvSpPr>
        <p:spPr/>
        <p:txBody>
          <a:bodyPr>
            <a:normAutofit/>
          </a:bodyPr>
          <a:lstStyle/>
          <a:p>
            <a:r>
              <a:rPr lang="en-US" b="1" dirty="0" smtClean="0"/>
              <a:t>Overview of the </a:t>
            </a:r>
            <a:r>
              <a:rPr lang="en-US" b="1" dirty="0" smtClean="0"/>
              <a:t>Other </a:t>
            </a:r>
            <a:r>
              <a:rPr lang="en-US" b="1" dirty="0" smtClean="0"/>
              <a:t>Crusades</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918450" cy="788894"/>
          </a:xfrm>
        </p:spPr>
        <p:txBody>
          <a:bodyPr/>
          <a:lstStyle/>
          <a:p>
            <a:r>
              <a:rPr lang="en-US" b="1" dirty="0" smtClean="0"/>
              <a:t>Medieval Times</a:t>
            </a:r>
            <a:endParaRPr lang="en-US" b="1" dirty="0"/>
          </a:p>
        </p:txBody>
      </p:sp>
      <p:sp>
        <p:nvSpPr>
          <p:cNvPr id="5" name="Text Placeholder 4"/>
          <p:cNvSpPr>
            <a:spLocks noGrp="1"/>
          </p:cNvSpPr>
          <p:nvPr>
            <p:ph type="body" idx="1"/>
          </p:nvPr>
        </p:nvSpPr>
        <p:spPr>
          <a:xfrm>
            <a:off x="685800" y="1524000"/>
            <a:ext cx="3867912" cy="464950"/>
          </a:xfrm>
        </p:spPr>
        <p:txBody>
          <a:bodyPr/>
          <a:lstStyle/>
          <a:p>
            <a:pPr algn="ctr"/>
            <a:r>
              <a:rPr lang="en-US" dirty="0" smtClean="0"/>
              <a:t>Dark Ages</a:t>
            </a:r>
            <a:endParaRPr lang="en-US" dirty="0"/>
          </a:p>
        </p:txBody>
      </p:sp>
      <p:sp>
        <p:nvSpPr>
          <p:cNvPr id="6" name="Content Placeholder 5"/>
          <p:cNvSpPr>
            <a:spLocks noGrp="1"/>
          </p:cNvSpPr>
          <p:nvPr>
            <p:ph sz="half" idx="2"/>
          </p:nvPr>
        </p:nvSpPr>
        <p:spPr>
          <a:xfrm>
            <a:off x="630936" y="2147886"/>
            <a:ext cx="3867912" cy="4318345"/>
          </a:xfrm>
        </p:spPr>
        <p:txBody>
          <a:bodyPr>
            <a:normAutofit lnSpcReduction="10000"/>
          </a:bodyPr>
          <a:lstStyle/>
          <a:p>
            <a:r>
              <a:rPr lang="en-US" dirty="0" smtClean="0"/>
              <a:t>410 AD to 1066 AD</a:t>
            </a:r>
          </a:p>
          <a:p>
            <a:r>
              <a:rPr lang="en-US" dirty="0" smtClean="0"/>
              <a:t>AKA the early middle ages</a:t>
            </a:r>
          </a:p>
          <a:p>
            <a:r>
              <a:rPr lang="en-US" dirty="0" smtClean="0"/>
              <a:t>Rise of barbarians</a:t>
            </a:r>
          </a:p>
          <a:p>
            <a:r>
              <a:rPr lang="en-US" dirty="0" smtClean="0"/>
              <a:t>Between 400 and 700 AD, Monasteries became centers of education </a:t>
            </a:r>
          </a:p>
          <a:p>
            <a:r>
              <a:rPr lang="en-US" dirty="0" smtClean="0"/>
              <a:t>Romanesque Architecture Style</a:t>
            </a:r>
          </a:p>
          <a:p>
            <a:endParaRPr lang="en-US" dirty="0" smtClean="0"/>
          </a:p>
          <a:p>
            <a:endParaRPr lang="en-US" dirty="0"/>
          </a:p>
        </p:txBody>
      </p:sp>
      <p:sp>
        <p:nvSpPr>
          <p:cNvPr id="7" name="Text Placeholder 6"/>
          <p:cNvSpPr>
            <a:spLocks noGrp="1"/>
          </p:cNvSpPr>
          <p:nvPr>
            <p:ph type="body" sz="quarter" idx="3"/>
          </p:nvPr>
        </p:nvSpPr>
        <p:spPr>
          <a:xfrm>
            <a:off x="4648200" y="1524000"/>
            <a:ext cx="3867912" cy="466344"/>
          </a:xfrm>
        </p:spPr>
        <p:txBody>
          <a:bodyPr/>
          <a:lstStyle/>
          <a:p>
            <a:pPr algn="ctr"/>
            <a:r>
              <a:rPr lang="en-US" dirty="0" smtClean="0"/>
              <a:t>Middle Ages</a:t>
            </a:r>
            <a:endParaRPr lang="en-US" dirty="0"/>
          </a:p>
        </p:txBody>
      </p:sp>
      <p:sp>
        <p:nvSpPr>
          <p:cNvPr id="8" name="Content Placeholder 7"/>
          <p:cNvSpPr>
            <a:spLocks noGrp="1"/>
          </p:cNvSpPr>
          <p:nvPr>
            <p:ph sz="quarter" idx="4"/>
          </p:nvPr>
        </p:nvSpPr>
        <p:spPr>
          <a:xfrm>
            <a:off x="4663313" y="2147886"/>
            <a:ext cx="3867912" cy="3410410"/>
          </a:xfrm>
        </p:spPr>
        <p:txBody>
          <a:bodyPr>
            <a:normAutofit fontScale="92500"/>
          </a:bodyPr>
          <a:lstStyle/>
          <a:p>
            <a:r>
              <a:rPr lang="en-US" dirty="0" smtClean="0"/>
              <a:t>1066 AD to 1453 AD</a:t>
            </a:r>
          </a:p>
          <a:p>
            <a:r>
              <a:rPr lang="en-US" dirty="0" smtClean="0"/>
              <a:t>Marked by the Crusades, Feudalism and the Plague</a:t>
            </a:r>
          </a:p>
          <a:p>
            <a:r>
              <a:rPr lang="en-US" dirty="0" smtClean="0"/>
              <a:t>Lasting Political Ideals – the Magna </a:t>
            </a:r>
            <a:r>
              <a:rPr lang="en-US" dirty="0" err="1" smtClean="0"/>
              <a:t>Carta</a:t>
            </a:r>
            <a:r>
              <a:rPr lang="en-US" dirty="0" smtClean="0"/>
              <a:t> and Parliament</a:t>
            </a:r>
          </a:p>
          <a:p>
            <a:r>
              <a:rPr lang="en-US" dirty="0" smtClean="0"/>
              <a:t>Gothic Architecture Style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534400" cy="4953000"/>
          </a:xfrm>
        </p:spPr>
        <p:txBody>
          <a:bodyPr>
            <a:noAutofit/>
          </a:bodyPr>
          <a:lstStyle/>
          <a:p>
            <a:pPr marL="0" indent="0">
              <a:buNone/>
            </a:pPr>
            <a:r>
              <a:rPr lang="en-US" sz="2750" dirty="0" smtClean="0"/>
              <a:t>The effects of the Crusades on the people who fought them were widespread, and often devastating. These are the 6 major effects of the Crusades:</a:t>
            </a:r>
          </a:p>
          <a:p>
            <a:pPr marL="514350" indent="-514350">
              <a:buFont typeface="+mj-lt"/>
              <a:buAutoNum type="arabicPeriod"/>
            </a:pPr>
            <a:r>
              <a:rPr lang="en-US" sz="2750" dirty="0" smtClean="0"/>
              <a:t>Thousands left their homes and traveled</a:t>
            </a:r>
          </a:p>
          <a:p>
            <a:pPr marL="514350" indent="-514350">
              <a:buFont typeface="+mj-lt"/>
              <a:buAutoNum type="arabicPeriod"/>
            </a:pPr>
            <a:r>
              <a:rPr lang="en-US" sz="2750" dirty="0" smtClean="0"/>
              <a:t>Women had a chance to manage affairs at home</a:t>
            </a:r>
          </a:p>
          <a:p>
            <a:pPr marL="514350" indent="-514350">
              <a:buFont typeface="+mj-lt"/>
              <a:buAutoNum type="arabicPeriod"/>
            </a:pPr>
            <a:r>
              <a:rPr lang="en-US" sz="2750" dirty="0" smtClean="0"/>
              <a:t>European merchants expanded trade routes</a:t>
            </a:r>
          </a:p>
          <a:p>
            <a:pPr marL="514350" indent="-514350">
              <a:buFont typeface="+mj-lt"/>
              <a:buAutoNum type="arabicPeriod"/>
            </a:pPr>
            <a:r>
              <a:rPr lang="en-US" sz="2750" dirty="0" smtClean="0"/>
              <a:t>Failure of later crusades lessened power of the pope</a:t>
            </a:r>
          </a:p>
          <a:p>
            <a:pPr marL="514350" indent="-514350">
              <a:buFont typeface="+mj-lt"/>
              <a:buAutoNum type="arabicPeriod"/>
            </a:pPr>
            <a:r>
              <a:rPr lang="en-US" sz="2750" smtClean="0"/>
              <a:t>Crusades </a:t>
            </a:r>
            <a:r>
              <a:rPr lang="en-US" sz="2750" dirty="0" smtClean="0"/>
              <a:t>weakened feudal nobility</a:t>
            </a:r>
          </a:p>
          <a:p>
            <a:pPr marL="514350" indent="-514350">
              <a:buFont typeface="+mj-lt"/>
              <a:buAutoNum type="arabicPeriod"/>
            </a:pPr>
            <a:r>
              <a:rPr lang="en-US" sz="2750" dirty="0" smtClean="0"/>
              <a:t>For Muslims, intolerance and prejudice left behind a legacy of bitterness and hatred</a:t>
            </a:r>
            <a:endParaRPr lang="en-US" sz="2750" dirty="0"/>
          </a:p>
        </p:txBody>
      </p:sp>
      <p:sp>
        <p:nvSpPr>
          <p:cNvPr id="3" name="Title 2"/>
          <p:cNvSpPr>
            <a:spLocks noGrp="1"/>
          </p:cNvSpPr>
          <p:nvPr>
            <p:ph type="title"/>
          </p:nvPr>
        </p:nvSpPr>
        <p:spPr/>
        <p:txBody>
          <a:bodyPr/>
          <a:lstStyle/>
          <a:p>
            <a:r>
              <a:rPr lang="en-US" b="1" dirty="0" smtClean="0"/>
              <a:t>Effects of the Crusades</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Development of England</a:t>
            </a:r>
            <a:endParaRPr lang="en-US" b="1" dirty="0"/>
          </a:p>
        </p:txBody>
      </p:sp>
      <p:sp>
        <p:nvSpPr>
          <p:cNvPr id="5" name="Text Placeholder 4"/>
          <p:cNvSpPr>
            <a:spLocks noGrp="1"/>
          </p:cNvSpPr>
          <p:nvPr>
            <p:ph type="body" idx="1"/>
          </p:nvPr>
        </p:nvSpPr>
        <p:spPr/>
        <p:txBody>
          <a:bodyPr/>
          <a:lstStyle/>
          <a:p>
            <a:r>
              <a:rPr lang="en-US" dirty="0" smtClean="0"/>
              <a:t>Section </a:t>
            </a:r>
            <a:r>
              <a:rPr lang="en-US" dirty="0" smtClean="0"/>
              <a:t>Five</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572000"/>
          </a:xfrm>
        </p:spPr>
        <p:txBody>
          <a:bodyPr>
            <a:normAutofit/>
          </a:bodyPr>
          <a:lstStyle/>
          <a:p>
            <a:r>
              <a:rPr lang="en-US" sz="3000" dirty="0" smtClean="0"/>
              <a:t>King Henry II added to his land by marrying Eleanor of Aquitaine from France</a:t>
            </a:r>
          </a:p>
          <a:p>
            <a:r>
              <a:rPr lang="en-US" sz="3000" dirty="0" smtClean="0"/>
              <a:t>Henry II ruled from 1154 to 1189</a:t>
            </a:r>
          </a:p>
          <a:p>
            <a:r>
              <a:rPr lang="en-US" sz="3000" dirty="0" smtClean="0"/>
              <a:t>Henry strengthened royal courts of justice – introduced use of the jury</a:t>
            </a:r>
          </a:p>
          <a:p>
            <a:r>
              <a:rPr lang="en-US" sz="3000" dirty="0" smtClean="0"/>
              <a:t>Rulings of England’s royal judges formed a body of law </a:t>
            </a:r>
          </a:p>
          <a:p>
            <a:pPr>
              <a:buNone/>
            </a:pPr>
            <a:r>
              <a:rPr lang="en-US" sz="3000" dirty="0" smtClean="0"/>
              <a:t>COMMON LAW: the unified body of law formed by rulings of the royal judges</a:t>
            </a:r>
          </a:p>
        </p:txBody>
      </p:sp>
      <p:sp>
        <p:nvSpPr>
          <p:cNvPr id="4" name="Title 3"/>
          <p:cNvSpPr>
            <a:spLocks noGrp="1"/>
          </p:cNvSpPr>
          <p:nvPr>
            <p:ph type="title"/>
          </p:nvPr>
        </p:nvSpPr>
        <p:spPr/>
        <p:txBody>
          <a:bodyPr/>
          <a:lstStyle/>
          <a:p>
            <a:r>
              <a:rPr lang="en-US" b="1" dirty="0" smtClean="0"/>
              <a:t>England’s Evolving Government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72000"/>
          </a:xfrm>
        </p:spPr>
        <p:txBody>
          <a:bodyPr>
            <a:noAutofit/>
          </a:bodyPr>
          <a:lstStyle/>
          <a:p>
            <a:r>
              <a:rPr lang="en-US" sz="2800" dirty="0" smtClean="0"/>
              <a:t>Henry was succeeded by Richard the Lionhearted in 1189</a:t>
            </a:r>
          </a:p>
          <a:p>
            <a:r>
              <a:rPr lang="en-US" sz="2800" dirty="0" smtClean="0"/>
              <a:t>Richard was later succeeded by his younger brother, John</a:t>
            </a:r>
          </a:p>
          <a:p>
            <a:r>
              <a:rPr lang="en-US" sz="2800" dirty="0" smtClean="0"/>
              <a:t>King John ruled from 1199 to 1216</a:t>
            </a:r>
          </a:p>
          <a:p>
            <a:r>
              <a:rPr lang="en-US" sz="2800" dirty="0" smtClean="0"/>
              <a:t>King John was not an effective ruler – and raised taxes to an extreme</a:t>
            </a:r>
          </a:p>
          <a:p>
            <a:r>
              <a:rPr lang="en-US" sz="2800" dirty="0" smtClean="0"/>
              <a:t>On June 15, 1215, nobles forced John to sign the Magna </a:t>
            </a:r>
            <a:r>
              <a:rPr lang="en-US" sz="2800" dirty="0" err="1" smtClean="0"/>
              <a:t>Carta</a:t>
            </a:r>
            <a:endParaRPr lang="en-US" sz="2800" dirty="0" smtClean="0"/>
          </a:p>
          <a:p>
            <a:pPr>
              <a:buNone/>
            </a:pPr>
            <a:r>
              <a:rPr lang="en-US" sz="2800" dirty="0" smtClean="0"/>
              <a:t>MAGNA CARTA: document that guaranteed certain basic political and legal rights </a:t>
            </a:r>
            <a:endParaRPr lang="en-US" sz="2800" dirty="0"/>
          </a:p>
        </p:txBody>
      </p:sp>
      <p:sp>
        <p:nvSpPr>
          <p:cNvPr id="3" name="Title 2"/>
          <p:cNvSpPr>
            <a:spLocks noGrp="1"/>
          </p:cNvSpPr>
          <p:nvPr>
            <p:ph type="title"/>
          </p:nvPr>
        </p:nvSpPr>
        <p:spPr/>
        <p:txBody>
          <a:bodyPr/>
          <a:lstStyle/>
          <a:p>
            <a:r>
              <a:rPr lang="en-US" b="1" dirty="0" smtClean="0"/>
              <a:t>Magna </a:t>
            </a:r>
            <a:r>
              <a:rPr lang="en-US" b="1" dirty="0" err="1" smtClean="0"/>
              <a:t>Carta</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2000"/>
          </a:xfrm>
        </p:spPr>
        <p:txBody>
          <a:bodyPr>
            <a:normAutofit/>
          </a:bodyPr>
          <a:lstStyle/>
          <a:p>
            <a:r>
              <a:rPr lang="en-US" sz="3000" dirty="0" smtClean="0"/>
              <a:t>King Edward I needed to raise money for a war </a:t>
            </a:r>
          </a:p>
          <a:p>
            <a:r>
              <a:rPr lang="en-US" sz="3000" dirty="0" smtClean="0"/>
              <a:t>In 1295, he called four citizens (2 nobles and 2 knights) from each town to serve in parliament</a:t>
            </a:r>
          </a:p>
          <a:p>
            <a:pPr>
              <a:buNone/>
            </a:pPr>
            <a:r>
              <a:rPr lang="en-US" sz="3000" dirty="0" smtClean="0"/>
              <a:t>PARLIAMENT: legislative group</a:t>
            </a:r>
          </a:p>
          <a:p>
            <a:r>
              <a:rPr lang="en-US" sz="3000" dirty="0" smtClean="0"/>
              <a:t>Now known as the “Model Parliament” because it served as a model (example) for later kings</a:t>
            </a:r>
          </a:p>
          <a:p>
            <a:r>
              <a:rPr lang="en-US" sz="3000" dirty="0" smtClean="0"/>
              <a:t>As time went on, Parliament – like the Magna </a:t>
            </a:r>
            <a:r>
              <a:rPr lang="en-US" sz="3000" dirty="0" err="1" smtClean="0"/>
              <a:t>Carta</a:t>
            </a:r>
            <a:r>
              <a:rPr lang="en-US" sz="3000" dirty="0" smtClean="0"/>
              <a:t> – provided a check on royal power</a:t>
            </a:r>
            <a:endParaRPr lang="en-US" sz="3000" dirty="0"/>
          </a:p>
        </p:txBody>
      </p:sp>
      <p:sp>
        <p:nvSpPr>
          <p:cNvPr id="3" name="Title 2"/>
          <p:cNvSpPr>
            <a:spLocks noGrp="1"/>
          </p:cNvSpPr>
          <p:nvPr>
            <p:ph type="title"/>
          </p:nvPr>
        </p:nvSpPr>
        <p:spPr/>
        <p:txBody>
          <a:bodyPr/>
          <a:lstStyle/>
          <a:p>
            <a:r>
              <a:rPr lang="en-US" b="1" dirty="0" smtClean="0"/>
              <a:t>The Model Parliament</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Hundred Years’ War </a:t>
            </a:r>
            <a:br>
              <a:rPr lang="en-US" b="1" dirty="0" smtClean="0"/>
            </a:br>
            <a:r>
              <a:rPr lang="en-US" b="1" dirty="0" smtClean="0"/>
              <a:t>and the Plague</a:t>
            </a:r>
            <a:endParaRPr lang="en-US" b="1" dirty="0"/>
          </a:p>
        </p:txBody>
      </p:sp>
      <p:sp>
        <p:nvSpPr>
          <p:cNvPr id="3" name="Text Placeholder 2"/>
          <p:cNvSpPr>
            <a:spLocks noGrp="1"/>
          </p:cNvSpPr>
          <p:nvPr>
            <p:ph type="body" idx="1"/>
          </p:nvPr>
        </p:nvSpPr>
        <p:spPr/>
        <p:txBody>
          <a:bodyPr/>
          <a:lstStyle/>
          <a:p>
            <a:r>
              <a:rPr lang="en-US" dirty="0" smtClean="0"/>
              <a:t>Section </a:t>
            </a:r>
            <a:r>
              <a:rPr lang="en-US" dirty="0" smtClean="0"/>
              <a:t>Six</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24000"/>
            <a:ext cx="4724400" cy="5105400"/>
          </a:xfrm>
        </p:spPr>
        <p:txBody>
          <a:bodyPr>
            <a:normAutofit fontScale="92500" lnSpcReduction="10000"/>
          </a:bodyPr>
          <a:lstStyle/>
          <a:p>
            <a:r>
              <a:rPr lang="en-US" sz="3000" dirty="0" smtClean="0"/>
              <a:t>During the 1300s, epidemic struck parts of Asia, North Africa and Europe</a:t>
            </a:r>
          </a:p>
          <a:p>
            <a:r>
              <a:rPr lang="en-US" sz="3000" dirty="0" smtClean="0"/>
              <a:t>Approximately 1/3</a:t>
            </a:r>
            <a:r>
              <a:rPr lang="en-US" sz="3000" baseline="30000" dirty="0" smtClean="0"/>
              <a:t>rd</a:t>
            </a:r>
            <a:r>
              <a:rPr lang="en-US" sz="3000" dirty="0" smtClean="0"/>
              <a:t> of the European population died</a:t>
            </a:r>
          </a:p>
          <a:p>
            <a:r>
              <a:rPr lang="en-US" sz="3000" dirty="0" smtClean="0"/>
              <a:t>The plague ripped apart society</a:t>
            </a:r>
          </a:p>
          <a:p>
            <a:r>
              <a:rPr lang="en-US" sz="3000" dirty="0" smtClean="0"/>
              <a:t>It began in Asia and traveled trade routes through fleas on rats, infecting much of the world</a:t>
            </a:r>
          </a:p>
          <a:p>
            <a:endParaRPr lang="en-US" sz="3000" dirty="0"/>
          </a:p>
        </p:txBody>
      </p:sp>
      <p:sp>
        <p:nvSpPr>
          <p:cNvPr id="4" name="Title 3"/>
          <p:cNvSpPr>
            <a:spLocks noGrp="1"/>
          </p:cNvSpPr>
          <p:nvPr>
            <p:ph type="title"/>
          </p:nvPr>
        </p:nvSpPr>
        <p:spPr/>
        <p:txBody>
          <a:bodyPr/>
          <a:lstStyle/>
          <a:p>
            <a:r>
              <a:rPr lang="en-US" b="1" dirty="0" smtClean="0"/>
              <a:t>Start of the Bubonic Plague</a:t>
            </a:r>
            <a:endParaRPr lang="en-US" b="1" dirty="0"/>
          </a:p>
        </p:txBody>
      </p:sp>
      <p:pic>
        <p:nvPicPr>
          <p:cNvPr id="6" name="Picture 5" descr="300_92692.jpg"/>
          <p:cNvPicPr>
            <a:picLocks noChangeAspect="1"/>
          </p:cNvPicPr>
          <p:nvPr/>
        </p:nvPicPr>
        <p:blipFill>
          <a:blip r:embed="rId2"/>
          <a:stretch>
            <a:fillRect/>
          </a:stretch>
        </p:blipFill>
        <p:spPr>
          <a:xfrm>
            <a:off x="5181600" y="1676400"/>
            <a:ext cx="3581400" cy="432155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Also known as the Black Death</a:t>
            </a:r>
          </a:p>
          <a:p>
            <a:r>
              <a:rPr lang="en-US" sz="2800" dirty="0" smtClean="0"/>
              <a:t>Got its name because it produced purplish or black spots on the skin</a:t>
            </a:r>
          </a:p>
          <a:p>
            <a:r>
              <a:rPr lang="en-US" sz="2800" dirty="0" smtClean="0"/>
              <a:t>Took about 4 years to reach every corner of Europe</a:t>
            </a:r>
          </a:p>
          <a:p>
            <a:r>
              <a:rPr lang="en-US" sz="2800" dirty="0" smtClean="0"/>
              <a:t>Plague returned but never as severely as the first outbreak</a:t>
            </a:r>
          </a:p>
          <a:p>
            <a:r>
              <a:rPr lang="en-US" sz="2800" dirty="0" smtClean="0"/>
              <a:t>Affected every area of life</a:t>
            </a:r>
          </a:p>
          <a:p>
            <a:r>
              <a:rPr lang="en-US" sz="2800" dirty="0" smtClean="0"/>
              <a:t>Town population fell, trade declined, and the Church suffered</a:t>
            </a:r>
            <a:endParaRPr lang="en-US" sz="2800" dirty="0"/>
          </a:p>
        </p:txBody>
      </p:sp>
      <p:sp>
        <p:nvSpPr>
          <p:cNvPr id="3" name="Title 2"/>
          <p:cNvSpPr>
            <a:spLocks noGrp="1"/>
          </p:cNvSpPr>
          <p:nvPr>
            <p:ph type="title"/>
          </p:nvPr>
        </p:nvSpPr>
        <p:spPr/>
        <p:txBody>
          <a:bodyPr/>
          <a:lstStyle/>
          <a:p>
            <a:r>
              <a:rPr lang="en-US" b="1" dirty="0" smtClean="0"/>
              <a:t>Impact and Effects of the Plague</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72000"/>
          </a:xfrm>
        </p:spPr>
        <p:txBody>
          <a:bodyPr>
            <a:normAutofit/>
          </a:bodyPr>
          <a:lstStyle/>
          <a:p>
            <a:r>
              <a:rPr lang="en-US" sz="3000" dirty="0" smtClean="0"/>
              <a:t>France and England battled for over a century</a:t>
            </a:r>
          </a:p>
          <a:p>
            <a:r>
              <a:rPr lang="en-US" sz="3000" dirty="0" smtClean="0"/>
              <a:t>Launched by England’s King Edward III in an attempt to gain the French throne</a:t>
            </a:r>
          </a:p>
          <a:p>
            <a:r>
              <a:rPr lang="en-US" sz="3000" dirty="0" smtClean="0"/>
              <a:t>War fought on and off from 1337 to 1453</a:t>
            </a:r>
          </a:p>
          <a:p>
            <a:r>
              <a:rPr lang="en-US" sz="3000" dirty="0" smtClean="0"/>
              <a:t>French eventually pushed out the English</a:t>
            </a:r>
          </a:p>
          <a:p>
            <a:r>
              <a:rPr lang="en-US" sz="3000" dirty="0" smtClean="0"/>
              <a:t>Brought change to the style of warfare</a:t>
            </a:r>
          </a:p>
          <a:p>
            <a:r>
              <a:rPr lang="en-US" sz="3000" dirty="0" smtClean="0"/>
              <a:t>Longbow proved to be very successful in battle</a:t>
            </a:r>
          </a:p>
          <a:p>
            <a:endParaRPr lang="en-US" sz="3000" dirty="0" smtClean="0"/>
          </a:p>
        </p:txBody>
      </p:sp>
      <p:sp>
        <p:nvSpPr>
          <p:cNvPr id="3" name="Title 2"/>
          <p:cNvSpPr>
            <a:spLocks noGrp="1"/>
          </p:cNvSpPr>
          <p:nvPr>
            <p:ph type="title"/>
          </p:nvPr>
        </p:nvSpPr>
        <p:spPr/>
        <p:txBody>
          <a:bodyPr/>
          <a:lstStyle/>
          <a:p>
            <a:r>
              <a:rPr lang="en-US" b="1" dirty="0" smtClean="0"/>
              <a:t>Hundred Years’ War</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000" dirty="0" smtClean="0"/>
              <a:t>Both the French and British experienced major changes:</a:t>
            </a:r>
          </a:p>
          <a:p>
            <a:pPr marL="514350" indent="-514350">
              <a:buFont typeface="+mj-lt"/>
              <a:buAutoNum type="arabicPeriod"/>
            </a:pPr>
            <a:r>
              <a:rPr lang="en-US" sz="3000" dirty="0" smtClean="0"/>
              <a:t>Feelings of nationalism emerged;</a:t>
            </a:r>
          </a:p>
          <a:p>
            <a:pPr marL="514350" indent="-514350">
              <a:buFont typeface="+mj-lt"/>
              <a:buAutoNum type="arabicPeriod"/>
            </a:pPr>
            <a:r>
              <a:rPr lang="en-US" sz="3000" dirty="0" smtClean="0"/>
              <a:t>Power and prestige of French monarch increased</a:t>
            </a:r>
          </a:p>
          <a:p>
            <a:pPr marL="514350" indent="-514350">
              <a:buFont typeface="+mj-lt"/>
              <a:buAutoNum type="arabicPeriod"/>
            </a:pPr>
            <a:r>
              <a:rPr lang="en-US" sz="3000" dirty="0" smtClean="0"/>
              <a:t>English suffered period of internal turmoil (</a:t>
            </a:r>
            <a:r>
              <a:rPr lang="en-US" sz="3000" smtClean="0"/>
              <a:t>civil war) </a:t>
            </a:r>
            <a:r>
              <a:rPr lang="en-US" sz="3000" dirty="0" smtClean="0"/>
              <a:t>known as the War of the Roses</a:t>
            </a:r>
          </a:p>
          <a:p>
            <a:r>
              <a:rPr lang="en-US" sz="3000" dirty="0" smtClean="0"/>
              <a:t>The end of the war is considered the end of the middle ages</a:t>
            </a:r>
            <a:endParaRPr lang="en-US" sz="3000" dirty="0"/>
          </a:p>
        </p:txBody>
      </p:sp>
      <p:sp>
        <p:nvSpPr>
          <p:cNvPr id="3" name="Title 2"/>
          <p:cNvSpPr>
            <a:spLocks noGrp="1"/>
          </p:cNvSpPr>
          <p:nvPr>
            <p:ph type="title"/>
          </p:nvPr>
        </p:nvSpPr>
        <p:spPr/>
        <p:txBody>
          <a:bodyPr/>
          <a:lstStyle/>
          <a:p>
            <a:r>
              <a:rPr lang="en-US" b="1" dirty="0" smtClean="0"/>
              <a:t>Impact of Hundred Years’ War</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04800"/>
            <a:ext cx="9144000" cy="788894"/>
          </a:xfrm>
        </p:spPr>
        <p:txBody>
          <a:bodyPr>
            <a:normAutofit/>
          </a:bodyPr>
          <a:lstStyle/>
          <a:p>
            <a:r>
              <a:rPr lang="en-US" b="1" dirty="0" smtClean="0"/>
              <a:t>Expanding Influence of the Church</a:t>
            </a:r>
            <a:endParaRPr lang="en-US" b="1" dirty="0"/>
          </a:p>
        </p:txBody>
      </p:sp>
      <p:sp>
        <p:nvSpPr>
          <p:cNvPr id="8" name="Content Placeholder 7"/>
          <p:cNvSpPr>
            <a:spLocks noGrp="1"/>
          </p:cNvSpPr>
          <p:nvPr>
            <p:ph idx="1"/>
          </p:nvPr>
        </p:nvSpPr>
        <p:spPr>
          <a:xfrm>
            <a:off x="329886" y="2309369"/>
            <a:ext cx="4337988" cy="4255836"/>
          </a:xfrm>
        </p:spPr>
        <p:txBody>
          <a:bodyPr>
            <a:normAutofit/>
          </a:bodyPr>
          <a:lstStyle/>
          <a:p>
            <a:r>
              <a:rPr lang="en-US" sz="3300" dirty="0" smtClean="0"/>
              <a:t>Leading officials were Pope and Patriarch</a:t>
            </a:r>
          </a:p>
          <a:p>
            <a:r>
              <a:rPr lang="en-US" sz="3300" dirty="0" smtClean="0"/>
              <a:t>Heresy was banned</a:t>
            </a:r>
          </a:p>
          <a:p>
            <a:r>
              <a:rPr lang="en-US" sz="3300" dirty="0" smtClean="0"/>
              <a:t>Conversion by force</a:t>
            </a:r>
          </a:p>
          <a:p>
            <a:r>
              <a:rPr lang="en-US" sz="3300" dirty="0" smtClean="0"/>
              <a:t>Great Schism occurs in 1054</a:t>
            </a:r>
            <a:endParaRPr lang="en-US" sz="3300" dirty="0"/>
          </a:p>
        </p:txBody>
      </p:sp>
      <p:sp>
        <p:nvSpPr>
          <p:cNvPr id="11" name="TextBox 10"/>
          <p:cNvSpPr txBox="1"/>
          <p:nvPr/>
        </p:nvSpPr>
        <p:spPr>
          <a:xfrm>
            <a:off x="1" y="1187675"/>
            <a:ext cx="9144000" cy="892552"/>
          </a:xfrm>
          <a:prstGeom prst="rect">
            <a:avLst/>
          </a:prstGeom>
          <a:noFill/>
        </p:spPr>
        <p:txBody>
          <a:bodyPr wrap="square" rtlCol="0">
            <a:spAutoFit/>
          </a:bodyPr>
          <a:lstStyle/>
          <a:p>
            <a:pPr algn="ctr"/>
            <a:r>
              <a:rPr lang="en-US" sz="2600" dirty="0" smtClean="0"/>
              <a:t>The Christian Church became an important </a:t>
            </a:r>
            <a:r>
              <a:rPr lang="en-US" sz="2600" u="sng" dirty="0" smtClean="0"/>
              <a:t>political, economic, spiritual and cultural force</a:t>
            </a:r>
            <a:r>
              <a:rPr lang="en-US" sz="2600" dirty="0" smtClean="0"/>
              <a:t> in Europe.</a:t>
            </a:r>
          </a:p>
        </p:txBody>
      </p:sp>
      <p:pic>
        <p:nvPicPr>
          <p:cNvPr id="12" name="Picture 11"/>
          <p:cNvPicPr>
            <a:picLocks noChangeAspect="1"/>
          </p:cNvPicPr>
          <p:nvPr/>
        </p:nvPicPr>
        <p:blipFill>
          <a:blip r:embed="rId3"/>
          <a:stretch>
            <a:fillRect/>
          </a:stretch>
        </p:blipFill>
        <p:spPr>
          <a:xfrm>
            <a:off x="4835709" y="2309369"/>
            <a:ext cx="3972221" cy="425583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905000"/>
            <a:ext cx="8229600" cy="3733800"/>
          </a:xfrm>
        </p:spPr>
        <p:txBody>
          <a:bodyPr>
            <a:normAutofit lnSpcReduction="10000"/>
          </a:bodyPr>
          <a:lstStyle/>
          <a:p>
            <a:r>
              <a:rPr lang="en-US" sz="3000" dirty="0" smtClean="0"/>
              <a:t>After the Roman Empire dissolved, small kingdoms developed across Europe</a:t>
            </a:r>
          </a:p>
          <a:p>
            <a:r>
              <a:rPr lang="en-US" sz="3000" dirty="0" smtClean="0"/>
              <a:t>Franks controlled the largest and strongest kingdom in the former Roman province of Gaul</a:t>
            </a:r>
          </a:p>
          <a:p>
            <a:r>
              <a:rPr lang="en-US" sz="3000" dirty="0" smtClean="0"/>
              <a:t>The Franks’ first Christian king was Clovis</a:t>
            </a:r>
          </a:p>
          <a:p>
            <a:r>
              <a:rPr lang="en-US" sz="3000" dirty="0" smtClean="0"/>
              <a:t>By the time Clovis died, he had extended rule over what is now France</a:t>
            </a:r>
            <a:endParaRPr lang="en-US" sz="3000" dirty="0"/>
          </a:p>
        </p:txBody>
      </p:sp>
      <p:sp>
        <p:nvSpPr>
          <p:cNvPr id="7" name="Title 6"/>
          <p:cNvSpPr>
            <a:spLocks noGrp="1"/>
          </p:cNvSpPr>
          <p:nvPr>
            <p:ph type="title"/>
          </p:nvPr>
        </p:nvSpPr>
        <p:spPr/>
        <p:txBody>
          <a:bodyPr/>
          <a:lstStyle/>
          <a:p>
            <a:r>
              <a:rPr lang="en-US" b="1" dirty="0" smtClean="0"/>
              <a:t>European Empire Evolves</a:t>
            </a:r>
            <a:endParaRPr lang="en-US" b="1" dirty="0"/>
          </a:p>
        </p:txBody>
      </p:sp>
    </p:spTree>
    <p:extLst>
      <p:ext uri="{BB962C8B-B14F-4D97-AF65-F5344CB8AC3E}">
        <p14:creationId xmlns:p14="http://schemas.microsoft.com/office/powerpoint/2010/main" val="478025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96919"/>
            <a:ext cx="7918450" cy="1074681"/>
          </a:xfrm>
        </p:spPr>
        <p:txBody>
          <a:bodyPr/>
          <a:lstStyle/>
          <a:p>
            <a:r>
              <a:rPr lang="en-US" b="1" dirty="0" smtClean="0"/>
              <a:t>Carolingians</a:t>
            </a:r>
            <a:endParaRPr lang="en-US" b="1" dirty="0"/>
          </a:p>
        </p:txBody>
      </p:sp>
      <p:sp>
        <p:nvSpPr>
          <p:cNvPr id="3" name="Content Placeholder 2"/>
          <p:cNvSpPr>
            <a:spLocks noGrp="1"/>
          </p:cNvSpPr>
          <p:nvPr>
            <p:ph idx="1"/>
          </p:nvPr>
        </p:nvSpPr>
        <p:spPr>
          <a:xfrm>
            <a:off x="329885" y="1649548"/>
            <a:ext cx="8494539" cy="4932151"/>
          </a:xfrm>
        </p:spPr>
        <p:txBody>
          <a:bodyPr>
            <a:noAutofit/>
          </a:bodyPr>
          <a:lstStyle/>
          <a:p>
            <a:r>
              <a:rPr lang="en-US" dirty="0" smtClean="0"/>
              <a:t>Rise of Charles Mantel began about 200 years after the death of Clovis</a:t>
            </a:r>
          </a:p>
          <a:p>
            <a:r>
              <a:rPr lang="en-US" dirty="0" smtClean="0"/>
              <a:t>Mantel began church reforms</a:t>
            </a:r>
          </a:p>
          <a:p>
            <a:r>
              <a:rPr lang="en-US" dirty="0" smtClean="0"/>
              <a:t>Pepin the Short continued reforms and established the Carolingian Dynasty</a:t>
            </a:r>
          </a:p>
          <a:p>
            <a:pPr marL="0" indent="0">
              <a:buNone/>
            </a:pPr>
            <a:r>
              <a:rPr lang="en-US" dirty="0"/>
              <a:t>CAROLINGIAN DYNASTY: </a:t>
            </a:r>
            <a:r>
              <a:rPr lang="en-US" dirty="0" smtClean="0"/>
              <a:t>dynasty formed to protect the </a:t>
            </a:r>
            <a:r>
              <a:rPr lang="en-US" dirty="0"/>
              <a:t>papacy </a:t>
            </a:r>
            <a:r>
              <a:rPr lang="en-US" dirty="0" smtClean="0"/>
              <a:t>&amp; establish </a:t>
            </a:r>
            <a:r>
              <a:rPr lang="en-US" dirty="0"/>
              <a:t>that the pope and bishops make </a:t>
            </a:r>
            <a:r>
              <a:rPr lang="en-US" dirty="0" smtClean="0"/>
              <a:t>kings</a:t>
            </a:r>
          </a:p>
          <a:p>
            <a:r>
              <a:rPr lang="en-US" dirty="0" smtClean="0"/>
              <a:t>When Pepin died, left his two sons in power</a:t>
            </a:r>
          </a:p>
          <a:p>
            <a:r>
              <a:rPr lang="en-US" dirty="0" smtClean="0"/>
              <a:t>After his brother’s death, Charlemagne quickly seized control of the entire kingdom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0663"/>
          </a:xfrm>
        </p:spPr>
        <p:txBody>
          <a:bodyPr>
            <a:normAutofit fontScale="90000"/>
          </a:bodyPr>
          <a:lstStyle/>
          <a:p>
            <a:r>
              <a:rPr lang="en-US" b="1" dirty="0" smtClean="0"/>
              <a:t>Charlemagne and </a:t>
            </a:r>
            <a:br>
              <a:rPr lang="en-US" b="1" dirty="0" smtClean="0"/>
            </a:br>
            <a:r>
              <a:rPr lang="en-US" b="1" dirty="0" smtClean="0"/>
              <a:t>The Holy Roman Empire</a:t>
            </a:r>
            <a:endParaRPr lang="en-US" b="1" dirty="0"/>
          </a:p>
        </p:txBody>
      </p:sp>
      <p:sp>
        <p:nvSpPr>
          <p:cNvPr id="3" name="Content Placeholder 2"/>
          <p:cNvSpPr>
            <a:spLocks noGrp="1"/>
          </p:cNvSpPr>
          <p:nvPr>
            <p:ph idx="1"/>
          </p:nvPr>
        </p:nvSpPr>
        <p:spPr>
          <a:xfrm>
            <a:off x="4495800" y="1699036"/>
            <a:ext cx="4427588" cy="5158964"/>
          </a:xfrm>
        </p:spPr>
        <p:txBody>
          <a:bodyPr>
            <a:normAutofit/>
          </a:bodyPr>
          <a:lstStyle/>
          <a:p>
            <a:r>
              <a:rPr lang="en-US" sz="3000" dirty="0" smtClean="0"/>
              <a:t>Named Holy Roman Emperor by Pope Leo III in 800 AD on Christmas Day</a:t>
            </a:r>
          </a:p>
          <a:p>
            <a:r>
              <a:rPr lang="en-US" sz="3000" dirty="0" smtClean="0"/>
              <a:t>First ruler of the HRE</a:t>
            </a:r>
          </a:p>
          <a:p>
            <a:pPr>
              <a:lnSpc>
                <a:spcPct val="80000"/>
              </a:lnSpc>
            </a:pPr>
            <a:r>
              <a:rPr lang="en-US" sz="3000" dirty="0" smtClean="0"/>
              <a:t>Imposed order throughout the Church and the state</a:t>
            </a:r>
          </a:p>
          <a:p>
            <a:pPr>
              <a:lnSpc>
                <a:spcPct val="80000"/>
              </a:lnSpc>
            </a:pPr>
            <a:r>
              <a:rPr lang="en-US" sz="3000" dirty="0" smtClean="0"/>
              <a:t>Ordered standardization throughout the empire</a:t>
            </a:r>
          </a:p>
          <a:p>
            <a:pPr>
              <a:buNone/>
            </a:pPr>
            <a:endParaRPr lang="en-US" sz="3000" dirty="0"/>
          </a:p>
        </p:txBody>
      </p:sp>
      <p:pic>
        <p:nvPicPr>
          <p:cNvPr id="4" name="Picture 3"/>
          <p:cNvPicPr>
            <a:picLocks noChangeAspect="1"/>
          </p:cNvPicPr>
          <p:nvPr/>
        </p:nvPicPr>
        <p:blipFill>
          <a:blip r:embed="rId3"/>
          <a:stretch>
            <a:fillRect/>
          </a:stretch>
        </p:blipFill>
        <p:spPr>
          <a:xfrm>
            <a:off x="457200" y="1699036"/>
            <a:ext cx="3864294" cy="486614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normAutofit lnSpcReduction="10000"/>
          </a:bodyPr>
          <a:lstStyle/>
          <a:p>
            <a:r>
              <a:rPr lang="en-US" sz="3000" dirty="0" smtClean="0"/>
              <a:t>Charlemagne being crowned by the pope showed that church and state were combined – Pope had religious and political power</a:t>
            </a:r>
          </a:p>
          <a:p>
            <a:r>
              <a:rPr lang="en-US" sz="3000" dirty="0" smtClean="0"/>
              <a:t>After Charlemagne, feudalism became important</a:t>
            </a:r>
          </a:p>
          <a:p>
            <a:r>
              <a:rPr lang="en-US" sz="3000" dirty="0" smtClean="0"/>
              <a:t>He was accorded sainthood in the 12</a:t>
            </a:r>
            <a:r>
              <a:rPr lang="en-US" sz="3000" baseline="30000" dirty="0" smtClean="0"/>
              <a:t>th</a:t>
            </a:r>
            <a:r>
              <a:rPr lang="en-US" sz="3000" dirty="0" smtClean="0"/>
              <a:t> century</a:t>
            </a:r>
          </a:p>
          <a:p>
            <a:r>
              <a:rPr lang="en-US" sz="3000" dirty="0" smtClean="0"/>
              <a:t>His reign was marked by revival of arts and education in Europe</a:t>
            </a:r>
          </a:p>
          <a:p>
            <a:r>
              <a:rPr lang="en-US" sz="3000" dirty="0" smtClean="0"/>
              <a:t>The Carolingian Dynasty declined after his death in the early 800s</a:t>
            </a:r>
            <a:endParaRPr lang="en-US" sz="3000" dirty="0"/>
          </a:p>
        </p:txBody>
      </p:sp>
      <p:sp>
        <p:nvSpPr>
          <p:cNvPr id="3" name="Title 2"/>
          <p:cNvSpPr>
            <a:spLocks noGrp="1"/>
          </p:cNvSpPr>
          <p:nvPr>
            <p:ph type="title"/>
          </p:nvPr>
        </p:nvSpPr>
        <p:spPr/>
        <p:txBody>
          <a:bodyPr/>
          <a:lstStyle/>
          <a:p>
            <a:r>
              <a:rPr lang="en-US" b="1" dirty="0" smtClean="0"/>
              <a:t>Charlemagne as Emperor</a:t>
            </a:r>
            <a:endParaRPr lang="en-US"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Custom 8">
      <a:dk1>
        <a:sysClr val="windowText" lastClr="000000"/>
      </a:dk1>
      <a:lt1>
        <a:sysClr val="window" lastClr="FFFFFF"/>
      </a:lt1>
      <a:dk2>
        <a:srgbClr val="444D26"/>
      </a:dk2>
      <a:lt2>
        <a:srgbClr val="FEFAC9"/>
      </a:lt2>
      <a:accent1>
        <a:srgbClr val="444D26"/>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1707</TotalTime>
  <Words>2377</Words>
  <Application>Microsoft Macintosh PowerPoint</Application>
  <PresentationFormat>On-screen Show (4:3)</PresentationFormat>
  <Paragraphs>282</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Paper</vt:lpstr>
      <vt:lpstr>The Middle Ages</vt:lpstr>
      <vt:lpstr>Middle Ages Overview</vt:lpstr>
      <vt:lpstr>Introduction &amp; Dark Ages</vt:lpstr>
      <vt:lpstr>Medieval Times</vt:lpstr>
      <vt:lpstr>Expanding Influence of the Church</vt:lpstr>
      <vt:lpstr>European Empire Evolves</vt:lpstr>
      <vt:lpstr>Carolingians</vt:lpstr>
      <vt:lpstr>Charlemagne and  The Holy Roman Empire</vt:lpstr>
      <vt:lpstr>Charlemagne as Emperor</vt:lpstr>
      <vt:lpstr>Charlemagne’s Empire</vt:lpstr>
      <vt:lpstr>Feudalism in Europe</vt:lpstr>
      <vt:lpstr>England in the Dark Ages</vt:lpstr>
      <vt:lpstr>Norman Conquest</vt:lpstr>
      <vt:lpstr>Invasions in Western Europe</vt:lpstr>
      <vt:lpstr>Viking Raids</vt:lpstr>
      <vt:lpstr>Vikings as Traders</vt:lpstr>
      <vt:lpstr>Feudalism Structures Society</vt:lpstr>
      <vt:lpstr>European Feudal Pyramid</vt:lpstr>
      <vt:lpstr>Well-Defined Social Classes</vt:lpstr>
      <vt:lpstr>Manorialism</vt:lpstr>
      <vt:lpstr>Self-Contained World</vt:lpstr>
      <vt:lpstr>Harshness of Manor Life</vt:lpstr>
      <vt:lpstr>Age of Chivalry</vt:lpstr>
      <vt:lpstr>Warriors on Horseback</vt:lpstr>
      <vt:lpstr>Code of Chivalry</vt:lpstr>
      <vt:lpstr>Literature of Chivalry</vt:lpstr>
      <vt:lpstr>Women’s Role in Feudal Society</vt:lpstr>
      <vt:lpstr>Power of the Church</vt:lpstr>
      <vt:lpstr>Setting the Stage</vt:lpstr>
      <vt:lpstr>Far-Reaching Authority</vt:lpstr>
      <vt:lpstr>Age of Faith</vt:lpstr>
      <vt:lpstr>Cathedrals – Cities of God</vt:lpstr>
      <vt:lpstr>PowerPoint Presentation</vt:lpstr>
      <vt:lpstr>The Crusades </vt:lpstr>
      <vt:lpstr>The Crusaders</vt:lpstr>
      <vt:lpstr>First and Second Crusades</vt:lpstr>
      <vt:lpstr>PowerPoint Presentation</vt:lpstr>
      <vt:lpstr>Perspectives of the Crusaders</vt:lpstr>
      <vt:lpstr>Overview of the Other Crusades</vt:lpstr>
      <vt:lpstr>Effects of the Crusades</vt:lpstr>
      <vt:lpstr>Development of England</vt:lpstr>
      <vt:lpstr>England’s Evolving Government</vt:lpstr>
      <vt:lpstr>Magna Carta</vt:lpstr>
      <vt:lpstr>The Model Parliament</vt:lpstr>
      <vt:lpstr>The Hundred Years’ War  and the Plague</vt:lpstr>
      <vt:lpstr>Start of the Bubonic Plague</vt:lpstr>
      <vt:lpstr>Impact and Effects of the Plague</vt:lpstr>
      <vt:lpstr>Hundred Years’ War</vt:lpstr>
      <vt:lpstr>Impact of Hundred Years’ War</vt:lpstr>
    </vt:vector>
  </TitlesOfParts>
  <Company>Ropes &amp; Gray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Ages</dc:title>
  <dc:creator>Sara Estis</dc:creator>
  <cp:lastModifiedBy>Sara Levine</cp:lastModifiedBy>
  <cp:revision>46</cp:revision>
  <cp:lastPrinted>2018-05-01T12:42:49Z</cp:lastPrinted>
  <dcterms:created xsi:type="dcterms:W3CDTF">2015-03-24T23:38:58Z</dcterms:created>
  <dcterms:modified xsi:type="dcterms:W3CDTF">2018-08-27T18:32:07Z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False</vt:lpwstr>
  </property>
</Properties>
</file>