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5" r:id="rId3"/>
    <p:sldId id="259" r:id="rId4"/>
    <p:sldId id="260" r:id="rId5"/>
    <p:sldId id="261" r:id="rId6"/>
    <p:sldId id="262" r:id="rId7"/>
    <p:sldId id="263" r:id="rId8"/>
    <p:sldId id="264" r:id="rId9"/>
    <p:sldId id="291" r:id="rId10"/>
    <p:sldId id="265" r:id="rId11"/>
    <p:sldId id="296" r:id="rId12"/>
    <p:sldId id="266" r:id="rId13"/>
    <p:sldId id="267" r:id="rId14"/>
    <p:sldId id="268" r:id="rId15"/>
    <p:sldId id="277" r:id="rId16"/>
    <p:sldId id="278" r:id="rId17"/>
    <p:sldId id="279" r:id="rId18"/>
    <p:sldId id="280" r:id="rId19"/>
    <p:sldId id="281" r:id="rId20"/>
    <p:sldId id="282" r:id="rId21"/>
    <p:sldId id="269" r:id="rId22"/>
    <p:sldId id="297" r:id="rId23"/>
    <p:sldId id="270" r:id="rId24"/>
    <p:sldId id="283" r:id="rId25"/>
    <p:sldId id="284" r:id="rId26"/>
    <p:sldId id="285" r:id="rId27"/>
    <p:sldId id="289" r:id="rId28"/>
    <p:sldId id="286" r:id="rId29"/>
    <p:sldId id="287" r:id="rId30"/>
    <p:sldId id="288" r:id="rId31"/>
    <p:sldId id="275" r:id="rId32"/>
    <p:sldId id="292" r:id="rId33"/>
    <p:sldId id="293" r:id="rId34"/>
    <p:sldId id="294" r:id="rId35"/>
    <p:sldId id="273" r:id="rId36"/>
    <p:sldId id="274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87" autoAdjust="0"/>
  </p:normalViewPr>
  <p:slideViewPr>
    <p:cSldViewPr snapToGrid="0" snapToObjects="1">
      <p:cViewPr varScale="1">
        <p:scale>
          <a:sx n="100" d="100"/>
          <a:sy n="100" d="100"/>
        </p:scale>
        <p:origin x="-1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4" Type="http://schemas.openxmlformats.org/officeDocument/2006/relationships/slide" Target="slides/slide25.xml"/><Relationship Id="rId5" Type="http://schemas.openxmlformats.org/officeDocument/2006/relationships/slide" Target="slides/slide28.xml"/><Relationship Id="rId6" Type="http://schemas.openxmlformats.org/officeDocument/2006/relationships/slide" Target="slides/slide29.xml"/><Relationship Id="rId7" Type="http://schemas.openxmlformats.org/officeDocument/2006/relationships/slide" Target="slides/slide30.xml"/><Relationship Id="rId8" Type="http://schemas.openxmlformats.org/officeDocument/2006/relationships/slide" Target="slides/slide32.xml"/><Relationship Id="rId9" Type="http://schemas.openxmlformats.org/officeDocument/2006/relationships/slide" Target="slides/slide33.xml"/><Relationship Id="rId10" Type="http://schemas.openxmlformats.org/officeDocument/2006/relationships/slide" Target="slides/slide34.xml"/><Relationship Id="rId1" Type="http://schemas.openxmlformats.org/officeDocument/2006/relationships/slide" Target="slides/slide18.xml"/><Relationship Id="rId2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648601-1C11-47EC-908A-92CF2ABA3AF3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A19F44-F617-4384-B94E-0704CCA94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4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2E5039-305F-994D-86E6-28302AC4B1B3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0245EF-D390-B240-A857-59E7F7164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245EF-D390-B240-A857-59E7F71644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43CE9-497E-0344-B246-DFC44EAEF078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9FCC5-E8DA-D34E-B741-C6881C05F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hyperlink" Target="http://www.time.com/time/europe/photoessays/aztecs/5.html" TargetMode="External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8" Type="http://schemas.openxmlformats.org/officeDocument/2006/relationships/image" Target="../media/image54.jpeg"/><Relationship Id="rId9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009767"/>
          </a:xfrm>
        </p:spPr>
        <p:txBody>
          <a:bodyPr anchor="t"/>
          <a:lstStyle/>
          <a:p>
            <a:r>
              <a:rPr lang="en-US" sz="6000" b="1" dirty="0" smtClean="0">
                <a:latin typeface="Goudy Old Style"/>
                <a:cs typeface="Goudy Old Style"/>
              </a:rPr>
              <a:t>Early Americas</a:t>
            </a:r>
            <a:endParaRPr lang="en-US" sz="6000" b="1" dirty="0">
              <a:latin typeface="Goudy Old Style"/>
              <a:cs typeface="Goudy Old Sty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24417"/>
            <a:ext cx="6400800" cy="8260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oudy Old Style"/>
                <a:cs typeface="Goudy Old Style"/>
              </a:rPr>
              <a:t>Mayan, Aztec and Inca</a:t>
            </a:r>
            <a:endParaRPr lang="en-US" sz="2800" b="1" dirty="0">
              <a:solidFill>
                <a:schemeClr val="bg1"/>
              </a:solidFill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End of the Mayan Empire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3200" y="1600200"/>
            <a:ext cx="8750300" cy="5118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oudy Old Style"/>
                <a:cs typeface="Goudy Old Style"/>
              </a:rPr>
              <a:t>Began to collapse around 900 AD</a:t>
            </a:r>
          </a:p>
          <a:p>
            <a:r>
              <a:rPr lang="en-US" dirty="0">
                <a:latin typeface="Goudy Old Style"/>
                <a:cs typeface="Goudy Old Style"/>
              </a:rPr>
              <a:t>C</a:t>
            </a:r>
            <a:r>
              <a:rPr lang="en-US" dirty="0" smtClean="0">
                <a:latin typeface="Goudy Old Style"/>
                <a:cs typeface="Goudy Old Style"/>
              </a:rPr>
              <a:t>ause of the collapse is </a:t>
            </a:r>
            <a:r>
              <a:rPr lang="en-US" dirty="0" smtClean="0">
                <a:latin typeface="Goudy Old Style"/>
                <a:cs typeface="Goudy Old Style"/>
              </a:rPr>
              <a:t>unknown</a:t>
            </a:r>
          </a:p>
          <a:p>
            <a:pPr marL="0" indent="0">
              <a:buNone/>
            </a:pPr>
            <a:r>
              <a:rPr lang="en-US" dirty="0" smtClean="0">
                <a:latin typeface="Goudy Old Style"/>
                <a:cs typeface="Goudy Old Style"/>
              </a:rPr>
              <a:t>The three main theories of why the Mayan Empire declined are</a:t>
            </a:r>
            <a:r>
              <a:rPr lang="mr-IN" dirty="0" smtClean="0">
                <a:latin typeface="Goudy Old Style"/>
                <a:cs typeface="Goudy Old Style"/>
              </a:rPr>
              <a:t>…</a:t>
            </a:r>
            <a:endParaRPr lang="en-US" dirty="0" smtClean="0">
              <a:latin typeface="Goudy Old Style"/>
              <a:cs typeface="Goudy Old Style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Goudy Old Style"/>
                <a:cs typeface="Goudy Old Style"/>
              </a:rPr>
              <a:t>Warfare </a:t>
            </a:r>
            <a:r>
              <a:rPr lang="en-US" dirty="0" smtClean="0">
                <a:latin typeface="Goudy Old Style"/>
                <a:cs typeface="Goudy Old Style"/>
              </a:rPr>
              <a:t>may have </a:t>
            </a:r>
            <a:r>
              <a:rPr lang="en-US" dirty="0" smtClean="0">
                <a:latin typeface="Goudy Old Style"/>
                <a:cs typeface="Goudy Old Style"/>
              </a:rPr>
              <a:t>contributed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Goudy Old Style"/>
                <a:cs typeface="Goudy Old Style"/>
              </a:rPr>
              <a:t>Kings </a:t>
            </a:r>
            <a:r>
              <a:rPr lang="en-US" dirty="0" smtClean="0">
                <a:latin typeface="Goudy Old Style"/>
                <a:cs typeface="Goudy Old Style"/>
              </a:rPr>
              <a:t>made demands of people and they may have </a:t>
            </a:r>
            <a:r>
              <a:rPr lang="en-US" dirty="0" smtClean="0">
                <a:latin typeface="Goudy Old Style"/>
                <a:cs typeface="Goudy Old Style"/>
              </a:rPr>
              <a:t>rebelled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Goudy Old Style"/>
                <a:cs typeface="Goudy Old Style"/>
              </a:rPr>
              <a:t>A </a:t>
            </a:r>
            <a:r>
              <a:rPr lang="en-US" dirty="0" smtClean="0">
                <a:latin typeface="Goudy Old Style"/>
                <a:cs typeface="Goudy Old Style"/>
              </a:rPr>
              <a:t>long period of dry weather may have made it hard to grow crops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A mix of events probably led to the decline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AZTEC Empire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2799" y="2906713"/>
            <a:ext cx="7681913" cy="1500187"/>
          </a:xfrm>
        </p:spPr>
        <p:txBody>
          <a:bodyPr/>
          <a:lstStyle/>
          <a:p>
            <a:r>
              <a:rPr lang="en-US" dirty="0" smtClean="0"/>
              <a:t>Section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9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The Aztec Empire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8158" y="2027724"/>
            <a:ext cx="3923914" cy="41035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udy Old Style"/>
                <a:cs typeface="Goudy Old Style"/>
              </a:rPr>
              <a:t>Ruled a large empire in central Mesoamerica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Ruled from 1100s to 1500s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Controlled huge trade network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Considered themselves the people of the sun</a:t>
            </a:r>
          </a:p>
        </p:txBody>
      </p:sp>
      <p:pic>
        <p:nvPicPr>
          <p:cNvPr id="6" name="Content Placeholder 5" descr="aztecempire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470" b="-13470"/>
          <a:stretch>
            <a:fillRect/>
          </a:stretch>
        </p:blipFill>
        <p:spPr>
          <a:xfrm>
            <a:off x="4122821" y="1203890"/>
            <a:ext cx="4808788" cy="565411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Aztec Society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pic>
        <p:nvPicPr>
          <p:cNvPr id="5" name="Content Placeholder 4" descr="aztecsociety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9992" r="-9992"/>
          <a:stretch>
            <a:fillRect/>
          </a:stretch>
        </p:blipFill>
        <p:spPr>
          <a:xfrm>
            <a:off x="0" y="1417638"/>
            <a:ext cx="4495800" cy="50383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oudy Old Style"/>
                <a:cs typeface="Goudy Old Style"/>
              </a:rPr>
              <a:t>People divided into social classes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Kings and nobles the most important 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Priests and warriors below kings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Merchants and artisans next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Farmers and slaves the lowest</a:t>
            </a:r>
          </a:p>
          <a:p>
            <a:endParaRPr lang="en-US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Aztec Achievements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07603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oudy Old Style"/>
                <a:cs typeface="Goudy Old Style"/>
              </a:rPr>
              <a:t>Built floating gardens </a:t>
            </a:r>
            <a:endParaRPr lang="en-US" sz="2400" dirty="0">
              <a:latin typeface="Goudy Old Style"/>
              <a:cs typeface="Goudy Old Style"/>
            </a:endParaRPr>
          </a:p>
          <a:p>
            <a:pPr marL="0" indent="0">
              <a:buNone/>
            </a:pPr>
            <a:r>
              <a:rPr lang="en-US" sz="2400" dirty="0" smtClean="0">
                <a:latin typeface="Goudy Old Style"/>
                <a:cs typeface="Goudy Old Style"/>
              </a:rPr>
              <a:t>CHINAMPAS: floating gardens </a:t>
            </a:r>
          </a:p>
          <a:p>
            <a:r>
              <a:rPr lang="en-US" sz="2400" dirty="0" smtClean="0">
                <a:latin typeface="Goudy Old Style"/>
                <a:cs typeface="Goudy Old Style"/>
              </a:rPr>
              <a:t>Studied astronomy and created a calendar</a:t>
            </a:r>
          </a:p>
          <a:p>
            <a:r>
              <a:rPr lang="en-US" sz="2400" dirty="0" smtClean="0">
                <a:latin typeface="Goudy Old Style"/>
                <a:cs typeface="Goudy Old Style"/>
              </a:rPr>
              <a:t>Built bridges and canals</a:t>
            </a:r>
          </a:p>
        </p:txBody>
      </p:sp>
      <p:pic>
        <p:nvPicPr>
          <p:cNvPr id="5" name="Content Placeholder 4" descr="aztecchinamp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596" b="-51596"/>
          <a:stretch>
            <a:fillRect/>
          </a:stretch>
        </p:blipFill>
        <p:spPr>
          <a:xfrm>
            <a:off x="1639815" y="1616532"/>
            <a:ext cx="6159551" cy="69028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Tenochtitlan: </a:t>
            </a:r>
            <a:br>
              <a:rPr lang="en-US" sz="5000" b="1" dirty="0" smtClean="0">
                <a:latin typeface="Goudy Old Style"/>
                <a:cs typeface="Goudy Old Style"/>
              </a:rPr>
            </a:br>
            <a:r>
              <a:rPr lang="en-US" sz="5000" b="1" dirty="0" smtClean="0">
                <a:latin typeface="Goudy Old Style"/>
                <a:cs typeface="Goudy Old Style"/>
              </a:rPr>
              <a:t>The “Venice” of the Americas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pic>
        <p:nvPicPr>
          <p:cNvPr id="12" name="Picture 6" descr="tenochtitlan-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345238" y="1738193"/>
            <a:ext cx="6668707" cy="4748794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98894"/>
            <a:ext cx="9144000" cy="828519"/>
          </a:xfrm>
        </p:spPr>
        <p:txBody>
          <a:bodyPr anchor="b">
            <a:normAutofit lnSpcReduction="10000"/>
          </a:bodyPr>
          <a:lstStyle/>
          <a:p>
            <a:pPr algn="ctr"/>
            <a:r>
              <a:rPr lang="en-US" sz="5000" dirty="0" smtClean="0">
                <a:latin typeface="Goudy Old Style"/>
                <a:cs typeface="Goudy Old Style"/>
              </a:rPr>
              <a:t>Aztec Writing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9" name="Picture 12" descr="aztec_names1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2197527" y="1211007"/>
            <a:ext cx="4724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0" y="4253260"/>
            <a:ext cx="9144000" cy="639762"/>
          </a:xfrm>
        </p:spPr>
        <p:txBody>
          <a:bodyPr anchor="ctr">
            <a:noAutofit/>
          </a:bodyPr>
          <a:lstStyle/>
          <a:p>
            <a:pPr algn="ctr"/>
            <a:r>
              <a:rPr lang="en-US" sz="5000" dirty="0" smtClean="0">
                <a:latin typeface="Goudy Old Style"/>
                <a:cs typeface="Goudy Old Style"/>
              </a:rPr>
              <a:t>Aztec Math</a:t>
            </a:r>
            <a:endParaRPr lang="en-US" sz="5000" dirty="0">
              <a:latin typeface="Goudy Old Style"/>
              <a:cs typeface="Goudy Old Style"/>
            </a:endParaRPr>
          </a:p>
        </p:txBody>
      </p:sp>
      <p:pic>
        <p:nvPicPr>
          <p:cNvPr id="11" name="Picture 9" descr="aztec_numbers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/>
          <a:stretch>
            <a:fillRect/>
          </a:stretch>
        </p:blipFill>
        <p:spPr bwMode="auto">
          <a:xfrm>
            <a:off x="2197527" y="5033963"/>
            <a:ext cx="47244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The Aztecs Were Fierce Warriors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pic>
        <p:nvPicPr>
          <p:cNvPr id="8" name="Picture 6" descr="aztecmask.jpg (24245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177" y="1861965"/>
            <a:ext cx="2889250" cy="3733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9" name="Picture 8" descr="redstripede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561" y="3567594"/>
            <a:ext cx="2679862" cy="3086706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" name="Picture 10" descr="The British Museum, London. Photo © The British Museum, London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5830209" y="1604790"/>
            <a:ext cx="3124200" cy="21240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oudy Old Style"/>
                <a:cs typeface="Goudy Old Style"/>
              </a:rPr>
              <a:t>Aztecs Sacrifice Neighboring Tribes to the Sun God</a:t>
            </a:r>
          </a:p>
        </p:txBody>
      </p:sp>
      <p:pic>
        <p:nvPicPr>
          <p:cNvPr id="78853" name="Picture 5" descr="aztecsacrifice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676066" y="2228850"/>
            <a:ext cx="3486150" cy="4114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78855" name="Picture 7" descr="The British Museum, London. Photo © The British Museum, London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 l="5235" t="23460" r="3790" b="6398"/>
          <a:stretch>
            <a:fillRect/>
          </a:stretch>
        </p:blipFill>
        <p:spPr bwMode="auto">
          <a:xfrm>
            <a:off x="4909521" y="1888391"/>
            <a:ext cx="2819400" cy="16557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78857" name="Picture 9" descr="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contrast="6000"/>
          </a:blip>
          <a:srcRect/>
          <a:stretch>
            <a:fillRect/>
          </a:stretch>
        </p:blipFill>
        <p:spPr bwMode="auto">
          <a:xfrm>
            <a:off x="4606926" y="3778976"/>
            <a:ext cx="3518296" cy="283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Old Style"/>
                <a:cs typeface="Goudy Old Style"/>
              </a:rPr>
              <a:t>Heart Sacrifice</a:t>
            </a:r>
            <a:br>
              <a:rPr lang="en-US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Old Style"/>
                <a:cs typeface="Goudy Old Style"/>
              </a:rPr>
            </a:br>
            <a:r>
              <a:rPr lang="en-US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Old Style"/>
                <a:cs typeface="Goudy Old Style"/>
              </a:rPr>
              <a:t>on an Aztec Temple Pyramid</a:t>
            </a:r>
          </a:p>
        </p:txBody>
      </p:sp>
      <p:pic>
        <p:nvPicPr>
          <p:cNvPr id="87046" name="Picture 6" descr="a-sac1f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1588836" y="1898829"/>
            <a:ext cx="5839443" cy="454226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Mayan Empire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2799" y="2906713"/>
            <a:ext cx="7681913" cy="1500187"/>
          </a:xfrm>
        </p:spPr>
        <p:txBody>
          <a:bodyPr/>
          <a:lstStyle/>
          <a:p>
            <a:r>
              <a:rPr lang="en-US" dirty="0" smtClean="0"/>
              <a:t>Section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49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257175"/>
            <a:ext cx="9144000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Old Style"/>
                <a:cs typeface="Goudy Old Style"/>
              </a:rPr>
              <a:t>Aztec Gold</a:t>
            </a:r>
          </a:p>
        </p:txBody>
      </p:sp>
      <p:pic>
        <p:nvPicPr>
          <p:cNvPr id="107528" name="Picture 8" descr="Dumbarton Oaks Research Library and Collection, Washington DC. Photo Dumbarton Oaks Research Library and Collection, Washington, D.C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733518" y="1485900"/>
            <a:ext cx="4200525" cy="3098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7530" name="Picture 10" descr="Shield pendant, c. 1500, Aztec-Mixtec, courtesy of Bal Varte de Santiago, Veracruz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8956" y="1905000"/>
            <a:ext cx="1778000" cy="2133600"/>
          </a:xfrm>
          <a:prstGeom prst="rect">
            <a:avLst/>
          </a:prstGeom>
          <a:noFill/>
        </p:spPr>
      </p:pic>
      <p:pic>
        <p:nvPicPr>
          <p:cNvPr id="107532" name="Picture 12" descr="09-eagle-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9924" y="4470400"/>
            <a:ext cx="2990850" cy="2057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7534" name="Picture 14" descr="05-skulls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517" y="4876800"/>
            <a:ext cx="4200525" cy="14144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End of the Aztec Empire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pic>
        <p:nvPicPr>
          <p:cNvPr id="5" name="Content Placeholder 4" descr="hernancortes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9795" r="-9795"/>
          <a:stretch>
            <a:fillRect/>
          </a:stretch>
        </p:blipFill>
        <p:spPr>
          <a:xfrm>
            <a:off x="0" y="1799093"/>
            <a:ext cx="424707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6297" y="1791557"/>
            <a:ext cx="4896930" cy="4963285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Goudy Old Style"/>
                <a:cs typeface="Goudy Old Style"/>
              </a:rPr>
              <a:t>Spanish explorer </a:t>
            </a:r>
            <a:r>
              <a:rPr lang="en-US" sz="2700" dirty="0" err="1" smtClean="0">
                <a:latin typeface="Goudy Old Style"/>
                <a:cs typeface="Goudy Old Style"/>
              </a:rPr>
              <a:t>Hernan</a:t>
            </a:r>
            <a:r>
              <a:rPr lang="en-US" sz="2700" dirty="0" smtClean="0">
                <a:latin typeface="Goudy Old Style"/>
                <a:cs typeface="Goudy Old Style"/>
              </a:rPr>
              <a:t> Cortes arrived in Mexico in 1519</a:t>
            </a:r>
          </a:p>
          <a:p>
            <a:r>
              <a:rPr lang="en-US" sz="2700" dirty="0" smtClean="0">
                <a:latin typeface="Goudy Old Style"/>
                <a:cs typeface="Goudy Old Style"/>
              </a:rPr>
              <a:t>Aztec emperor Montezuma II thought Cortes was a god but Cortes took him as a prisoner</a:t>
            </a:r>
          </a:p>
          <a:p>
            <a:r>
              <a:rPr lang="en-US" sz="2700" dirty="0" smtClean="0">
                <a:latin typeface="Goudy Old Style"/>
                <a:cs typeface="Goudy Old Style"/>
              </a:rPr>
              <a:t>The Aztecs became angry and drove the Spanish out</a:t>
            </a:r>
          </a:p>
          <a:p>
            <a:r>
              <a:rPr lang="en-US" sz="2700" dirty="0" smtClean="0">
                <a:latin typeface="Goudy Old Style"/>
                <a:cs typeface="Goudy Old Style"/>
              </a:rPr>
              <a:t>Cortez came back in 1521 and conquered the Aztecs</a:t>
            </a:r>
          </a:p>
          <a:p>
            <a:endParaRPr lang="en-US" sz="2700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Inca Empire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2799" y="2906713"/>
            <a:ext cx="7681913" cy="1500187"/>
          </a:xfrm>
        </p:spPr>
        <p:txBody>
          <a:bodyPr/>
          <a:lstStyle/>
          <a:p>
            <a:r>
              <a:rPr lang="en-US" dirty="0" smtClean="0"/>
              <a:t>Section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9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The Inca Empire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809" y="1600200"/>
            <a:ext cx="4776370" cy="5041232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Goudy Old Style"/>
                <a:cs typeface="Goudy Old Style"/>
              </a:rPr>
              <a:t>Began as a small tribe in the Andes Mountains in South America</a:t>
            </a:r>
          </a:p>
          <a:p>
            <a:r>
              <a:rPr lang="en-US" sz="2700" dirty="0" smtClean="0">
                <a:latin typeface="Goudy Old Style"/>
                <a:cs typeface="Goudy Old Style"/>
              </a:rPr>
              <a:t>By the 1500s it stretched from Ecuador to Chile and totaled 12 million people</a:t>
            </a:r>
          </a:p>
          <a:p>
            <a:r>
              <a:rPr lang="en-US" sz="2700" dirty="0" smtClean="0">
                <a:latin typeface="Goudy Old Style"/>
                <a:cs typeface="Goudy Old Style"/>
              </a:rPr>
              <a:t>Government was centralized and controlled many aspects of life</a:t>
            </a:r>
          </a:p>
          <a:p>
            <a:r>
              <a:rPr lang="en-US" sz="2700" dirty="0" smtClean="0">
                <a:latin typeface="Goudy Old Style"/>
                <a:cs typeface="Goudy Old Style"/>
              </a:rPr>
              <a:t>Called their empire the Four Quarters of the World</a:t>
            </a:r>
          </a:p>
        </p:txBody>
      </p:sp>
      <p:pic>
        <p:nvPicPr>
          <p:cNvPr id="5" name="Content Placeholder 4" descr="incanempir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011" r="-1011"/>
          <a:stretch>
            <a:fillRect/>
          </a:stretch>
        </p:blipFill>
        <p:spPr>
          <a:xfrm>
            <a:off x="5213684" y="1600200"/>
            <a:ext cx="3737146" cy="482185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The Inca – “People of the Sun”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0832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oudy Old Style"/>
                <a:cs typeface="Goudy Old Style"/>
              </a:rPr>
              <a:t>No writing system – but highly organized</a:t>
            </a:r>
          </a:p>
          <a:p>
            <a:r>
              <a:rPr lang="en-US" sz="3600" dirty="0" smtClean="0">
                <a:latin typeface="Goudy Old Style"/>
                <a:cs typeface="Goudy Old Style"/>
              </a:rPr>
              <a:t>No wheel – but built advanced network of roads, tunnels and bridges</a:t>
            </a:r>
          </a:p>
          <a:p>
            <a:r>
              <a:rPr lang="en-US" sz="3600" dirty="0" smtClean="0">
                <a:latin typeface="Goudy Old Style"/>
                <a:cs typeface="Goudy Old Style"/>
              </a:rPr>
              <a:t>Runners carried messages and food </a:t>
            </a:r>
          </a:p>
          <a:p>
            <a:r>
              <a:rPr lang="en-US" sz="3600" dirty="0" smtClean="0">
                <a:latin typeface="Goudy Old Style"/>
                <a:cs typeface="Goudy Old Style"/>
              </a:rPr>
              <a:t>Expert builders who knew how to construct earthquake resistant structures</a:t>
            </a:r>
            <a:endParaRPr lang="en-US" sz="3600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Old Style"/>
                <a:cs typeface="Goudy Old Style"/>
              </a:rPr>
              <a:t>Cuzco: Ancient Capital of the Inca</a:t>
            </a:r>
            <a:br>
              <a:rPr lang="en-US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Old Style"/>
                <a:cs typeface="Goudy Old Style"/>
              </a:rPr>
            </a:br>
            <a:r>
              <a:rPr lang="en-US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Old Style"/>
                <a:cs typeface="Goudy Old Style"/>
              </a:rPr>
              <a:t>(11,000 ft. above sea level)</a:t>
            </a:r>
            <a:endParaRPr lang="en-US" sz="5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oudy Old Style"/>
              <a:cs typeface="Goudy Old Style"/>
            </a:endParaRPr>
          </a:p>
        </p:txBody>
      </p:sp>
      <p:pic>
        <p:nvPicPr>
          <p:cNvPr id="89095" name="Picture 7" descr="wall1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1369020" y="1981200"/>
            <a:ext cx="2855912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9097" name="Picture 9" descr="wa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3036" y="1828800"/>
            <a:ext cx="3286125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9099" name="Picture 11" descr="wall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3036" y="4267200"/>
            <a:ext cx="3286125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408307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Cuzco – “The Bellybutton” </a:t>
            </a:r>
            <a:br>
              <a:rPr lang="en-US" sz="5000" b="1" dirty="0" smtClean="0">
                <a:latin typeface="Goudy Old Style"/>
                <a:cs typeface="Goudy Old Style"/>
              </a:rPr>
            </a:br>
            <a:r>
              <a:rPr lang="en-US" sz="5000" b="1" dirty="0" smtClean="0">
                <a:latin typeface="Goudy Old Style"/>
                <a:cs typeface="Goudy Old Style"/>
              </a:rPr>
              <a:t>of the Empire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001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 smtClean="0">
                <a:latin typeface="Goudy Old Style"/>
                <a:cs typeface="Goudy Old Style"/>
              </a:rPr>
              <a:t>	Central Cuzco was given the shape of a crouching puma, a symbol of strength and power.  Only royalty or the highest nobility were allowed to live in this area.  At the puma’s head, the immense fortress of </a:t>
            </a:r>
            <a:r>
              <a:rPr lang="en-US" sz="3400" dirty="0" err="1" smtClean="0">
                <a:latin typeface="Goudy Old Style"/>
                <a:cs typeface="Goudy Old Style"/>
              </a:rPr>
              <a:t>Sacsahuaman</a:t>
            </a:r>
            <a:r>
              <a:rPr lang="en-US" sz="3400" dirty="0" smtClean="0">
                <a:latin typeface="Goudy Old Style"/>
                <a:cs typeface="Goudy Old Style"/>
              </a:rPr>
              <a:t> was built into the steep-sided hill that overlooked Cuzco.</a:t>
            </a:r>
            <a:endParaRPr lang="en-US" sz="3400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Inca Society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pic>
        <p:nvPicPr>
          <p:cNvPr id="5" name="Content Placeholder 4" descr="incasociety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7825" b="-27825"/>
          <a:stretch>
            <a:fillRect/>
          </a:stretch>
        </p:blipFill>
        <p:spPr>
          <a:xfrm>
            <a:off x="457200" y="1193361"/>
            <a:ext cx="4191000" cy="52626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7108" y="2325525"/>
            <a:ext cx="4038600" cy="3800638"/>
          </a:xfrm>
        </p:spPr>
        <p:txBody>
          <a:bodyPr/>
          <a:lstStyle/>
          <a:p>
            <a:r>
              <a:rPr lang="en-US" dirty="0" smtClean="0">
                <a:latin typeface="Goudy Old Style"/>
                <a:cs typeface="Goudy Old Style"/>
              </a:rPr>
              <a:t>Most Incans were farmers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Government officials gave people goods through the labor tax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9" name="Picture 9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pic>
        <p:nvPicPr>
          <p:cNvPr id="76812" name="Picture 12" descr="Incas-suspension_brid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021" y="1485900"/>
            <a:ext cx="3517900" cy="49530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76815" name="Picture 15" descr="Incan suspension brid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821" y="2514600"/>
            <a:ext cx="4416572" cy="287977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3078" y="305990"/>
            <a:ext cx="8761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Goudy Old Style"/>
                <a:cs typeface="Goudy Old Style"/>
              </a:rPr>
              <a:t>Inca Suspension Bridges</a:t>
            </a:r>
            <a:endParaRPr lang="en-US" sz="5000" b="1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pic>
        <p:nvPicPr>
          <p:cNvPr id="98309" name="Picture 5" descr="potatoes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978146" y="393324"/>
            <a:ext cx="4830899" cy="294196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98310" name="Picture 6" descr="ulluco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3978145" y="3518885"/>
            <a:ext cx="4830899" cy="30093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607" y="1049785"/>
            <a:ext cx="35956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Goudy Old Style"/>
                <a:cs typeface="Goudy Old Style"/>
              </a:rPr>
              <a:t>Over 100</a:t>
            </a:r>
          </a:p>
          <a:p>
            <a:pPr algn="ctr"/>
            <a:r>
              <a:rPr lang="en-US" sz="5000" b="1" dirty="0" smtClean="0">
                <a:latin typeface="Goudy Old Style"/>
                <a:cs typeface="Goudy Old Style"/>
              </a:rPr>
              <a:t>Different</a:t>
            </a:r>
          </a:p>
          <a:p>
            <a:pPr algn="ctr"/>
            <a:r>
              <a:rPr lang="en-US" sz="5000" b="1" dirty="0" smtClean="0">
                <a:latin typeface="Goudy Old Style"/>
                <a:cs typeface="Goudy Old Style"/>
              </a:rPr>
              <a:t>Types of </a:t>
            </a:r>
          </a:p>
          <a:p>
            <a:pPr algn="ctr"/>
            <a:r>
              <a:rPr lang="en-US" sz="5000" b="1" dirty="0" smtClean="0">
                <a:latin typeface="Goudy Old Style"/>
                <a:cs typeface="Goudy Old Style"/>
              </a:rPr>
              <a:t>Potatoes</a:t>
            </a:r>
          </a:p>
          <a:p>
            <a:pPr algn="ctr"/>
            <a:r>
              <a:rPr lang="en-US" sz="5000" b="1" dirty="0" smtClean="0">
                <a:latin typeface="Goudy Old Style"/>
                <a:cs typeface="Goudy Old Style"/>
              </a:rPr>
              <a:t>Cultivated</a:t>
            </a:r>
          </a:p>
          <a:p>
            <a:pPr algn="ctr"/>
            <a:r>
              <a:rPr lang="en-US" sz="5000" b="1" dirty="0" smtClean="0">
                <a:latin typeface="Goudy Old Style"/>
                <a:cs typeface="Goudy Old Style"/>
              </a:rPr>
              <a:t>by the Incas</a:t>
            </a:r>
          </a:p>
          <a:p>
            <a:pPr algn="ctr"/>
            <a:endParaRPr lang="en-US" sz="5000" b="1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The </a:t>
            </a:r>
            <a:r>
              <a:rPr lang="en-US" sz="5000" b="1" dirty="0" err="1" smtClean="0">
                <a:latin typeface="Goudy Old Style"/>
                <a:cs typeface="Goudy Old Style"/>
              </a:rPr>
              <a:t>Olmec</a:t>
            </a:r>
            <a:r>
              <a:rPr lang="en-US" sz="5000" b="1" dirty="0" smtClean="0">
                <a:latin typeface="Goudy Old Style"/>
                <a:cs typeface="Goudy Old Style"/>
              </a:rPr>
              <a:t> Civilization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pic>
        <p:nvPicPr>
          <p:cNvPr id="5" name="Content Placeholder 4" descr="olmec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765" b="-9765"/>
          <a:stretch>
            <a:fillRect/>
          </a:stretch>
        </p:blipFill>
        <p:spPr>
          <a:xfrm>
            <a:off x="4981092" y="1417638"/>
            <a:ext cx="3705708" cy="5082576"/>
          </a:xfrm>
        </p:spPr>
      </p:pic>
      <p:sp>
        <p:nvSpPr>
          <p:cNvPr id="6" name="TextBox 5"/>
          <p:cNvSpPr txBox="1"/>
          <p:nvPr/>
        </p:nvSpPr>
        <p:spPr>
          <a:xfrm>
            <a:off x="244809" y="1932847"/>
            <a:ext cx="46874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000" dirty="0" smtClean="0">
                <a:latin typeface="Goudy Old Style"/>
                <a:cs typeface="Goudy Old Style"/>
              </a:rPr>
              <a:t> First urban civilization in Mesoamerica</a:t>
            </a:r>
          </a:p>
          <a:p>
            <a:pPr>
              <a:buFont typeface="Arial"/>
              <a:buChar char="•"/>
            </a:pPr>
            <a:r>
              <a:rPr lang="en-US" sz="3000" dirty="0" smtClean="0">
                <a:latin typeface="Goudy Old Style"/>
                <a:cs typeface="Goudy Old Style"/>
              </a:rPr>
              <a:t>Developed first writing system in the Americas</a:t>
            </a:r>
          </a:p>
          <a:p>
            <a:pPr>
              <a:buFont typeface="Arial"/>
              <a:buChar char="•"/>
            </a:pPr>
            <a:r>
              <a:rPr lang="en-US" sz="3000" dirty="0">
                <a:latin typeface="Goudy Old Style"/>
                <a:cs typeface="Goudy Old Style"/>
              </a:rPr>
              <a:t> </a:t>
            </a:r>
            <a:r>
              <a:rPr lang="en-US" sz="3000" dirty="0" smtClean="0">
                <a:latin typeface="Goudy Old Style"/>
                <a:cs typeface="Goudy Old Style"/>
              </a:rPr>
              <a:t>Traded with others from far away</a:t>
            </a:r>
          </a:p>
          <a:p>
            <a:pPr>
              <a:buFont typeface="Arial"/>
              <a:buChar char="•"/>
            </a:pPr>
            <a:r>
              <a:rPr lang="en-US" sz="3000" dirty="0">
                <a:latin typeface="Goudy Old Style"/>
                <a:cs typeface="Goudy Old Style"/>
              </a:rPr>
              <a:t> </a:t>
            </a:r>
            <a:r>
              <a:rPr lang="en-US" sz="3000" dirty="0" smtClean="0">
                <a:latin typeface="Goudy Old Style"/>
                <a:cs typeface="Goudy Old Style"/>
              </a:rPr>
              <a:t>Civilization ended around 400 BC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pic>
        <p:nvPicPr>
          <p:cNvPr id="99333" name="Picture 5" descr="crops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565516" y="1631216"/>
            <a:ext cx="3227388" cy="4921984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99334" name="Picture 6" descr="pepp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486" y="1485900"/>
            <a:ext cx="1815109" cy="2864584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99335" name="Picture 7" descr="naranjil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5170" y="4527550"/>
            <a:ext cx="3581400" cy="20256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99336" name="Picture 8" descr="tamaril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5717" y="1912084"/>
            <a:ext cx="1803400" cy="2438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Goudy Old Style"/>
                <a:cs typeface="Goudy Old Style"/>
              </a:rPr>
              <a:t>Produce From a Typical Inca Market</a:t>
            </a:r>
            <a:endParaRPr lang="en-US" sz="5000" b="1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Machu Picchu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pic>
        <p:nvPicPr>
          <p:cNvPr id="5" name="Content Placeholder 4" descr="machupicchucloseup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238" b="-24238"/>
          <a:stretch>
            <a:fillRect/>
          </a:stretch>
        </p:blipFill>
        <p:spPr>
          <a:xfrm>
            <a:off x="173078" y="1087828"/>
            <a:ext cx="4692502" cy="54909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52" y="1820640"/>
            <a:ext cx="4054648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dirty="0">
                <a:latin typeface="Goudy Old Style"/>
                <a:cs typeface="Goudy Old Style"/>
              </a:rPr>
              <a:t>M</a:t>
            </a:r>
            <a:r>
              <a:rPr lang="en-CA" dirty="0" smtClean="0">
                <a:latin typeface="Goudy Old Style"/>
                <a:cs typeface="Goudy Old Style"/>
              </a:rPr>
              <a:t>achu </a:t>
            </a:r>
            <a:r>
              <a:rPr lang="en-CA" dirty="0">
                <a:latin typeface="Goudy Old Style"/>
                <a:cs typeface="Goudy Old Style"/>
              </a:rPr>
              <a:t>P</a:t>
            </a:r>
            <a:r>
              <a:rPr lang="en-CA" dirty="0" smtClean="0">
                <a:latin typeface="Goudy Old Style"/>
                <a:cs typeface="Goudy Old Style"/>
              </a:rPr>
              <a:t>icchu means “old peak” and is situated on a mountain</a:t>
            </a:r>
          </a:p>
          <a:p>
            <a:pPr>
              <a:lnSpc>
                <a:spcPct val="90000"/>
              </a:lnSpc>
            </a:pPr>
            <a:r>
              <a:rPr lang="en-CA" dirty="0" smtClean="0">
                <a:latin typeface="Goudy Old Style"/>
                <a:cs typeface="Goudy Old Style"/>
              </a:rPr>
              <a:t>It has giant walls, terraces and ramps, and it is in the middle of the tropical forest</a:t>
            </a:r>
          </a:p>
          <a:p>
            <a:pPr>
              <a:lnSpc>
                <a:spcPct val="90000"/>
              </a:lnSpc>
            </a:pPr>
            <a:r>
              <a:rPr lang="en-CA" dirty="0" smtClean="0">
                <a:latin typeface="Goudy Old Style"/>
                <a:cs typeface="Goudy Old Style"/>
              </a:rPr>
              <a:t>It is still one of the greatest archaeological sites to this day</a:t>
            </a:r>
            <a:endParaRPr lang="en-US" dirty="0" smtClean="0">
              <a:latin typeface="Goudy Old Style"/>
              <a:cs typeface="Goudy Old Style"/>
            </a:endParaRPr>
          </a:p>
          <a:p>
            <a:endParaRPr lang="en-US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pic>
        <p:nvPicPr>
          <p:cNvPr id="102406" name="Picture 6" descr="26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71475" y="1745991"/>
            <a:ext cx="2943225" cy="42862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2410" name="Picture 10" descr="Quipucode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5567748" y="2105025"/>
            <a:ext cx="3314700" cy="3657600"/>
          </a:xfrm>
          <a:prstGeom prst="rect">
            <a:avLst/>
          </a:prstGeom>
          <a:noFill/>
        </p:spPr>
      </p:pic>
      <p:pic>
        <p:nvPicPr>
          <p:cNvPr id="102412" name="Picture 12" descr="Quipu"/>
          <p:cNvPicPr>
            <a:picLocks noChangeAspect="1" noChangeArrowheads="1"/>
          </p:cNvPicPr>
          <p:nvPr/>
        </p:nvPicPr>
        <p:blipFill>
          <a:blip r:embed="rId5">
            <a:lum bright="12000" contrast="6000"/>
          </a:blip>
          <a:srcRect/>
          <a:stretch>
            <a:fillRect/>
          </a:stretch>
        </p:blipFill>
        <p:spPr bwMode="auto">
          <a:xfrm>
            <a:off x="3513607" y="2421613"/>
            <a:ext cx="1866900" cy="29432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2949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Goudy Old Style"/>
                <a:cs typeface="Goudy Old Style"/>
              </a:rPr>
              <a:t>The </a:t>
            </a:r>
            <a:r>
              <a:rPr lang="en-US" sz="5000" b="1" dirty="0" err="1" smtClean="0">
                <a:latin typeface="Goudy Old Style"/>
                <a:cs typeface="Goudy Old Style"/>
              </a:rPr>
              <a:t>Quipu</a:t>
            </a:r>
            <a:r>
              <a:rPr lang="en-US" sz="5000" b="1" dirty="0" smtClean="0">
                <a:latin typeface="Goudy Old Style"/>
                <a:cs typeface="Goudy Old Style"/>
              </a:rPr>
              <a:t>: An Incan Database</a:t>
            </a:r>
            <a:endParaRPr lang="en-US" sz="5000" b="1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pic>
        <p:nvPicPr>
          <p:cNvPr id="115726" name="Picture 14" descr="Inca Zoom 4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1009838" y="1371696"/>
            <a:ext cx="3366124" cy="2284884"/>
          </a:xfrm>
          <a:prstGeom prst="rect">
            <a:avLst/>
          </a:prstGeom>
          <a:noFill/>
        </p:spPr>
      </p:pic>
      <p:pic>
        <p:nvPicPr>
          <p:cNvPr id="115728" name="Picture 16" descr="Inca Zoom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220" y="3819674"/>
            <a:ext cx="4406034" cy="2990701"/>
          </a:xfrm>
          <a:prstGeom prst="rect">
            <a:avLst/>
          </a:prstGeom>
          <a:noFill/>
        </p:spPr>
      </p:pic>
      <p:pic>
        <p:nvPicPr>
          <p:cNvPr id="115730" name="Picture 18" descr="Inca Rescue Map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5244618" y="1371696"/>
            <a:ext cx="3603085" cy="477870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1419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Goudy Old Style"/>
                <a:cs typeface="Goudy Old Style"/>
              </a:rPr>
              <a:t>Incan Mummies</a:t>
            </a:r>
            <a:endParaRPr lang="en-US" sz="5000" b="1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pic>
        <p:nvPicPr>
          <p:cNvPr id="108552" name="Picture 8" descr="Solid Gold knife handle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033837" y="1390650"/>
            <a:ext cx="2592387" cy="34861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8556" name="Picture 12" descr="04-kero-7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1122362" y="1476375"/>
            <a:ext cx="1643062" cy="26479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8560" name="Picture 16" descr="earplug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9450" y="5024438"/>
            <a:ext cx="2647950" cy="16097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8562" name="Picture 18" descr="mask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2362" y="4305300"/>
            <a:ext cx="1717675" cy="23288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8564" name="Picture 20" descr="pendant"/>
          <p:cNvPicPr>
            <a:picLocks noChangeAspect="1" noChangeArrowheads="1"/>
          </p:cNvPicPr>
          <p:nvPr/>
        </p:nvPicPr>
        <p:blipFill>
          <a:blip r:embed="rId7"/>
          <a:srcRect l="8696" r="10146"/>
          <a:stretch>
            <a:fillRect/>
          </a:stretch>
        </p:blipFill>
        <p:spPr bwMode="auto">
          <a:xfrm>
            <a:off x="5867400" y="3276600"/>
            <a:ext cx="2133600" cy="16954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8566" name="Picture 22" descr="201"/>
          <p:cNvPicPr>
            <a:picLocks noChangeAspect="1" noChangeArrowheads="1"/>
          </p:cNvPicPr>
          <p:nvPr/>
        </p:nvPicPr>
        <p:blipFill>
          <a:blip r:embed="rId8">
            <a:lum bright="6000" contrast="6000"/>
          </a:blip>
          <a:srcRect/>
          <a:stretch>
            <a:fillRect/>
          </a:stretch>
        </p:blipFill>
        <p:spPr bwMode="auto">
          <a:xfrm>
            <a:off x="6472550" y="1390651"/>
            <a:ext cx="1040571" cy="16692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8568" name="Picture 24" descr="163"/>
          <p:cNvPicPr>
            <a:picLocks noChangeAspect="1" noChangeArrowheads="1"/>
          </p:cNvPicPr>
          <p:nvPr/>
        </p:nvPicPr>
        <p:blipFill>
          <a:blip r:embed="rId9">
            <a:lum bright="6000" contrast="6000"/>
          </a:blip>
          <a:srcRect/>
          <a:stretch>
            <a:fillRect/>
          </a:stretch>
        </p:blipFill>
        <p:spPr bwMode="auto">
          <a:xfrm>
            <a:off x="6482556" y="5146074"/>
            <a:ext cx="1089017" cy="1488089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281226"/>
            <a:ext cx="914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000" b="1" dirty="0" smtClean="0">
                <a:latin typeface="Goudy Old Style"/>
                <a:cs typeface="Goudy Old Style"/>
              </a:rPr>
              <a:t>Inca Gold and Silver</a:t>
            </a:r>
            <a:endParaRPr lang="en-US" sz="5000" b="1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End of the Inca Empire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14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udy Old Style"/>
                <a:cs typeface="Goudy Old Style"/>
              </a:rPr>
              <a:t>Spaniards came to Peru in 1530, led by Francisco Pizarro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When the Incas would not convert to Christianity, the Spanish attacked 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Spanish defeated the Incans in 1537 and took control of the area</a:t>
            </a:r>
          </a:p>
        </p:txBody>
      </p:sp>
      <p:pic>
        <p:nvPicPr>
          <p:cNvPr id="5" name="Content Placeholder 4" descr="pizarr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318" b="-10318"/>
          <a:stretch>
            <a:fillRect/>
          </a:stretch>
        </p:blipFill>
        <p:spPr>
          <a:xfrm>
            <a:off x="4847107" y="1599650"/>
            <a:ext cx="4038600" cy="487203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b="1" dirty="0" smtClean="0">
                <a:latin typeface="Goudy Old Style"/>
                <a:cs typeface="Goudy Old Style"/>
              </a:rPr>
              <a:t>Similarities in Falls of </a:t>
            </a:r>
            <a:r>
              <a:rPr lang="en-US" sz="4600" b="1" smtClean="0">
                <a:latin typeface="Goudy Old Style"/>
                <a:cs typeface="Goudy Old Style"/>
              </a:rPr>
              <a:t/>
            </a:r>
            <a:br>
              <a:rPr lang="en-US" sz="4600" b="1" smtClean="0">
                <a:latin typeface="Goudy Old Style"/>
                <a:cs typeface="Goudy Old Style"/>
              </a:rPr>
            </a:br>
            <a:r>
              <a:rPr lang="en-US" sz="4600" b="1" smtClean="0">
                <a:latin typeface="Goudy Old Style"/>
                <a:cs typeface="Goudy Old Style"/>
              </a:rPr>
              <a:t>Inca </a:t>
            </a:r>
            <a:r>
              <a:rPr lang="en-US" sz="4600" b="1" dirty="0" smtClean="0">
                <a:latin typeface="Goudy Old Style"/>
                <a:cs typeface="Goudy Old Style"/>
              </a:rPr>
              <a:t>and Aztec Empires</a:t>
            </a:r>
            <a:endParaRPr lang="en-US" sz="4600" b="1" dirty="0"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341"/>
            <a:ext cx="8229600" cy="43208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udy Old Style"/>
                <a:cs typeface="Goudy Old Style"/>
              </a:rPr>
              <a:t>Both empires had internal problems before the Spanish arrived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The leaders of both empires were captured by the Spanish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The Spanish had an advantage with horses and with guns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Disease weakened and killed many native people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The Mayan Empire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784866"/>
            <a:ext cx="4495800" cy="4525963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Goudy Old Style"/>
                <a:cs typeface="Goudy Old Style"/>
              </a:rPr>
              <a:t>Developed around 1000 BC</a:t>
            </a:r>
          </a:p>
          <a:p>
            <a:r>
              <a:rPr lang="en-US" sz="3000" dirty="0" smtClean="0">
                <a:latin typeface="Goudy Old Style"/>
                <a:cs typeface="Goudy Old Style"/>
              </a:rPr>
              <a:t>Grew to more than 40 cities of up to 50,000 people each</a:t>
            </a:r>
          </a:p>
          <a:p>
            <a:r>
              <a:rPr lang="en-US" sz="3000" dirty="0" smtClean="0">
                <a:latin typeface="Goudy Old Style"/>
                <a:cs typeface="Goudy Old Style"/>
              </a:rPr>
              <a:t>Spread throughout the Yucatan Peninsula</a:t>
            </a:r>
          </a:p>
          <a:p>
            <a:r>
              <a:rPr lang="en-US" sz="3000" dirty="0" smtClean="0">
                <a:latin typeface="Goudy Old Style"/>
                <a:cs typeface="Goudy Old Style"/>
              </a:rPr>
              <a:t>Traded goods to different areas of Mesoamerica </a:t>
            </a:r>
          </a:p>
        </p:txBody>
      </p:sp>
      <p:pic>
        <p:nvPicPr>
          <p:cNvPr id="10" name="Content Placeholder 9" descr="mayanempi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320" b="-19320"/>
          <a:stretch>
            <a:fillRect/>
          </a:stretch>
        </p:blipFill>
        <p:spPr>
          <a:xfrm>
            <a:off x="4831345" y="1417638"/>
            <a:ext cx="4104185" cy="512255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Mayan Cities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909" y="1696384"/>
            <a:ext cx="4264891" cy="48977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Goudy Old Style"/>
                <a:cs typeface="Goudy Old Style"/>
              </a:rPr>
              <a:t>Built large pyramids, temples, and palaces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Canals built to control the flow of water through cities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Large plazas used for public events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Hillsides turned into flat terraces so crops could be grown close to cities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Battled against each other to gain power</a:t>
            </a:r>
          </a:p>
        </p:txBody>
      </p:sp>
      <p:pic>
        <p:nvPicPr>
          <p:cNvPr id="5" name="Content Placeholder 4" descr="mayancity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962" b="-24962"/>
          <a:stretch>
            <a:fillRect/>
          </a:stretch>
        </p:blipFill>
        <p:spPr>
          <a:xfrm>
            <a:off x="4648200" y="1696384"/>
            <a:ext cx="4287330" cy="480470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Mayan Society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pic>
        <p:nvPicPr>
          <p:cNvPr id="5" name="Content Placeholder 4" descr="maya-society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321" b="-24321"/>
          <a:stretch>
            <a:fillRect/>
          </a:stretch>
        </p:blipFill>
        <p:spPr>
          <a:xfrm>
            <a:off x="183607" y="1246847"/>
            <a:ext cx="4452464" cy="52091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807" y="1738745"/>
            <a:ext cx="4038600" cy="485577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oudy Old Style"/>
                <a:cs typeface="Goudy Old Style"/>
              </a:rPr>
              <a:t>Divided into lower and upper class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Upper class included kings, priests, warriors, and merchants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Lower class included all others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Slaves held the lowest position in society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Mayan Religion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15853" cy="486476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udy Old Style"/>
                <a:cs typeface="Goudy Old Style"/>
              </a:rPr>
              <a:t>Worshipped many gods</a:t>
            </a:r>
          </a:p>
          <a:p>
            <a:r>
              <a:rPr lang="en-US" dirty="0">
                <a:latin typeface="Goudy Old Style"/>
                <a:cs typeface="Goudy Old Style"/>
              </a:rPr>
              <a:t>M</a:t>
            </a:r>
            <a:r>
              <a:rPr lang="en-US" dirty="0" smtClean="0">
                <a:latin typeface="Goudy Old Style"/>
                <a:cs typeface="Goudy Old Style"/>
              </a:rPr>
              <a:t>ost important god was </a:t>
            </a:r>
            <a:r>
              <a:rPr lang="en-US" dirty="0" err="1" smtClean="0">
                <a:latin typeface="Goudy Old Style"/>
                <a:cs typeface="Goudy Old Style"/>
              </a:rPr>
              <a:t>Itzamna</a:t>
            </a:r>
            <a:endParaRPr lang="en-US" dirty="0" smtClean="0">
              <a:latin typeface="Goudy Old Style"/>
              <a:cs typeface="Goudy Old Style"/>
            </a:endParaRPr>
          </a:p>
          <a:p>
            <a:r>
              <a:rPr lang="en-US" dirty="0" smtClean="0">
                <a:latin typeface="Goudy Old Style"/>
                <a:cs typeface="Goudy Old Style"/>
              </a:rPr>
              <a:t>People believed they had to please the gods by offering human blood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Believed that Gods had attempted to create humans 3 times: 1</a:t>
            </a:r>
            <a:r>
              <a:rPr lang="en-US" baseline="30000" dirty="0" smtClean="0">
                <a:latin typeface="Goudy Old Style"/>
                <a:cs typeface="Goudy Old Style"/>
              </a:rPr>
              <a:t>st</a:t>
            </a:r>
            <a:r>
              <a:rPr lang="en-US" dirty="0" smtClean="0">
                <a:latin typeface="Goudy Old Style"/>
                <a:cs typeface="Goudy Old Style"/>
              </a:rPr>
              <a:t> Mud, 2</a:t>
            </a:r>
            <a:r>
              <a:rPr lang="en-US" baseline="30000" dirty="0" smtClean="0">
                <a:latin typeface="Goudy Old Style"/>
                <a:cs typeface="Goudy Old Style"/>
              </a:rPr>
              <a:t>nd</a:t>
            </a:r>
            <a:r>
              <a:rPr lang="en-US" dirty="0" smtClean="0">
                <a:latin typeface="Goudy Old Style"/>
                <a:cs typeface="Goudy Old Style"/>
              </a:rPr>
              <a:t> Wood, 3</a:t>
            </a:r>
            <a:r>
              <a:rPr lang="en-US" baseline="30000" dirty="0" smtClean="0">
                <a:latin typeface="Goudy Old Style"/>
                <a:cs typeface="Goudy Old Style"/>
              </a:rPr>
              <a:t>rd</a:t>
            </a:r>
            <a:r>
              <a:rPr lang="en-US" dirty="0" smtClean="0">
                <a:latin typeface="Goudy Old Style"/>
                <a:cs typeface="Goudy Old Style"/>
              </a:rPr>
              <a:t> Maize</a:t>
            </a:r>
          </a:p>
        </p:txBody>
      </p:sp>
      <p:pic>
        <p:nvPicPr>
          <p:cNvPr id="5" name="Content Placeholder 4" descr="mayareligi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8788" r="-38788"/>
          <a:stretch>
            <a:fillRect/>
          </a:stretch>
        </p:blipFill>
        <p:spPr>
          <a:xfrm>
            <a:off x="4648200" y="1600200"/>
            <a:ext cx="4495800" cy="47085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Mayan Achievements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pic>
        <p:nvPicPr>
          <p:cNvPr id="5" name="Content Placeholder 4" descr="mayancalendar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191" b="-9191"/>
          <a:stretch>
            <a:fillRect/>
          </a:stretch>
        </p:blipFill>
        <p:spPr>
          <a:xfrm>
            <a:off x="260110" y="1600200"/>
            <a:ext cx="4024048" cy="47468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2628" y="1885729"/>
            <a:ext cx="465137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oudy Old Style"/>
                <a:cs typeface="Goudy Old Style"/>
              </a:rPr>
              <a:t>Art and architectural achievements (Mayan Cities)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oudy Old Style"/>
                <a:cs typeface="Goudy Old Style"/>
              </a:rPr>
              <a:t>Built cities using metal tools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oudy Old Style"/>
                <a:cs typeface="Goudy Old Style"/>
              </a:rPr>
              <a:t>Built observatories to study the stars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oudy Old Style"/>
                <a:cs typeface="Goudy Old Style"/>
              </a:rPr>
              <a:t>Developed the calendar and number systems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oudy Old Style"/>
                <a:cs typeface="Goudy Old Style"/>
              </a:rPr>
              <a:t>Also developed a writing system similar to Egyptian hieroglyphics</a:t>
            </a:r>
          </a:p>
          <a:p>
            <a:endParaRPr lang="en-US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latin typeface="Goudy Old Style"/>
                <a:cs typeface="Goudy Old Style"/>
              </a:rPr>
              <a:t>Mayan Math</a:t>
            </a:r>
            <a:endParaRPr lang="en-US" sz="5000" b="1" dirty="0">
              <a:latin typeface="Goudy Old Style"/>
              <a:cs typeface="Goudy Old Styl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937000" cy="481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544" y="2091569"/>
            <a:ext cx="4268210" cy="3661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722</Words>
  <Application>Microsoft Macintosh PowerPoint</Application>
  <PresentationFormat>On-screen Show (4:3)</PresentationFormat>
  <Paragraphs>118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Early Americas</vt:lpstr>
      <vt:lpstr>Mayan Empire</vt:lpstr>
      <vt:lpstr>The Olmec Civilization</vt:lpstr>
      <vt:lpstr>The Mayan Empire</vt:lpstr>
      <vt:lpstr>Mayan Cities</vt:lpstr>
      <vt:lpstr>Mayan Society</vt:lpstr>
      <vt:lpstr>Mayan Religion</vt:lpstr>
      <vt:lpstr>Mayan Achievements</vt:lpstr>
      <vt:lpstr>Mayan Math</vt:lpstr>
      <vt:lpstr>End of the Mayan Empire</vt:lpstr>
      <vt:lpstr>AZTEC Empire</vt:lpstr>
      <vt:lpstr>The Aztec Empire</vt:lpstr>
      <vt:lpstr>Aztec Society</vt:lpstr>
      <vt:lpstr>Aztec Achievements</vt:lpstr>
      <vt:lpstr>Tenochtitlan:  The “Venice” of the Americas</vt:lpstr>
      <vt:lpstr>PowerPoint Presentation</vt:lpstr>
      <vt:lpstr>The Aztecs Were Fierce Warriors</vt:lpstr>
      <vt:lpstr>PowerPoint Presentation</vt:lpstr>
      <vt:lpstr>PowerPoint Presentation</vt:lpstr>
      <vt:lpstr>PowerPoint Presentation</vt:lpstr>
      <vt:lpstr>End of the Aztec Empire</vt:lpstr>
      <vt:lpstr>Inca Empire</vt:lpstr>
      <vt:lpstr>The Inca Empire</vt:lpstr>
      <vt:lpstr>The Inca – “People of the Sun”</vt:lpstr>
      <vt:lpstr>PowerPoint Presentation</vt:lpstr>
      <vt:lpstr>Cuzco – “The Bellybutton”  of the Empire</vt:lpstr>
      <vt:lpstr>Inca Society</vt:lpstr>
      <vt:lpstr>PowerPoint Presentation</vt:lpstr>
      <vt:lpstr>PowerPoint Presentation</vt:lpstr>
      <vt:lpstr>PowerPoint Presentation</vt:lpstr>
      <vt:lpstr>Machu Picchu</vt:lpstr>
      <vt:lpstr>PowerPoint Presentation</vt:lpstr>
      <vt:lpstr>PowerPoint Presentation</vt:lpstr>
      <vt:lpstr>PowerPoint Presentation</vt:lpstr>
      <vt:lpstr>End of the Inca Empire</vt:lpstr>
      <vt:lpstr>Similarities in Falls of  Inca and Aztec Empires</vt:lpstr>
    </vt:vector>
  </TitlesOfParts>
  <Company>New England School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Pre-Columbian Empires</dc:title>
  <dc:creator>Sara Estis</dc:creator>
  <cp:lastModifiedBy>Sara Levine</cp:lastModifiedBy>
  <cp:revision>42</cp:revision>
  <cp:lastPrinted>2013-03-05T15:47:26Z</cp:lastPrinted>
  <dcterms:created xsi:type="dcterms:W3CDTF">2014-07-30T01:20:19Z</dcterms:created>
  <dcterms:modified xsi:type="dcterms:W3CDTF">2018-08-25T11:56:34Z</dcterms:modified>
</cp:coreProperties>
</file>