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65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3F7668A-84FF-C740-93A2-F774B964243A}" type="datetimeFigureOut">
              <a:rPr lang="en-US" smtClean="0"/>
              <a:pPr/>
              <a:t>8/22/18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715456D-F18A-C54B-9CA1-421ABCD4A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Unit </a:t>
            </a:r>
            <a:r>
              <a:rPr lang="en-US" smtClean="0"/>
              <a:t>Five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0" y="1761565"/>
            <a:ext cx="4337987" cy="48366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By 1235, the kingdom of Mali had emerged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Mali’s wealth was built on gold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SUNDIATA: Mali’s first great leader who came to power by crushing a cruel, unpopular ruler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Peace and prosperity existed during </a:t>
            </a:r>
            <a:r>
              <a:rPr lang="en-US" dirty="0" err="1" smtClean="0"/>
              <a:t>Sundiata’s</a:t>
            </a:r>
            <a:r>
              <a:rPr lang="en-US" dirty="0" smtClean="0"/>
              <a:t> rule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ali_Empire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773" y="1959511"/>
            <a:ext cx="3768771" cy="435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Mansa Musa</a:t>
            </a:r>
            <a:endParaRPr lang="en-US" dirty="0"/>
          </a:p>
        </p:txBody>
      </p:sp>
      <p:pic>
        <p:nvPicPr>
          <p:cNvPr id="7" name="Content Placeholder 6" descr="MansaMus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399" b="-31399"/>
          <a:stretch>
            <a:fillRect/>
          </a:stretch>
        </p:blipFill>
        <p:spPr>
          <a:xfrm>
            <a:off x="197931" y="1774825"/>
            <a:ext cx="3962460" cy="478197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8323" y="1774825"/>
            <a:ext cx="4433112" cy="48233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 smtClean="0"/>
              <a:t>Ruled from 1312 to 1332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Muslim ruler of Mali </a:t>
            </a:r>
          </a:p>
          <a:p>
            <a:pPr>
              <a:spcBef>
                <a:spcPts val="0"/>
              </a:spcBef>
            </a:pPr>
            <a:r>
              <a:rPr lang="en-US" sz="2700" dirty="0" err="1" smtClean="0"/>
              <a:t>Sundiata’s</a:t>
            </a:r>
            <a:r>
              <a:rPr lang="en-US" sz="2700" dirty="0" smtClean="0"/>
              <a:t> grandnephew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Doubled the size of the Empire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Went on a hajj from 1324-25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Ordered new mosques built in Timbuktu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Timbuktu became one of the most important cities of the empire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Battuta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862" y="2226891"/>
            <a:ext cx="3962460" cy="41057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 smtClean="0"/>
              <a:t>In 1352, </a:t>
            </a:r>
            <a:r>
              <a:rPr lang="en-US" sz="2700" dirty="0" err="1" smtClean="0"/>
              <a:t>Ibn</a:t>
            </a:r>
            <a:r>
              <a:rPr lang="en-US" sz="2700" dirty="0" smtClean="0"/>
              <a:t> </a:t>
            </a:r>
            <a:r>
              <a:rPr lang="en-US" sz="2700" dirty="0" err="1" smtClean="0"/>
              <a:t>Battuta</a:t>
            </a:r>
            <a:r>
              <a:rPr lang="en-US" sz="2700" dirty="0" smtClean="0"/>
              <a:t> visited the Empire of Mali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Traveled for 27 years, visiting most of the countries in the Islamic world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Visited Timbuktu and other cities of Mali</a:t>
            </a:r>
            <a:endParaRPr lang="en-US" sz="2700" dirty="0"/>
          </a:p>
        </p:txBody>
      </p:sp>
      <p:pic>
        <p:nvPicPr>
          <p:cNvPr id="5" name="Content Placeholder 4" descr="IbnBattu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802" b="-10802"/>
          <a:stretch>
            <a:fillRect/>
          </a:stretch>
        </p:blipFill>
        <p:spPr>
          <a:xfrm>
            <a:off x="4766534" y="1774825"/>
            <a:ext cx="4010430" cy="483986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Songhai</a:t>
            </a:r>
            <a:endParaRPr lang="en-US" dirty="0"/>
          </a:p>
        </p:txBody>
      </p:sp>
      <p:pic>
        <p:nvPicPr>
          <p:cNvPr id="5" name="Content Placeholder 4" descr="Songhai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81" b="-3281"/>
          <a:stretch>
            <a:fillRect/>
          </a:stretch>
        </p:blipFill>
        <p:spPr>
          <a:xfrm>
            <a:off x="375229" y="1774825"/>
            <a:ext cx="3983093" cy="48068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322" y="1774825"/>
            <a:ext cx="4466102" cy="480687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Mali declined by the 1400s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Songhai Empire was established with </a:t>
            </a:r>
            <a:r>
              <a:rPr lang="en-US" dirty="0" err="1" smtClean="0"/>
              <a:t>Gao</a:t>
            </a:r>
            <a:r>
              <a:rPr lang="en-US" dirty="0" smtClean="0"/>
              <a:t> as the capital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Two extraordinary rulers were Sunni Ali and </a:t>
            </a:r>
            <a:r>
              <a:rPr lang="en-US" dirty="0" err="1" smtClean="0"/>
              <a:t>Askia</a:t>
            </a:r>
            <a:r>
              <a:rPr lang="en-US" dirty="0" smtClean="0"/>
              <a:t> Muhammad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Despite wealth and learning, Songhai lacked modern weapons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Empire collapsed by 1600, ending the 1,000 year period of rule by powerful kingdoms and empires in West Africa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Kush and Axum Empires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One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334" y="40341"/>
            <a:ext cx="8230630" cy="1411941"/>
          </a:xfrm>
        </p:spPr>
        <p:txBody>
          <a:bodyPr/>
          <a:lstStyle/>
          <a:p>
            <a:r>
              <a:rPr lang="en-US" dirty="0" err="1" smtClean="0"/>
              <a:t>Kushites</a:t>
            </a:r>
            <a:r>
              <a:rPr lang="en-US" dirty="0" smtClean="0"/>
              <a:t> Conquer the Nile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414" y="1761565"/>
            <a:ext cx="8675975" cy="4869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For centuries, Egypt dominated </a:t>
            </a:r>
            <a:r>
              <a:rPr lang="en-US" dirty="0" err="1" smtClean="0"/>
              <a:t>Nubia</a:t>
            </a:r>
            <a:r>
              <a:rPr lang="en-US" dirty="0" smtClean="0"/>
              <a:t> and the Nubian kingdom of Kush, which lasted for about a thousand years between 2000 and 1000 BC. During this time, Egyptian armies raided and even occupied Kush for a brief period. But as Egypt fell into decline, Kush began to emerge as a regional power. </a:t>
            </a:r>
          </a:p>
          <a:p>
            <a:pPr marL="0" indent="0">
              <a:buNone/>
            </a:pPr>
            <a:r>
              <a:rPr lang="en-US" dirty="0" smtClean="0"/>
              <a:t>     Nubia lay south of Egypt on the </a:t>
            </a:r>
            <a:r>
              <a:rPr lang="en-US" smtClean="0"/>
              <a:t>first cataract </a:t>
            </a:r>
            <a:r>
              <a:rPr lang="en-US" dirty="0" smtClean="0"/>
              <a:t>of the Nile – where the river divided into the Blue Nile and the White Nile. The Nile served as a trade corridor for those in the area and Kush served as a trade corridor, linking Egypt and the Mediterranean to the interior of Africa and to the Red Sea.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Interaction of Egypt and Kush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425" y="1774825"/>
            <a:ext cx="4143897" cy="4857331"/>
          </a:xfrm>
        </p:spPr>
        <p:txBody>
          <a:bodyPr>
            <a:noAutofit/>
          </a:bodyPr>
          <a:lstStyle/>
          <a:p>
            <a:r>
              <a:rPr lang="en-US" sz="2600" dirty="0" smtClean="0"/>
              <a:t>Kush’s capital, Napata, became center for spread of Egyptian culture</a:t>
            </a:r>
          </a:p>
          <a:p>
            <a:r>
              <a:rPr lang="en-US" sz="2600" dirty="0" smtClean="0"/>
              <a:t>With Egypt’s decline, Kush regained independence</a:t>
            </a:r>
          </a:p>
          <a:p>
            <a:r>
              <a:rPr lang="en-US" sz="2600" dirty="0" smtClean="0"/>
              <a:t>In 751 BC, </a:t>
            </a:r>
            <a:r>
              <a:rPr lang="en-US" sz="2600" dirty="0" err="1" smtClean="0"/>
              <a:t>Kushite</a:t>
            </a:r>
            <a:r>
              <a:rPr lang="en-US" sz="2600" dirty="0" smtClean="0"/>
              <a:t> king named </a:t>
            </a:r>
            <a:r>
              <a:rPr lang="en-US" sz="2600" dirty="0" err="1" smtClean="0"/>
              <a:t>Piankhi</a:t>
            </a:r>
            <a:r>
              <a:rPr lang="en-US" sz="2600" dirty="0" smtClean="0"/>
              <a:t> united the entire northern Nile Valley</a:t>
            </a:r>
            <a:endParaRPr lang="en-US" sz="2600" dirty="0"/>
          </a:p>
        </p:txBody>
      </p:sp>
      <p:pic>
        <p:nvPicPr>
          <p:cNvPr id="5" name="Content Placeholder 4" descr="KushEmpire700B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12" b="-1812"/>
          <a:stretch>
            <a:fillRect/>
          </a:stretch>
        </p:blipFill>
        <p:spPr>
          <a:xfrm>
            <a:off x="4766533" y="1774825"/>
            <a:ext cx="4024901" cy="485733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Kushite</a:t>
            </a:r>
            <a:r>
              <a:rPr lang="en-US" dirty="0" smtClean="0"/>
              <a:t>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13" y="2820728"/>
            <a:ext cx="8675975" cy="37923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750" dirty="0" err="1" smtClean="0">
                <a:solidFill>
                  <a:schemeClr val="tx1"/>
                </a:solidFill>
              </a:rPr>
              <a:t>Kushites</a:t>
            </a:r>
            <a:r>
              <a:rPr lang="en-US" sz="2750" dirty="0" smtClean="0">
                <a:solidFill>
                  <a:schemeClr val="tx1"/>
                </a:solidFill>
              </a:rPr>
              <a:t> moved south to Meroe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750" dirty="0" smtClean="0">
                <a:solidFill>
                  <a:schemeClr val="tx1"/>
                </a:solidFill>
              </a:rPr>
              <a:t>Kush used natural resources to thrive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750" dirty="0" smtClean="0">
                <a:solidFill>
                  <a:schemeClr val="tx1"/>
                </a:solidFill>
              </a:rPr>
              <a:t>Meroe became a major center for manufacture of iron weapons and tools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750" dirty="0" smtClean="0">
                <a:solidFill>
                  <a:schemeClr val="tx1"/>
                </a:solidFill>
              </a:rPr>
              <a:t>After 4 centuries of prosperity, Meroe began to decline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750" dirty="0" smtClean="0">
                <a:solidFill>
                  <a:schemeClr val="tx1"/>
                </a:solidFill>
              </a:rPr>
              <a:t>Axum began to dominate North African trade and defeated the Kush around 350 AD</a:t>
            </a:r>
            <a:endParaRPr lang="en-US" sz="27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13" y="1452282"/>
            <a:ext cx="867597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In 671 BC, after fighting with neighbors to the east, the </a:t>
            </a:r>
            <a:r>
              <a:rPr lang="en-US" sz="2300" dirty="0" err="1" smtClean="0"/>
              <a:t>Kushites</a:t>
            </a:r>
            <a:r>
              <a:rPr lang="en-US" sz="2300" dirty="0" smtClean="0"/>
              <a:t> were forced to retreat south along the Nile. There, the </a:t>
            </a:r>
            <a:r>
              <a:rPr lang="en-US" sz="2300" dirty="0" err="1" smtClean="0"/>
              <a:t>Kushites</a:t>
            </a:r>
            <a:r>
              <a:rPr lang="en-US" sz="2300" dirty="0" smtClean="0"/>
              <a:t> experienced a golden age, despite their loss of Egypt.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Axum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322" y="1774825"/>
            <a:ext cx="4785678" cy="48772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Originally located south of Kush – in the Horn of Africa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Location and expansion made it key for caravan routes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Kingdom reached its height between 325 and 360 AD, when </a:t>
            </a:r>
            <a:r>
              <a:rPr lang="en-US" sz="2200" dirty="0" err="1" smtClean="0"/>
              <a:t>Ezana</a:t>
            </a:r>
            <a:r>
              <a:rPr lang="en-US" sz="2200" dirty="0" smtClean="0"/>
              <a:t> ruled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Axum lasted for 800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Finally declined under Muslim invaders when Axum moved its location and became geographically isolated</a:t>
            </a:r>
          </a:p>
        </p:txBody>
      </p:sp>
      <p:pic>
        <p:nvPicPr>
          <p:cNvPr id="5" name="Content Placeholder 4" descr="Aksum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06" b="-1806"/>
          <a:stretch>
            <a:fillRect/>
          </a:stretch>
        </p:blipFill>
        <p:spPr>
          <a:xfrm>
            <a:off x="316926" y="1774825"/>
            <a:ext cx="4041396" cy="48772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African Civilizations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Two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Ghana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908" y="1761565"/>
            <a:ext cx="8593504" cy="4853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 smtClean="0"/>
              <a:t>GHANA: war chief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By the 700s, the kingdom of Ghana had been established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Rulers grew rich by taxing goods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Two most important trade items were gold and salt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Merchants traded goods in cities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Royal guards provided protection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0" y="1761565"/>
            <a:ext cx="8913080" cy="48861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50" dirty="0" smtClean="0"/>
              <a:t>By 800, Ghana had become an empire</a:t>
            </a:r>
          </a:p>
          <a:p>
            <a:pPr>
              <a:spcBef>
                <a:spcPts val="0"/>
              </a:spcBef>
            </a:pPr>
            <a:r>
              <a:rPr lang="en-US" sz="3250" dirty="0" smtClean="0"/>
              <a:t>Ghana’s ruler acted as a religious leader, chief judge and military commander</a:t>
            </a:r>
          </a:p>
          <a:p>
            <a:pPr>
              <a:spcBef>
                <a:spcPts val="0"/>
              </a:spcBef>
            </a:pPr>
            <a:r>
              <a:rPr lang="en-US" sz="3250" dirty="0" smtClean="0"/>
              <a:t>Islam spread through North Africa by conquest, and south of the Sahara through trade</a:t>
            </a:r>
          </a:p>
          <a:p>
            <a:pPr>
              <a:spcBef>
                <a:spcPts val="0"/>
              </a:spcBef>
            </a:pPr>
            <a:r>
              <a:rPr lang="en-US" sz="3250" dirty="0" smtClean="0"/>
              <a:t>Ghana’s rulers eventually converted to Islam</a:t>
            </a:r>
          </a:p>
          <a:p>
            <a:pPr>
              <a:spcBef>
                <a:spcPts val="0"/>
              </a:spcBef>
            </a:pPr>
            <a:r>
              <a:rPr lang="en-US" sz="3250" dirty="0" smtClean="0"/>
              <a:t>In 1076, Berbers had taken over Ghana</a:t>
            </a:r>
          </a:p>
          <a:p>
            <a:pPr>
              <a:spcBef>
                <a:spcPts val="0"/>
              </a:spcBef>
              <a:buNone/>
            </a:pPr>
            <a:r>
              <a:rPr lang="en-US" sz="3250" dirty="0" smtClean="0"/>
              <a:t>BERBER: member of a Muslim group in North Africa </a:t>
            </a:r>
          </a:p>
          <a:p>
            <a:pPr>
              <a:spcBef>
                <a:spcPts val="0"/>
              </a:spcBef>
            </a:pPr>
            <a:r>
              <a:rPr lang="en-US" sz="3250" dirty="0" smtClean="0"/>
              <a:t>Ghana never regained its power</a:t>
            </a:r>
            <a:endParaRPr lang="en-US" sz="32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245</TotalTime>
  <Words>606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Infusion</vt:lpstr>
      <vt:lpstr>African Civilizations</vt:lpstr>
      <vt:lpstr>Kush and Axum Empires</vt:lpstr>
      <vt:lpstr>Kushites Conquer the Nile</vt:lpstr>
      <vt:lpstr>Interaction of Egypt and Kush</vt:lpstr>
      <vt:lpstr>Kushite Golden Age</vt:lpstr>
      <vt:lpstr>Kingdom of Axum</vt:lpstr>
      <vt:lpstr>West African Civilizations</vt:lpstr>
      <vt:lpstr>Kingdom of Ghana</vt:lpstr>
      <vt:lpstr>Empire of Ghana</vt:lpstr>
      <vt:lpstr>Empire of Mali</vt:lpstr>
      <vt:lpstr>Mansa Musa</vt:lpstr>
      <vt:lpstr>Ibn Battuta</vt:lpstr>
      <vt:lpstr>Empire of Songhai</vt:lpstr>
    </vt:vector>
  </TitlesOfParts>
  <Company>New England School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Sara Estis</dc:creator>
  <cp:lastModifiedBy>Sara Levine</cp:lastModifiedBy>
  <cp:revision>11</cp:revision>
  <dcterms:created xsi:type="dcterms:W3CDTF">2014-07-29T18:05:10Z</dcterms:created>
  <dcterms:modified xsi:type="dcterms:W3CDTF">2018-08-22T20:59:47Z</dcterms:modified>
</cp:coreProperties>
</file>