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8" r:id="rId3"/>
    <p:sldId id="257" r:id="rId4"/>
    <p:sldId id="288" r:id="rId5"/>
    <p:sldId id="259" r:id="rId6"/>
    <p:sldId id="261" r:id="rId7"/>
    <p:sldId id="260" r:id="rId8"/>
    <p:sldId id="262" r:id="rId9"/>
    <p:sldId id="263" r:id="rId10"/>
    <p:sldId id="264" r:id="rId11"/>
    <p:sldId id="265" r:id="rId12"/>
    <p:sldId id="267" r:id="rId13"/>
    <p:sldId id="287" r:id="rId14"/>
    <p:sldId id="268" r:id="rId15"/>
    <p:sldId id="269" r:id="rId16"/>
    <p:sldId id="270" r:id="rId17"/>
    <p:sldId id="271" r:id="rId18"/>
    <p:sldId id="272" r:id="rId19"/>
    <p:sldId id="273" r:id="rId20"/>
    <p:sldId id="274" r:id="rId21"/>
    <p:sldId id="275" r:id="rId22"/>
    <p:sldId id="313" r:id="rId23"/>
    <p:sldId id="286" r:id="rId24"/>
    <p:sldId id="276" r:id="rId25"/>
    <p:sldId id="277" r:id="rId26"/>
    <p:sldId id="278" r:id="rId27"/>
    <p:sldId id="279" r:id="rId28"/>
    <p:sldId id="285" r:id="rId29"/>
    <p:sldId id="280" r:id="rId30"/>
    <p:sldId id="282" r:id="rId31"/>
    <p:sldId id="283" r:id="rId32"/>
    <p:sldId id="284" r:id="rId33"/>
    <p:sldId id="289" r:id="rId34"/>
    <p:sldId id="290" r:id="rId35"/>
    <p:sldId id="291" r:id="rId36"/>
    <p:sldId id="292" r:id="rId37"/>
    <p:sldId id="293" r:id="rId38"/>
    <p:sldId id="294" r:id="rId39"/>
    <p:sldId id="297" r:id="rId40"/>
    <p:sldId id="295" r:id="rId41"/>
    <p:sldId id="298" r:id="rId42"/>
    <p:sldId id="299" r:id="rId43"/>
    <p:sldId id="300" r:id="rId44"/>
    <p:sldId id="302" r:id="rId45"/>
    <p:sldId id="301" r:id="rId46"/>
    <p:sldId id="303" r:id="rId47"/>
    <p:sldId id="304" r:id="rId48"/>
    <p:sldId id="305" r:id="rId49"/>
    <p:sldId id="306" r:id="rId50"/>
    <p:sldId id="308" r:id="rId51"/>
    <p:sldId id="307"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A005"/>
    <a:srgbClr val="4FC407"/>
    <a:srgbClr val="0E43F1"/>
    <a:srgbClr val="4F0CAD"/>
    <a:srgbClr val="E31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1CFCF-4AFF-7940-9F24-B13508E30B2D}" type="datetimeFigureOut">
              <a:rPr lang="en-US" smtClean="0"/>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39A5D-705D-414E-8A5F-4F8D0B143A93}" type="slidenum">
              <a:rPr lang="en-US" smtClean="0"/>
              <a:t>‹#›</a:t>
            </a:fld>
            <a:endParaRPr lang="en-US"/>
          </a:p>
        </p:txBody>
      </p:sp>
    </p:spTree>
    <p:extLst>
      <p:ext uri="{BB962C8B-B14F-4D97-AF65-F5344CB8AC3E}">
        <p14:creationId xmlns:p14="http://schemas.microsoft.com/office/powerpoint/2010/main" val="3720703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39A5D-705D-414E-8A5F-4F8D0B143A93}" type="slidenum">
              <a:rPr lang="en-US" smtClean="0"/>
              <a:t>32</a:t>
            </a:fld>
            <a:endParaRPr lang="en-US"/>
          </a:p>
        </p:txBody>
      </p:sp>
    </p:spTree>
    <p:extLst>
      <p:ext uri="{BB962C8B-B14F-4D97-AF65-F5344CB8AC3E}">
        <p14:creationId xmlns:p14="http://schemas.microsoft.com/office/powerpoint/2010/main" val="138821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39A5D-705D-414E-8A5F-4F8D0B143A93}" type="slidenum">
              <a:rPr lang="en-US" smtClean="0"/>
              <a:t>33</a:t>
            </a:fld>
            <a:endParaRPr lang="en-US"/>
          </a:p>
        </p:txBody>
      </p:sp>
    </p:spTree>
    <p:extLst>
      <p:ext uri="{BB962C8B-B14F-4D97-AF65-F5344CB8AC3E}">
        <p14:creationId xmlns:p14="http://schemas.microsoft.com/office/powerpoint/2010/main" val="138821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9/15/2016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9/15/2016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en.wikipedia.org/wiki/World_War_I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7630" y="4624668"/>
            <a:ext cx="4271570" cy="933450"/>
          </a:xfrm>
        </p:spPr>
        <p:txBody>
          <a:bodyPr anchor="b">
            <a:normAutofit/>
          </a:bodyPr>
          <a:lstStyle/>
          <a:p>
            <a:r>
              <a:rPr lang="en-US" dirty="0" smtClean="0"/>
              <a:t>United States Since 1945</a:t>
            </a:r>
            <a:endParaRPr lang="en-US" dirty="0"/>
          </a:p>
        </p:txBody>
      </p:sp>
      <p:sp>
        <p:nvSpPr>
          <p:cNvPr id="3" name="Subtitle 2"/>
          <p:cNvSpPr>
            <a:spLocks noGrp="1"/>
          </p:cNvSpPr>
          <p:nvPr>
            <p:ph type="subTitle" idx="1"/>
          </p:nvPr>
        </p:nvSpPr>
        <p:spPr>
          <a:xfrm>
            <a:off x="4649195" y="5562599"/>
            <a:ext cx="4043285" cy="748553"/>
          </a:xfrm>
        </p:spPr>
        <p:txBody>
          <a:bodyPr/>
          <a:lstStyle/>
          <a:p>
            <a:pPr algn="r"/>
            <a:r>
              <a:rPr lang="en-US" dirty="0" smtClean="0"/>
              <a:t>Unit One</a:t>
            </a:r>
            <a:endParaRPr lang="en-US" dirty="0"/>
          </a:p>
        </p:txBody>
      </p:sp>
    </p:spTree>
    <p:extLst>
      <p:ext uri="{BB962C8B-B14F-4D97-AF65-F5344CB8AC3E}">
        <p14:creationId xmlns:p14="http://schemas.microsoft.com/office/powerpoint/2010/main" val="3480651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Life in the 1950s</a:t>
            </a:r>
            <a:endParaRPr lang="en-US" dirty="0"/>
          </a:p>
        </p:txBody>
      </p:sp>
      <p:pic>
        <p:nvPicPr>
          <p:cNvPr id="5" name="Content Placeholder 4" descr="Suburbs1.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48373" b="-48373"/>
          <a:stretch>
            <a:fillRect/>
          </a:stretch>
        </p:blipFill>
        <p:spPr>
          <a:xfrm>
            <a:off x="370302" y="809224"/>
            <a:ext cx="2881313" cy="4140200"/>
          </a:xfrm>
        </p:spPr>
      </p:pic>
      <p:sp>
        <p:nvSpPr>
          <p:cNvPr id="4" name="Content Placeholder 3"/>
          <p:cNvSpPr>
            <a:spLocks noGrp="1"/>
          </p:cNvSpPr>
          <p:nvPr>
            <p:ph sz="half" idx="2"/>
          </p:nvPr>
        </p:nvSpPr>
        <p:spPr>
          <a:xfrm>
            <a:off x="3402419" y="1887443"/>
            <a:ext cx="4928846" cy="4997888"/>
          </a:xfrm>
        </p:spPr>
        <p:txBody>
          <a:bodyPr anchor="t">
            <a:noAutofit/>
          </a:bodyPr>
          <a:lstStyle/>
          <a:p>
            <a:r>
              <a:rPr lang="en-US" sz="1850" dirty="0" smtClean="0"/>
              <a:t>The </a:t>
            </a:r>
            <a:r>
              <a:rPr lang="en-US" sz="1850" u="sng" dirty="0" smtClean="0"/>
              <a:t>postwar economic boom brought great changes to society</a:t>
            </a:r>
            <a:r>
              <a:rPr lang="en-US" sz="1850" dirty="0" smtClean="0"/>
              <a:t>, including the ways many Americans worked and lived</a:t>
            </a:r>
          </a:p>
          <a:p>
            <a:r>
              <a:rPr lang="en-US" sz="1850" u="sng" dirty="0" smtClean="0"/>
              <a:t>Suburbs became increasingly popular</a:t>
            </a:r>
            <a:r>
              <a:rPr lang="en-US" sz="1850" dirty="0" smtClean="0"/>
              <a:t> – accounting for almost 85% of new home construction</a:t>
            </a:r>
          </a:p>
          <a:p>
            <a:r>
              <a:rPr lang="en-US" sz="1850" dirty="0" smtClean="0"/>
              <a:t>Families started to grow larger and more married women entered the workforce</a:t>
            </a:r>
          </a:p>
          <a:p>
            <a:r>
              <a:rPr lang="en-US" sz="1850" dirty="0" smtClean="0"/>
              <a:t>The American birthrate skyrocketed after World War II</a:t>
            </a:r>
          </a:p>
          <a:p>
            <a:pPr marL="0" indent="0">
              <a:buNone/>
            </a:pPr>
            <a:r>
              <a:rPr lang="en-US" sz="1850" dirty="0" smtClean="0"/>
              <a:t>BABY BOOM: </a:t>
            </a:r>
            <a:r>
              <a:rPr lang="en-US" sz="1850" u="sng" dirty="0" smtClean="0"/>
              <a:t>from 1945 to 1961, more than 65 million children were born in the US</a:t>
            </a:r>
          </a:p>
        </p:txBody>
      </p:sp>
      <p:pic>
        <p:nvPicPr>
          <p:cNvPr id="6" name="Picture 5" descr="Suburbs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782" y="4051141"/>
            <a:ext cx="2261551" cy="2438400"/>
          </a:xfrm>
          <a:prstGeom prst="rect">
            <a:avLst/>
          </a:prstGeom>
        </p:spPr>
      </p:pic>
    </p:spTree>
    <p:extLst>
      <p:ext uri="{BB962C8B-B14F-4D97-AF65-F5344CB8AC3E}">
        <p14:creationId xmlns:p14="http://schemas.microsoft.com/office/powerpoint/2010/main" val="22344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&amp; Technology in the 1950s</a:t>
            </a:r>
            <a:endParaRPr lang="en-US" dirty="0"/>
          </a:p>
        </p:txBody>
      </p:sp>
      <p:sp>
        <p:nvSpPr>
          <p:cNvPr id="3" name="Content Placeholder 2"/>
          <p:cNvSpPr>
            <a:spLocks noGrp="1"/>
          </p:cNvSpPr>
          <p:nvPr>
            <p:ph sz="half" idx="1"/>
          </p:nvPr>
        </p:nvSpPr>
        <p:spPr>
          <a:xfrm>
            <a:off x="498517" y="1600200"/>
            <a:ext cx="7556269" cy="4947595"/>
          </a:xfrm>
        </p:spPr>
        <p:txBody>
          <a:bodyPr>
            <a:normAutofit fontScale="92500"/>
          </a:bodyPr>
          <a:lstStyle/>
          <a:p>
            <a:r>
              <a:rPr lang="en-US" u="sng" dirty="0" smtClean="0"/>
              <a:t>Medical breakthroughs</a:t>
            </a:r>
            <a:r>
              <a:rPr lang="en-US" dirty="0" smtClean="0"/>
              <a:t> of the 1950s included development of antibiotics and other new medicines</a:t>
            </a:r>
          </a:p>
          <a:p>
            <a:r>
              <a:rPr lang="en-US" dirty="0" smtClean="0"/>
              <a:t>In the early 1950s, </a:t>
            </a:r>
            <a:r>
              <a:rPr lang="en-US" u="sng" dirty="0" smtClean="0"/>
              <a:t>Jonas Salk developed an injectable polio vaccine</a:t>
            </a:r>
            <a:r>
              <a:rPr lang="en-US" dirty="0" smtClean="0"/>
              <a:t> and in 1958, Albert Sabin developed an oral vaccine</a:t>
            </a:r>
          </a:p>
          <a:p>
            <a:r>
              <a:rPr lang="en-US" dirty="0" smtClean="0"/>
              <a:t>Both vaccines led the threat of polio to almost completely disappear</a:t>
            </a:r>
          </a:p>
          <a:p>
            <a:r>
              <a:rPr lang="en-US" dirty="0" smtClean="0"/>
              <a:t>During the carefree and prosperous decade of the 1950s, Americans turned to television, new music and new movies to entertain themselves</a:t>
            </a:r>
          </a:p>
          <a:p>
            <a:r>
              <a:rPr lang="en-US" dirty="0" smtClean="0"/>
              <a:t>By the end of the 50s, over 81% of families has a television</a:t>
            </a:r>
          </a:p>
          <a:p>
            <a:r>
              <a:rPr lang="en-US" u="sng" dirty="0" smtClean="0"/>
              <a:t>Americans of all ages embraced the new mass media</a:t>
            </a:r>
            <a:r>
              <a:rPr lang="en-US" dirty="0" smtClean="0"/>
              <a:t>, but some youth rebelled against the “conformist ideals” pushed by adult society</a:t>
            </a:r>
          </a:p>
          <a:p>
            <a:r>
              <a:rPr lang="en-US" dirty="0" smtClean="0"/>
              <a:t>Young people found an outlet for their feelings of restlessness in music (rock ’n’ roll) and literature (the Beat movement) </a:t>
            </a:r>
          </a:p>
          <a:p>
            <a:endParaRPr lang="en-US" dirty="0"/>
          </a:p>
        </p:txBody>
      </p:sp>
    </p:spTree>
    <p:extLst>
      <p:ext uri="{BB962C8B-B14F-4D97-AF65-F5344CB8AC3E}">
        <p14:creationId xmlns:p14="http://schemas.microsoft.com/office/powerpoint/2010/main" val="18467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 Kennedy &amp; Johnson</a:t>
            </a:r>
            <a:endParaRPr lang="en-US" dirty="0"/>
          </a:p>
        </p:txBody>
      </p:sp>
      <p:sp>
        <p:nvSpPr>
          <p:cNvPr id="3" name="Text Placeholder 2"/>
          <p:cNvSpPr>
            <a:spLocks noGrp="1"/>
          </p:cNvSpPr>
          <p:nvPr>
            <p:ph type="body" idx="1"/>
          </p:nvPr>
        </p:nvSpPr>
        <p:spPr>
          <a:xfrm>
            <a:off x="2286000" y="4495800"/>
            <a:ext cx="4973270" cy="1500187"/>
          </a:xfrm>
        </p:spPr>
        <p:txBody>
          <a:bodyPr/>
          <a:lstStyle/>
          <a:p>
            <a:pPr algn="r"/>
            <a:r>
              <a:rPr lang="en-US" dirty="0" smtClean="0"/>
              <a:t>Section Two</a:t>
            </a:r>
            <a:endParaRPr lang="en-US" dirty="0"/>
          </a:p>
        </p:txBody>
      </p:sp>
    </p:spTree>
    <p:extLst>
      <p:ext uri="{BB962C8B-B14F-4D97-AF65-F5344CB8AC3E}">
        <p14:creationId xmlns:p14="http://schemas.microsoft.com/office/powerpoint/2010/main" val="36339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1960s: Kennedy and Johnson</a:t>
            </a:r>
            <a:endParaRPr lang="en-US" dirty="0"/>
          </a:p>
        </p:txBody>
      </p:sp>
      <p:pic>
        <p:nvPicPr>
          <p:cNvPr id="2" name="Picture 1" descr="Kenned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50022" y="1724330"/>
            <a:ext cx="3195685" cy="3996253"/>
          </a:xfrm>
          <a:prstGeom prst="rect">
            <a:avLst/>
          </a:prstGeom>
        </p:spPr>
      </p:pic>
      <p:pic>
        <p:nvPicPr>
          <p:cNvPr id="3" name="Picture 2" descr="Johns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7453" y="1724331"/>
            <a:ext cx="3004859" cy="3997712"/>
          </a:xfrm>
          <a:prstGeom prst="rect">
            <a:avLst/>
          </a:prstGeom>
        </p:spPr>
      </p:pic>
      <p:sp>
        <p:nvSpPr>
          <p:cNvPr id="5" name="TextBox 4"/>
          <p:cNvSpPr txBox="1"/>
          <p:nvPr/>
        </p:nvSpPr>
        <p:spPr>
          <a:xfrm>
            <a:off x="1060343" y="5906997"/>
            <a:ext cx="2773204" cy="646331"/>
          </a:xfrm>
          <a:prstGeom prst="rect">
            <a:avLst/>
          </a:prstGeom>
          <a:noFill/>
        </p:spPr>
        <p:txBody>
          <a:bodyPr wrap="square" rtlCol="0">
            <a:spAutoFit/>
          </a:bodyPr>
          <a:lstStyle/>
          <a:p>
            <a:pPr algn="ctr"/>
            <a:r>
              <a:rPr lang="en-US" dirty="0" smtClean="0"/>
              <a:t>John F. Kennedy</a:t>
            </a:r>
          </a:p>
          <a:p>
            <a:pPr algn="ctr"/>
            <a:r>
              <a:rPr lang="en-US" u="sng" dirty="0" smtClean="0"/>
              <a:t>1961-1963</a:t>
            </a:r>
            <a:endParaRPr lang="en-US" u="sng" dirty="0"/>
          </a:p>
        </p:txBody>
      </p:sp>
      <p:sp>
        <p:nvSpPr>
          <p:cNvPr id="6" name="TextBox 5"/>
          <p:cNvSpPr txBox="1"/>
          <p:nvPr/>
        </p:nvSpPr>
        <p:spPr>
          <a:xfrm>
            <a:off x="4730760" y="5906997"/>
            <a:ext cx="2528510" cy="646331"/>
          </a:xfrm>
          <a:prstGeom prst="rect">
            <a:avLst/>
          </a:prstGeom>
          <a:noFill/>
        </p:spPr>
        <p:txBody>
          <a:bodyPr wrap="square" rtlCol="0">
            <a:spAutoFit/>
          </a:bodyPr>
          <a:lstStyle/>
          <a:p>
            <a:pPr algn="ctr"/>
            <a:r>
              <a:rPr lang="en-US" dirty="0" smtClean="0"/>
              <a:t>Lyndon B. Johnson</a:t>
            </a:r>
          </a:p>
          <a:p>
            <a:pPr algn="ctr"/>
            <a:r>
              <a:rPr lang="en-US" u="sng" dirty="0" smtClean="0"/>
              <a:t>1963-1969</a:t>
            </a:r>
            <a:endParaRPr lang="en-US" u="sng" dirty="0"/>
          </a:p>
        </p:txBody>
      </p:sp>
    </p:spTree>
    <p:extLst>
      <p:ext uri="{BB962C8B-B14F-4D97-AF65-F5344CB8AC3E}">
        <p14:creationId xmlns:p14="http://schemas.microsoft.com/office/powerpoint/2010/main" val="2061862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Kennedy’s Foreign Policy</a:t>
            </a:r>
            <a:endParaRPr lang="en-US" dirty="0"/>
          </a:p>
        </p:txBody>
      </p:sp>
      <p:sp>
        <p:nvSpPr>
          <p:cNvPr id="5" name="Content Placeholder 4"/>
          <p:cNvSpPr>
            <a:spLocks noGrp="1"/>
          </p:cNvSpPr>
          <p:nvPr>
            <p:ph sz="half" idx="1"/>
          </p:nvPr>
        </p:nvSpPr>
        <p:spPr>
          <a:xfrm>
            <a:off x="349564" y="1904407"/>
            <a:ext cx="6024144" cy="4846767"/>
          </a:xfrm>
        </p:spPr>
        <p:txBody>
          <a:bodyPr>
            <a:normAutofit/>
          </a:bodyPr>
          <a:lstStyle/>
          <a:p>
            <a:r>
              <a:rPr lang="en-US" sz="2000" dirty="0" smtClean="0"/>
              <a:t>President John F. Kennedy (JFK) captivated Americans like no one before him</a:t>
            </a:r>
          </a:p>
          <a:p>
            <a:r>
              <a:rPr lang="en-US" sz="2000" dirty="0" smtClean="0"/>
              <a:t>Kennedy was </a:t>
            </a:r>
            <a:r>
              <a:rPr lang="en-US" sz="2000" u="sng" dirty="0" smtClean="0"/>
              <a:t>the youngest elected president and he was Catholic</a:t>
            </a:r>
          </a:p>
          <a:p>
            <a:r>
              <a:rPr lang="en-US" sz="2000" dirty="0" smtClean="0"/>
              <a:t>Under JFK, the nation’s dangerous rivalry with the USSR continued to intensify</a:t>
            </a:r>
          </a:p>
          <a:p>
            <a:r>
              <a:rPr lang="en-US" sz="2000" dirty="0" smtClean="0"/>
              <a:t>Kennedy attempted to reduce the threat of nuclear war and to stop the spread of communism</a:t>
            </a:r>
          </a:p>
          <a:p>
            <a:r>
              <a:rPr lang="en-US" sz="2000" dirty="0" smtClean="0"/>
              <a:t>JFK presided over the Bay of Pigs crisis, the rising of the Berlin Wall, and the Cuban Missile Crisis</a:t>
            </a:r>
          </a:p>
        </p:txBody>
      </p:sp>
      <p:pic>
        <p:nvPicPr>
          <p:cNvPr id="7" name="Content Placeholder 6" descr="Bay of Pigs.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8307" r="-8307"/>
          <a:stretch>
            <a:fillRect/>
          </a:stretch>
        </p:blipFill>
        <p:spPr>
          <a:xfrm>
            <a:off x="6373708" y="1904407"/>
            <a:ext cx="1992513" cy="2255414"/>
          </a:xfrm>
        </p:spPr>
      </p:pic>
      <p:pic>
        <p:nvPicPr>
          <p:cNvPr id="8" name="Picture 7" descr="Cuban Missile Crisi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6838" y="4331688"/>
            <a:ext cx="1666253" cy="2251060"/>
          </a:xfrm>
          <a:prstGeom prst="rect">
            <a:avLst/>
          </a:prstGeom>
        </p:spPr>
      </p:pic>
    </p:spTree>
    <p:extLst>
      <p:ext uri="{BB962C8B-B14F-4D97-AF65-F5344CB8AC3E}">
        <p14:creationId xmlns:p14="http://schemas.microsoft.com/office/powerpoint/2010/main" val="36880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Kennedy’s Domestic Policy</a:t>
            </a:r>
            <a:endParaRPr lang="en-US" dirty="0"/>
          </a:p>
        </p:txBody>
      </p:sp>
      <p:pic>
        <p:nvPicPr>
          <p:cNvPr id="5" name="Content Placeholder 4" descr="New Frontier.png"/>
          <p:cNvPicPr>
            <a:picLocks noGrp="1" noChangeAspect="1"/>
          </p:cNvPicPr>
          <p:nvPr>
            <p:ph sz="half" idx="1"/>
          </p:nvPr>
        </p:nvPicPr>
        <p:blipFill>
          <a:blip r:embed="rId2">
            <a:extLst>
              <a:ext uri="{28A0092B-C50C-407E-A947-70E740481C1C}">
                <a14:useLocalDpi xmlns:a14="http://schemas.microsoft.com/office/drawing/2010/main" val="0"/>
              </a:ext>
            </a:extLst>
          </a:blip>
          <a:srcRect l="-8194" r="-8194"/>
          <a:stretch>
            <a:fillRect/>
          </a:stretch>
        </p:blipFill>
        <p:spPr>
          <a:xfrm>
            <a:off x="766474" y="1706341"/>
            <a:ext cx="1831949" cy="2391252"/>
          </a:xfrm>
        </p:spPr>
      </p:pic>
      <p:sp>
        <p:nvSpPr>
          <p:cNvPr id="4" name="Content Placeholder 3"/>
          <p:cNvSpPr>
            <a:spLocks noGrp="1"/>
          </p:cNvSpPr>
          <p:nvPr>
            <p:ph sz="half" idx="2"/>
          </p:nvPr>
        </p:nvSpPr>
        <p:spPr>
          <a:xfrm>
            <a:off x="3414071" y="1985963"/>
            <a:ext cx="5266757" cy="4433674"/>
          </a:xfrm>
        </p:spPr>
        <p:txBody>
          <a:bodyPr>
            <a:normAutofit/>
          </a:bodyPr>
          <a:lstStyle/>
          <a:p>
            <a:r>
              <a:rPr lang="en-US" sz="2200" dirty="0" smtClean="0"/>
              <a:t>Set out to implement a legislative agenda known as the </a:t>
            </a:r>
            <a:r>
              <a:rPr lang="en-US" sz="2200" u="sng" dirty="0" smtClean="0"/>
              <a:t>New Frontier</a:t>
            </a:r>
            <a:r>
              <a:rPr lang="en-US" sz="2200" dirty="0" smtClean="0"/>
              <a:t> that was largely defeated by Congress who thought it was too big and too costly</a:t>
            </a:r>
          </a:p>
          <a:p>
            <a:r>
              <a:rPr lang="en-US" sz="2200" dirty="0" smtClean="0"/>
              <a:t>He was </a:t>
            </a:r>
            <a:r>
              <a:rPr lang="en-US" sz="2200" u="sng" dirty="0" smtClean="0"/>
              <a:t>able to improve the economy</a:t>
            </a:r>
            <a:r>
              <a:rPr lang="en-US" sz="2200" dirty="0" smtClean="0"/>
              <a:t> through deficit spending that increased jobs and economic growth</a:t>
            </a:r>
          </a:p>
          <a:p>
            <a:r>
              <a:rPr lang="en-US" sz="2200" dirty="0" smtClean="0"/>
              <a:t>JFK </a:t>
            </a:r>
            <a:r>
              <a:rPr lang="en-US" sz="2200" u="sng" dirty="0" smtClean="0"/>
              <a:t>created the Presidential Commission on the Status of Women </a:t>
            </a:r>
            <a:r>
              <a:rPr lang="en-US" sz="2200" dirty="0" smtClean="0"/>
              <a:t>and signed the Equal Pay Act of 1963</a:t>
            </a:r>
          </a:p>
        </p:txBody>
      </p:sp>
      <p:pic>
        <p:nvPicPr>
          <p:cNvPr id="6" name="Picture 5" descr="Commission on Status of Wom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433" y="4286254"/>
            <a:ext cx="2984597" cy="2237322"/>
          </a:xfrm>
          <a:prstGeom prst="rect">
            <a:avLst/>
          </a:prstGeom>
        </p:spPr>
      </p:pic>
    </p:spTree>
    <p:extLst>
      <p:ext uri="{BB962C8B-B14F-4D97-AF65-F5344CB8AC3E}">
        <p14:creationId xmlns:p14="http://schemas.microsoft.com/office/powerpoint/2010/main" val="29136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85692864"/>
              </p:ext>
            </p:extLst>
          </p:nvPr>
        </p:nvGraphicFramePr>
        <p:xfrm>
          <a:off x="207171" y="233019"/>
          <a:ext cx="8730004" cy="6499788"/>
        </p:xfrm>
        <a:graphic>
          <a:graphicData uri="http://schemas.openxmlformats.org/drawingml/2006/table">
            <a:tbl>
              <a:tblPr firstRow="1" bandRow="1">
                <a:tableStyleId>{5C22544A-7EE6-4342-B048-85BDC9FD1C3A}</a:tableStyleId>
              </a:tblPr>
              <a:tblGrid>
                <a:gridCol w="3422226"/>
                <a:gridCol w="5307778"/>
              </a:tblGrid>
              <a:tr h="447501">
                <a:tc gridSpan="2">
                  <a:txBody>
                    <a:bodyPr/>
                    <a:lstStyle/>
                    <a:p>
                      <a:pPr algn="ctr"/>
                      <a:r>
                        <a:rPr lang="en-US" dirty="0" smtClean="0"/>
                        <a:t>Major</a:t>
                      </a:r>
                      <a:r>
                        <a:rPr lang="en-US" baseline="0" dirty="0" smtClean="0"/>
                        <a:t> Decisions of the Warren Court, 1954-1967</a:t>
                      </a:r>
                      <a:endParaRPr lang="en-US" dirty="0"/>
                    </a:p>
                  </a:txBody>
                  <a:tcPr>
                    <a:solidFill>
                      <a:srgbClr val="4F0CAD"/>
                    </a:solidFill>
                  </a:tcPr>
                </a:tc>
                <a:tc hMerge="1">
                  <a:txBody>
                    <a:bodyPr/>
                    <a:lstStyle/>
                    <a:p>
                      <a:endParaRPr lang="en-US"/>
                    </a:p>
                  </a:txBody>
                  <a:tcPr/>
                </a:tc>
              </a:tr>
              <a:tr h="311724">
                <a:tc gridSpan="2">
                  <a:txBody>
                    <a:bodyPr/>
                    <a:lstStyle/>
                    <a:p>
                      <a:pPr algn="l"/>
                      <a:r>
                        <a:rPr lang="en-US" sz="1400" dirty="0" smtClean="0"/>
                        <a:t>Civil Rights</a:t>
                      </a:r>
                      <a:endParaRPr lang="en-US" sz="1400" dirty="0"/>
                    </a:p>
                  </a:txBody>
                  <a:tcPr>
                    <a:solidFill>
                      <a:srgbClr val="E31124"/>
                    </a:solidFill>
                  </a:tcPr>
                </a:tc>
                <a:tc hMerge="1">
                  <a:txBody>
                    <a:bodyPr/>
                    <a:lstStyle/>
                    <a:p>
                      <a:endParaRPr lang="en-US"/>
                    </a:p>
                  </a:txBody>
                  <a:tcPr/>
                </a:tc>
              </a:tr>
              <a:tr h="410208">
                <a:tc>
                  <a:txBody>
                    <a:bodyPr/>
                    <a:lstStyle/>
                    <a:p>
                      <a:pPr algn="ctr"/>
                      <a:r>
                        <a:rPr lang="en-US" sz="1200" dirty="0" smtClean="0"/>
                        <a:t>Brown v. Board of Education (1954)</a:t>
                      </a:r>
                      <a:endParaRPr lang="en-US" sz="1200" dirty="0"/>
                    </a:p>
                  </a:txBody>
                  <a:tcPr anchor="ctr"/>
                </a:tc>
                <a:tc>
                  <a:txBody>
                    <a:bodyPr/>
                    <a:lstStyle/>
                    <a:p>
                      <a:r>
                        <a:rPr lang="en-US" sz="1200" dirty="0" smtClean="0"/>
                        <a:t>Segregation in public</a:t>
                      </a:r>
                      <a:r>
                        <a:rPr lang="en-US" sz="1200" baseline="0" dirty="0" smtClean="0"/>
                        <a:t> schools unconstitutional </a:t>
                      </a:r>
                      <a:endParaRPr lang="en-US" sz="1200" dirty="0"/>
                    </a:p>
                  </a:txBody>
                  <a:tcPr anchor="ctr"/>
                </a:tc>
              </a:tr>
              <a:tr h="424424">
                <a:tc>
                  <a:txBody>
                    <a:bodyPr/>
                    <a:lstStyle/>
                    <a:p>
                      <a:pPr algn="ctr"/>
                      <a:r>
                        <a:rPr lang="en-US" sz="1200" dirty="0" smtClean="0"/>
                        <a:t>Baker v. Carr</a:t>
                      </a:r>
                      <a:r>
                        <a:rPr lang="en-US" sz="1200" baseline="0" dirty="0" smtClean="0"/>
                        <a:t> (1962)</a:t>
                      </a:r>
                    </a:p>
                  </a:txBody>
                  <a:tcPr anchor="ctr"/>
                </a:tc>
                <a:tc>
                  <a:txBody>
                    <a:bodyPr/>
                    <a:lstStyle/>
                    <a:p>
                      <a:r>
                        <a:rPr lang="en-US" sz="1200" dirty="0" smtClean="0"/>
                        <a:t>Established that federal courts</a:t>
                      </a:r>
                      <a:r>
                        <a:rPr lang="en-US" sz="1200" baseline="0" dirty="0" smtClean="0"/>
                        <a:t> can hear lawsuits seeking to force state authorities to redraw electoral districts</a:t>
                      </a:r>
                      <a:endParaRPr lang="en-US" sz="1200" dirty="0"/>
                    </a:p>
                  </a:txBody>
                  <a:tcPr anchor="ctr"/>
                </a:tc>
              </a:tr>
              <a:tr h="410208">
                <a:tc>
                  <a:txBody>
                    <a:bodyPr/>
                    <a:lstStyle/>
                    <a:p>
                      <a:pPr algn="ctr"/>
                      <a:r>
                        <a:rPr lang="en-US" sz="1200" dirty="0" smtClean="0"/>
                        <a:t>Reynolds v. Sims (1964)</a:t>
                      </a:r>
                      <a:endParaRPr lang="en-US" sz="1200" dirty="0"/>
                    </a:p>
                  </a:txBody>
                  <a:tcPr anchor="ctr"/>
                </a:tc>
                <a:tc>
                  <a:txBody>
                    <a:bodyPr/>
                    <a:lstStyle/>
                    <a:p>
                      <a:r>
                        <a:rPr lang="en-US" sz="1200" dirty="0" smtClean="0"/>
                        <a:t>State legislative districts should be equal in population</a:t>
                      </a:r>
                      <a:endParaRPr lang="en-US" sz="1200" dirty="0"/>
                    </a:p>
                  </a:txBody>
                  <a:tcPr anchor="ctr"/>
                </a:tc>
              </a:tr>
              <a:tr h="410208">
                <a:tc>
                  <a:txBody>
                    <a:bodyPr/>
                    <a:lstStyle/>
                    <a:p>
                      <a:pPr algn="ctr"/>
                      <a:r>
                        <a:rPr lang="en-US" sz="1200" dirty="0" smtClean="0"/>
                        <a:t>Heart of Atlanta Motel v.</a:t>
                      </a:r>
                      <a:r>
                        <a:rPr lang="en-US" sz="1200" baseline="0" dirty="0" smtClean="0"/>
                        <a:t> US (1964)</a:t>
                      </a:r>
                      <a:endParaRPr lang="en-US" sz="1200" dirty="0"/>
                    </a:p>
                  </a:txBody>
                  <a:tcPr anchor="ctr"/>
                </a:tc>
                <a:tc>
                  <a:txBody>
                    <a:bodyPr/>
                    <a:lstStyle/>
                    <a:p>
                      <a:r>
                        <a:rPr lang="en-US" sz="1200" dirty="0" smtClean="0"/>
                        <a:t>Desegregation of public accommodations established in the Civil Rights Act of 1964 is legal</a:t>
                      </a:r>
                      <a:endParaRPr lang="en-US" sz="1200" dirty="0"/>
                    </a:p>
                  </a:txBody>
                  <a:tcPr anchor="ctr"/>
                </a:tc>
              </a:tr>
              <a:tr h="410208">
                <a:tc>
                  <a:txBody>
                    <a:bodyPr/>
                    <a:lstStyle/>
                    <a:p>
                      <a:pPr algn="ctr"/>
                      <a:r>
                        <a:rPr lang="en-US" sz="1200" dirty="0" smtClean="0"/>
                        <a:t>Loving v. Virginia (1967)</a:t>
                      </a:r>
                      <a:endParaRPr lang="en-US" sz="1200" dirty="0"/>
                    </a:p>
                  </a:txBody>
                  <a:tcPr anchor="ctr"/>
                </a:tc>
                <a:tc>
                  <a:txBody>
                    <a:bodyPr/>
                    <a:lstStyle/>
                    <a:p>
                      <a:r>
                        <a:rPr lang="en-US" sz="1200" dirty="0" smtClean="0"/>
                        <a:t>States may not ban interracial marriage</a:t>
                      </a:r>
                      <a:endParaRPr lang="en-US" sz="1200" dirty="0"/>
                    </a:p>
                  </a:txBody>
                  <a:tcPr anchor="ctr"/>
                </a:tc>
              </a:tr>
              <a:tr h="339948">
                <a:tc gridSpan="2">
                  <a:txBody>
                    <a:bodyPr/>
                    <a:lstStyle/>
                    <a:p>
                      <a:pPr algn="l"/>
                      <a:r>
                        <a:rPr lang="en-US" sz="1400" dirty="0" smtClean="0"/>
                        <a:t>Due Process</a:t>
                      </a:r>
                      <a:endParaRPr lang="en-US" sz="1400" dirty="0"/>
                    </a:p>
                  </a:txBody>
                  <a:tcPr>
                    <a:solidFill>
                      <a:srgbClr val="0E43F1"/>
                    </a:solidFill>
                  </a:tcPr>
                </a:tc>
                <a:tc hMerge="1">
                  <a:txBody>
                    <a:bodyPr/>
                    <a:lstStyle/>
                    <a:p>
                      <a:endParaRPr lang="en-US"/>
                    </a:p>
                  </a:txBody>
                  <a:tcPr/>
                </a:tc>
              </a:tr>
              <a:tr h="410208">
                <a:tc>
                  <a:txBody>
                    <a:bodyPr/>
                    <a:lstStyle/>
                    <a:p>
                      <a:pPr algn="ctr"/>
                      <a:r>
                        <a:rPr lang="en-US" sz="1200" dirty="0" err="1" smtClean="0"/>
                        <a:t>Mapp</a:t>
                      </a:r>
                      <a:r>
                        <a:rPr lang="en-US" sz="1200" dirty="0" smtClean="0"/>
                        <a:t> v. Ohio (1961)</a:t>
                      </a:r>
                      <a:endParaRPr lang="en-US" sz="1200" dirty="0"/>
                    </a:p>
                  </a:txBody>
                  <a:tcPr anchor="ctr"/>
                </a:tc>
                <a:tc>
                  <a:txBody>
                    <a:bodyPr/>
                    <a:lstStyle/>
                    <a:p>
                      <a:r>
                        <a:rPr lang="en-US" sz="1200" dirty="0" smtClean="0"/>
                        <a:t>Unlawfully</a:t>
                      </a:r>
                      <a:r>
                        <a:rPr lang="en-US" sz="1200" baseline="0" dirty="0" smtClean="0"/>
                        <a:t> seized evidence is inadmissible at trial</a:t>
                      </a:r>
                      <a:endParaRPr lang="en-US" sz="1200" dirty="0"/>
                    </a:p>
                  </a:txBody>
                  <a:tcPr anchor="ctr"/>
                </a:tc>
              </a:tr>
              <a:tr h="410208">
                <a:tc>
                  <a:txBody>
                    <a:bodyPr/>
                    <a:lstStyle/>
                    <a:p>
                      <a:pPr algn="ctr"/>
                      <a:r>
                        <a:rPr lang="en-US" sz="1200" dirty="0" smtClean="0"/>
                        <a:t>Gideon v. Wainwright (1963)</a:t>
                      </a:r>
                      <a:endParaRPr lang="en-US" sz="1200" dirty="0"/>
                    </a:p>
                  </a:txBody>
                  <a:tcPr anchor="ctr"/>
                </a:tc>
                <a:tc>
                  <a:txBody>
                    <a:bodyPr/>
                    <a:lstStyle/>
                    <a:p>
                      <a:r>
                        <a:rPr lang="en-US" sz="1200" dirty="0" smtClean="0"/>
                        <a:t>Suspects are</a:t>
                      </a:r>
                      <a:r>
                        <a:rPr lang="en-US" sz="1200" baseline="0" dirty="0" smtClean="0"/>
                        <a:t> entitled to court-appointed attorney if unable to afford one on their own</a:t>
                      </a:r>
                      <a:endParaRPr lang="en-US" sz="1200" dirty="0"/>
                    </a:p>
                  </a:txBody>
                  <a:tcPr anchor="ctr"/>
                </a:tc>
              </a:tr>
              <a:tr h="410208">
                <a:tc>
                  <a:txBody>
                    <a:bodyPr/>
                    <a:lstStyle/>
                    <a:p>
                      <a:pPr algn="ctr"/>
                      <a:r>
                        <a:rPr lang="en-US" sz="1200" dirty="0" smtClean="0"/>
                        <a:t>Escobedo v</a:t>
                      </a:r>
                      <a:r>
                        <a:rPr lang="en-US" sz="1200" baseline="0" dirty="0" smtClean="0"/>
                        <a:t>. Illinois (1964)</a:t>
                      </a:r>
                      <a:endParaRPr lang="en-US" sz="1200" dirty="0"/>
                    </a:p>
                  </a:txBody>
                  <a:tcPr anchor="ctr"/>
                </a:tc>
                <a:tc>
                  <a:txBody>
                    <a:bodyPr/>
                    <a:lstStyle/>
                    <a:p>
                      <a:r>
                        <a:rPr lang="en-US" sz="1200" dirty="0" smtClean="0"/>
                        <a:t>Accused has</a:t>
                      </a:r>
                      <a:r>
                        <a:rPr lang="en-US" sz="1200" baseline="0" dirty="0" smtClean="0"/>
                        <a:t> the right to an attorney during questioning</a:t>
                      </a:r>
                      <a:endParaRPr lang="en-US" sz="1200" dirty="0"/>
                    </a:p>
                  </a:txBody>
                  <a:tcPr anchor="ctr"/>
                </a:tc>
              </a:tr>
              <a:tr h="410208">
                <a:tc>
                  <a:txBody>
                    <a:bodyPr/>
                    <a:lstStyle/>
                    <a:p>
                      <a:pPr algn="ctr"/>
                      <a:r>
                        <a:rPr lang="en-US" sz="1200" dirty="0" smtClean="0"/>
                        <a:t>Miranda v. Arizona (1967)</a:t>
                      </a:r>
                      <a:endParaRPr lang="en-US" sz="1200" dirty="0"/>
                    </a:p>
                  </a:txBody>
                  <a:tcPr anchor="ctr"/>
                </a:tc>
                <a:tc>
                  <a:txBody>
                    <a:bodyPr/>
                    <a:lstStyle/>
                    <a:p>
                      <a:r>
                        <a:rPr lang="en-US" sz="1200" dirty="0" smtClean="0"/>
                        <a:t>Police must inform</a:t>
                      </a:r>
                      <a:r>
                        <a:rPr lang="en-US" sz="1200" baseline="0" dirty="0" smtClean="0"/>
                        <a:t> subjects of their rights during the arrest process</a:t>
                      </a:r>
                      <a:endParaRPr lang="en-US" sz="1200" dirty="0"/>
                    </a:p>
                  </a:txBody>
                  <a:tcPr anchor="ctr"/>
                </a:tc>
              </a:tr>
              <a:tr h="337143">
                <a:tc gridSpan="2">
                  <a:txBody>
                    <a:bodyPr/>
                    <a:lstStyle/>
                    <a:p>
                      <a:pPr algn="l"/>
                      <a:r>
                        <a:rPr lang="en-US" sz="1400" dirty="0" smtClean="0"/>
                        <a:t>Freedom of Religion and Freedom of Speech</a:t>
                      </a:r>
                      <a:endParaRPr lang="en-US" sz="1400" dirty="0"/>
                    </a:p>
                  </a:txBody>
                  <a:tcPr>
                    <a:solidFill>
                      <a:srgbClr val="40A005"/>
                    </a:solidFill>
                  </a:tcPr>
                </a:tc>
                <a:tc hMerge="1">
                  <a:txBody>
                    <a:bodyPr/>
                    <a:lstStyle/>
                    <a:p>
                      <a:endParaRPr lang="en-US"/>
                    </a:p>
                  </a:txBody>
                  <a:tcPr/>
                </a:tc>
              </a:tr>
              <a:tr h="410208">
                <a:tc>
                  <a:txBody>
                    <a:bodyPr/>
                    <a:lstStyle/>
                    <a:p>
                      <a:pPr algn="ctr"/>
                      <a:r>
                        <a:rPr lang="en-US" sz="1200" dirty="0" smtClean="0"/>
                        <a:t>Engel v. Vitale (1962)</a:t>
                      </a:r>
                      <a:endParaRPr lang="en-US" sz="1200" dirty="0"/>
                    </a:p>
                  </a:txBody>
                  <a:tcPr anchor="ctr"/>
                </a:tc>
                <a:tc>
                  <a:txBody>
                    <a:bodyPr/>
                    <a:lstStyle/>
                    <a:p>
                      <a:r>
                        <a:rPr lang="en-US" sz="1200" dirty="0" smtClean="0"/>
                        <a:t>State-mandated prayer in schools banned</a:t>
                      </a:r>
                      <a:endParaRPr lang="en-US" sz="1200" dirty="0"/>
                    </a:p>
                  </a:txBody>
                  <a:tcPr anchor="ctr"/>
                </a:tc>
              </a:tr>
              <a:tr h="410208">
                <a:tc>
                  <a:txBody>
                    <a:bodyPr/>
                    <a:lstStyle/>
                    <a:p>
                      <a:pPr algn="ctr"/>
                      <a:r>
                        <a:rPr lang="en-US" sz="1200" dirty="0" smtClean="0"/>
                        <a:t>Abington Sch. </a:t>
                      </a:r>
                      <a:r>
                        <a:rPr lang="en-US" sz="1200" dirty="0" err="1" smtClean="0"/>
                        <a:t>Dstrct</a:t>
                      </a:r>
                      <a:r>
                        <a:rPr lang="en-US" sz="1200" dirty="0" smtClean="0"/>
                        <a:t>. v. </a:t>
                      </a:r>
                      <a:r>
                        <a:rPr lang="en-US" sz="1200" dirty="0" err="1" smtClean="0"/>
                        <a:t>Schempp</a:t>
                      </a:r>
                      <a:r>
                        <a:rPr lang="en-US" sz="1200" dirty="0" smtClean="0"/>
                        <a:t> (1963) </a:t>
                      </a:r>
                      <a:endParaRPr lang="en-US" sz="1200" dirty="0"/>
                    </a:p>
                  </a:txBody>
                  <a:tcPr anchor="ctr"/>
                </a:tc>
                <a:tc>
                  <a:txBody>
                    <a:bodyPr/>
                    <a:lstStyle/>
                    <a:p>
                      <a:r>
                        <a:rPr lang="en-US" sz="1200" dirty="0" smtClean="0"/>
                        <a:t>State-mandated Bible readings in school banned</a:t>
                      </a:r>
                      <a:endParaRPr lang="en-US" sz="1200" dirty="0"/>
                    </a:p>
                  </a:txBody>
                  <a:tcPr anchor="ctr"/>
                </a:tc>
              </a:tr>
              <a:tr h="410208">
                <a:tc>
                  <a:txBody>
                    <a:bodyPr/>
                    <a:lstStyle/>
                    <a:p>
                      <a:pPr algn="ctr"/>
                      <a:r>
                        <a:rPr lang="en-US" sz="1200" dirty="0" smtClean="0"/>
                        <a:t>NY Times v. Sullivan (1964)</a:t>
                      </a:r>
                      <a:endParaRPr lang="en-US" sz="1200" dirty="0"/>
                    </a:p>
                  </a:txBody>
                  <a:tcPr anchor="ctr"/>
                </a:tc>
                <a:tc>
                  <a:txBody>
                    <a:bodyPr/>
                    <a:lstStyle/>
                    <a:p>
                      <a:r>
                        <a:rPr lang="en-US" sz="1200" dirty="0" smtClean="0"/>
                        <a:t>Celebrities may sue the media for libel only in certain circumstances</a:t>
                      </a:r>
                      <a:endParaRPr lang="en-US" sz="1200" dirty="0"/>
                    </a:p>
                  </a:txBody>
                  <a:tcPr anchor="ctr"/>
                </a:tc>
              </a:tr>
            </a:tbl>
          </a:graphicData>
        </a:graphic>
      </p:graphicFrame>
    </p:spTree>
    <p:extLst>
      <p:ext uri="{BB962C8B-B14F-4D97-AF65-F5344CB8AC3E}">
        <p14:creationId xmlns:p14="http://schemas.microsoft.com/office/powerpoint/2010/main" val="57492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Assassination of JFK</a:t>
            </a:r>
            <a:endParaRPr lang="en-US" dirty="0"/>
          </a:p>
        </p:txBody>
      </p:sp>
      <p:sp>
        <p:nvSpPr>
          <p:cNvPr id="3" name="Content Placeholder 2"/>
          <p:cNvSpPr>
            <a:spLocks noGrp="1"/>
          </p:cNvSpPr>
          <p:nvPr>
            <p:ph idx="1"/>
          </p:nvPr>
        </p:nvSpPr>
        <p:spPr>
          <a:xfrm>
            <a:off x="302956" y="1600200"/>
            <a:ext cx="7751832" cy="5052453"/>
          </a:xfrm>
        </p:spPr>
        <p:txBody>
          <a:bodyPr>
            <a:normAutofit/>
          </a:bodyPr>
          <a:lstStyle/>
          <a:p>
            <a:r>
              <a:rPr lang="en-US" dirty="0" smtClean="0"/>
              <a:t>On </a:t>
            </a:r>
            <a:r>
              <a:rPr lang="en-US" u="sng" dirty="0" smtClean="0"/>
              <a:t>November 22, 1963</a:t>
            </a:r>
            <a:r>
              <a:rPr lang="en-US" dirty="0" smtClean="0"/>
              <a:t>, JFK and his wife Jacqueline Kennedy traveled to Texas for a series of political appearances</a:t>
            </a:r>
          </a:p>
          <a:p>
            <a:r>
              <a:rPr lang="en-US" dirty="0" smtClean="0"/>
              <a:t>As the presidential motorcade rode slowly through the crowded streets of Dallas, gunfire rang out</a:t>
            </a:r>
          </a:p>
          <a:p>
            <a:r>
              <a:rPr lang="en-US" u="sng" dirty="0" smtClean="0"/>
              <a:t>Someone shot JFK twice</a:t>
            </a:r>
            <a:r>
              <a:rPr lang="en-US" dirty="0" smtClean="0"/>
              <a:t> – once in the throat and once in the head</a:t>
            </a:r>
          </a:p>
          <a:p>
            <a:r>
              <a:rPr lang="en-US" u="sng" dirty="0" smtClean="0"/>
              <a:t>Lee Harvey Oswald</a:t>
            </a:r>
            <a:r>
              <a:rPr lang="en-US" dirty="0" smtClean="0"/>
              <a:t> was arrested for the crime, but was killed by </a:t>
            </a:r>
            <a:r>
              <a:rPr lang="en-US" u="sng" dirty="0" smtClean="0"/>
              <a:t>Jack Ruby</a:t>
            </a:r>
            <a:r>
              <a:rPr lang="en-US" dirty="0" smtClean="0"/>
              <a:t> two days later</a:t>
            </a:r>
          </a:p>
          <a:p>
            <a:r>
              <a:rPr lang="en-US" dirty="0" smtClean="0"/>
              <a:t>A report was commissioned by Chief Justice Earl Warren, known as the </a:t>
            </a:r>
            <a:r>
              <a:rPr lang="en-US" u="sng" dirty="0" smtClean="0"/>
              <a:t>Warren Commission</a:t>
            </a:r>
            <a:r>
              <a:rPr lang="en-US" dirty="0" smtClean="0"/>
              <a:t>, to investigate what had happened, but the report left many questions unanswered and theories about a conspiracy to kill JFK have persisted</a:t>
            </a:r>
            <a:endParaRPr lang="en-US" dirty="0"/>
          </a:p>
        </p:txBody>
      </p:sp>
    </p:spTree>
    <p:extLst>
      <p:ext uri="{BB962C8B-B14F-4D97-AF65-F5344CB8AC3E}">
        <p14:creationId xmlns:p14="http://schemas.microsoft.com/office/powerpoint/2010/main" val="2606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Johnson’s Foreign Policy</a:t>
            </a:r>
            <a:endParaRPr lang="en-US" dirty="0"/>
          </a:p>
        </p:txBody>
      </p:sp>
      <p:sp>
        <p:nvSpPr>
          <p:cNvPr id="5" name="Content Placeholder 4"/>
          <p:cNvSpPr>
            <a:spLocks noGrp="1"/>
          </p:cNvSpPr>
          <p:nvPr>
            <p:ph sz="half" idx="1"/>
          </p:nvPr>
        </p:nvSpPr>
        <p:spPr>
          <a:xfrm>
            <a:off x="198086" y="1502964"/>
            <a:ext cx="6198927" cy="5355036"/>
          </a:xfrm>
        </p:spPr>
        <p:txBody>
          <a:bodyPr>
            <a:normAutofit fontScale="92500" lnSpcReduction="10000"/>
          </a:bodyPr>
          <a:lstStyle/>
          <a:p>
            <a:r>
              <a:rPr lang="en-US" dirty="0" smtClean="0"/>
              <a:t>Lyndon Baines Johnson’s presidency was </a:t>
            </a:r>
            <a:r>
              <a:rPr lang="en-US" u="sng" dirty="0" smtClean="0"/>
              <a:t>dominated by the Vietnam War</a:t>
            </a:r>
          </a:p>
          <a:p>
            <a:r>
              <a:rPr lang="en-US" dirty="0"/>
              <a:t>I</a:t>
            </a:r>
            <a:r>
              <a:rPr lang="en-US" dirty="0" smtClean="0"/>
              <a:t>nitially Johnson exercised caution and restraint regarding the conflict in Vietnam</a:t>
            </a:r>
          </a:p>
          <a:p>
            <a:r>
              <a:rPr lang="en-US" dirty="0" smtClean="0"/>
              <a:t>On August 2, 1964, LBJ announced that North Vietnamese torpedo boats had fired on two US destroyers </a:t>
            </a:r>
          </a:p>
          <a:p>
            <a:r>
              <a:rPr lang="en-US" dirty="0" smtClean="0"/>
              <a:t>LBJ did not reveal that those ships had been helping the South Vietnamese </a:t>
            </a:r>
          </a:p>
          <a:p>
            <a:r>
              <a:rPr lang="en-US" dirty="0" smtClean="0"/>
              <a:t>Johnson asked Congress to authorize use of force to defend American forces</a:t>
            </a:r>
          </a:p>
          <a:p>
            <a:pPr marL="0" indent="0">
              <a:buNone/>
            </a:pPr>
            <a:r>
              <a:rPr lang="en-US" dirty="0" smtClean="0"/>
              <a:t>GULF OF TONKIN RESOLUTION: </a:t>
            </a:r>
            <a:r>
              <a:rPr lang="en-US" u="sng" dirty="0" smtClean="0"/>
              <a:t>authorized the president to take all necessary measures to repel any armed attack against the forces of the US and to prevent further aggression in Vietnam</a:t>
            </a:r>
          </a:p>
          <a:p>
            <a:r>
              <a:rPr lang="en-US" dirty="0" smtClean="0"/>
              <a:t>US involvement in the war lasted for over 8 years and led to the deaths of approximately 58,000 Americans</a:t>
            </a:r>
            <a:endParaRPr lang="en-US" dirty="0"/>
          </a:p>
        </p:txBody>
      </p:sp>
      <p:pic>
        <p:nvPicPr>
          <p:cNvPr id="7" name="Content Placeholder 6" descr="Tonkin Resolution.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4982" b="-4982"/>
          <a:stretch>
            <a:fillRect/>
          </a:stretch>
        </p:blipFill>
        <p:spPr>
          <a:xfrm>
            <a:off x="6397013" y="2067519"/>
            <a:ext cx="2441804" cy="4140200"/>
          </a:xfrm>
        </p:spPr>
      </p:pic>
    </p:spTree>
    <p:extLst>
      <p:ext uri="{BB962C8B-B14F-4D97-AF65-F5344CB8AC3E}">
        <p14:creationId xmlns:p14="http://schemas.microsoft.com/office/powerpoint/2010/main" val="41995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Johnson’s Domestic Policy</a:t>
            </a:r>
            <a:endParaRPr lang="en-US" dirty="0"/>
          </a:p>
        </p:txBody>
      </p:sp>
      <p:pic>
        <p:nvPicPr>
          <p:cNvPr id="5" name="Content Placeholder 4" descr="Great Society 1.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2867" r="-2867"/>
          <a:stretch>
            <a:fillRect/>
          </a:stretch>
        </p:blipFill>
        <p:spPr>
          <a:xfrm>
            <a:off x="871343" y="1600200"/>
            <a:ext cx="2018383" cy="2515022"/>
          </a:xfrm>
        </p:spPr>
      </p:pic>
      <p:sp>
        <p:nvSpPr>
          <p:cNvPr id="4" name="Content Placeholder 3"/>
          <p:cNvSpPr>
            <a:spLocks noGrp="1"/>
          </p:cNvSpPr>
          <p:nvPr>
            <p:ph sz="half" idx="2"/>
          </p:nvPr>
        </p:nvSpPr>
        <p:spPr>
          <a:xfrm>
            <a:off x="3355811" y="1807888"/>
            <a:ext cx="5022062" cy="4614668"/>
          </a:xfrm>
        </p:spPr>
        <p:txBody>
          <a:bodyPr anchor="ctr">
            <a:normAutofit/>
          </a:bodyPr>
          <a:lstStyle/>
          <a:p>
            <a:r>
              <a:rPr lang="en-US" sz="2200" dirty="0" smtClean="0"/>
              <a:t>LBJ was a man of impressive stature who spoke directly and convincingly</a:t>
            </a:r>
          </a:p>
          <a:p>
            <a:r>
              <a:rPr lang="en-US" sz="2200" dirty="0" smtClean="0"/>
              <a:t>By the end of 1964, </a:t>
            </a:r>
            <a:r>
              <a:rPr lang="en-US" sz="2200" u="sng" dirty="0" smtClean="0"/>
              <a:t>he won passage of a tax cut, a major civil rights bill and a significant anti-poverty program</a:t>
            </a:r>
          </a:p>
          <a:p>
            <a:r>
              <a:rPr lang="en-US" sz="2200" dirty="0" smtClean="0"/>
              <a:t>After wining the 1964 election, he began working with Congress to create a “Great Society” </a:t>
            </a:r>
            <a:endParaRPr lang="en-US" sz="2200" dirty="0"/>
          </a:p>
        </p:txBody>
      </p:sp>
      <p:pic>
        <p:nvPicPr>
          <p:cNvPr id="6" name="Picture 5" descr="Great Society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430" y="4322665"/>
            <a:ext cx="2308203" cy="2277965"/>
          </a:xfrm>
          <a:prstGeom prst="rect">
            <a:avLst/>
          </a:prstGeom>
        </p:spPr>
      </p:pic>
    </p:spTree>
    <p:extLst>
      <p:ext uri="{BB962C8B-B14F-4D97-AF65-F5344CB8AC3E}">
        <p14:creationId xmlns:p14="http://schemas.microsoft.com/office/powerpoint/2010/main" val="34782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 Truman &amp; Eisenhower</a:t>
            </a:r>
            <a:endParaRPr lang="en-US" dirty="0"/>
          </a:p>
        </p:txBody>
      </p:sp>
      <p:sp>
        <p:nvSpPr>
          <p:cNvPr id="3" name="Text Placeholder 2"/>
          <p:cNvSpPr>
            <a:spLocks noGrp="1"/>
          </p:cNvSpPr>
          <p:nvPr>
            <p:ph type="body" idx="1"/>
          </p:nvPr>
        </p:nvSpPr>
        <p:spPr>
          <a:xfrm>
            <a:off x="2286000" y="4495800"/>
            <a:ext cx="5497615" cy="1500187"/>
          </a:xfrm>
        </p:spPr>
        <p:txBody>
          <a:bodyPr/>
          <a:lstStyle/>
          <a:p>
            <a:pPr algn="r"/>
            <a:r>
              <a:rPr lang="en-US" dirty="0" smtClean="0"/>
              <a:t>Section One</a:t>
            </a:r>
            <a:endParaRPr lang="en-US" dirty="0"/>
          </a:p>
        </p:txBody>
      </p:sp>
    </p:spTree>
    <p:extLst>
      <p:ext uri="{BB962C8B-B14F-4D97-AF65-F5344CB8AC3E}">
        <p14:creationId xmlns:p14="http://schemas.microsoft.com/office/powerpoint/2010/main" val="821790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Great Society</a:t>
            </a:r>
            <a:endParaRPr lang="en-US" dirty="0"/>
          </a:p>
        </p:txBody>
      </p:sp>
      <p:sp>
        <p:nvSpPr>
          <p:cNvPr id="6" name="Content Placeholder 5"/>
          <p:cNvSpPr>
            <a:spLocks noGrp="1"/>
          </p:cNvSpPr>
          <p:nvPr>
            <p:ph idx="1"/>
          </p:nvPr>
        </p:nvSpPr>
        <p:spPr>
          <a:xfrm>
            <a:off x="498474" y="1600199"/>
            <a:ext cx="7556313" cy="5134009"/>
          </a:xfrm>
        </p:spPr>
        <p:txBody>
          <a:bodyPr>
            <a:normAutofit fontScale="92500" lnSpcReduction="20000"/>
          </a:bodyPr>
          <a:lstStyle/>
          <a:p>
            <a:pPr marL="0" indent="0">
              <a:buNone/>
            </a:pPr>
            <a:r>
              <a:rPr lang="en-US" dirty="0" smtClean="0"/>
              <a:t>GREAT SOCIETY: </a:t>
            </a:r>
            <a:r>
              <a:rPr lang="en-US" u="sng" dirty="0" smtClean="0"/>
              <a:t>Johnson’s vision of the more perfect and equitable society the US could and should become</a:t>
            </a:r>
          </a:p>
          <a:p>
            <a:r>
              <a:rPr lang="en-US" dirty="0" smtClean="0"/>
              <a:t>The Great Society focused on health and welfare, education, the war on poverty and consumer and environmental protection</a:t>
            </a:r>
          </a:p>
          <a:p>
            <a:r>
              <a:rPr lang="en-US" dirty="0" smtClean="0">
                <a:solidFill>
                  <a:srgbClr val="595959"/>
                </a:solidFill>
              </a:rPr>
              <a:t>Medicare and Medicaid were among the most significant programs of the Great Society</a:t>
            </a:r>
          </a:p>
          <a:p>
            <a:pPr marL="0" indent="0">
              <a:buNone/>
            </a:pPr>
            <a:r>
              <a:rPr lang="en-US" dirty="0" smtClean="0"/>
              <a:t>MEDICARE: </a:t>
            </a:r>
            <a:r>
              <a:rPr lang="en-US" u="sng" dirty="0" smtClean="0"/>
              <a:t>established a comprehensive health insurance program for all elderly people; financed through Social Security</a:t>
            </a:r>
          </a:p>
          <a:p>
            <a:pPr marL="0" indent="0">
              <a:buNone/>
            </a:pPr>
            <a:r>
              <a:rPr lang="en-US" dirty="0" smtClean="0"/>
              <a:t>MEDICAID: </a:t>
            </a:r>
            <a:r>
              <a:rPr lang="en-US" u="sng" dirty="0" smtClean="0"/>
              <a:t>provided health and medical assistance to low-income families; funded by federal and state governments</a:t>
            </a:r>
          </a:p>
          <a:p>
            <a:r>
              <a:rPr lang="en-US" dirty="0" smtClean="0"/>
              <a:t>Project Head Start funded preschool programs and the Office of Economic Opportunity oversaw programs to improve life in inner cities</a:t>
            </a:r>
          </a:p>
          <a:p>
            <a:r>
              <a:rPr lang="en-US" dirty="0" smtClean="0"/>
              <a:t>The Great Society programs </a:t>
            </a:r>
            <a:r>
              <a:rPr lang="en-US" u="sng" dirty="0" smtClean="0"/>
              <a:t>touched nearly every aspect of American life</a:t>
            </a:r>
            <a:r>
              <a:rPr lang="en-US" dirty="0" smtClean="0"/>
              <a:t> and improved thousands if not millions of lives</a:t>
            </a:r>
          </a:p>
          <a:p>
            <a:endParaRPr lang="en-US" dirty="0"/>
          </a:p>
        </p:txBody>
      </p:sp>
    </p:spTree>
    <p:extLst>
      <p:ext uri="{BB962C8B-B14F-4D97-AF65-F5344CB8AC3E}">
        <p14:creationId xmlns:p14="http://schemas.microsoft.com/office/powerpoint/2010/main" val="42105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Civil Rights Movement</a:t>
            </a:r>
            <a:endParaRPr lang="en-US" dirty="0"/>
          </a:p>
        </p:txBody>
      </p:sp>
      <p:sp>
        <p:nvSpPr>
          <p:cNvPr id="5" name="Text Placeholder 4"/>
          <p:cNvSpPr>
            <a:spLocks noGrp="1"/>
          </p:cNvSpPr>
          <p:nvPr>
            <p:ph type="body" idx="1"/>
          </p:nvPr>
        </p:nvSpPr>
        <p:spPr>
          <a:xfrm>
            <a:off x="2286000" y="4495800"/>
            <a:ext cx="4344055" cy="1500187"/>
          </a:xfrm>
        </p:spPr>
        <p:txBody>
          <a:bodyPr/>
          <a:lstStyle/>
          <a:p>
            <a:pPr algn="r"/>
            <a:r>
              <a:rPr lang="en-US" dirty="0" smtClean="0"/>
              <a:t>Section Three</a:t>
            </a:r>
            <a:endParaRPr lang="en-US" dirty="0"/>
          </a:p>
        </p:txBody>
      </p:sp>
    </p:spTree>
    <p:extLst>
      <p:ext uri="{BB962C8B-B14F-4D97-AF65-F5344CB8AC3E}">
        <p14:creationId xmlns:p14="http://schemas.microsoft.com/office/powerpoint/2010/main" val="3347775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Image result for elizabeth eckford phot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820" y="156858"/>
            <a:ext cx="8817731" cy="5972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820" y="6240026"/>
            <a:ext cx="8817731" cy="369332"/>
          </a:xfrm>
          <a:prstGeom prst="rect">
            <a:avLst/>
          </a:prstGeom>
          <a:noFill/>
        </p:spPr>
        <p:txBody>
          <a:bodyPr wrap="square" rtlCol="0">
            <a:spAutoFit/>
          </a:bodyPr>
          <a:lstStyle/>
          <a:p>
            <a:pPr algn="ctr"/>
            <a:r>
              <a:rPr lang="en-US" dirty="0" smtClean="0"/>
              <a:t>Elizabeth </a:t>
            </a:r>
            <a:r>
              <a:rPr lang="en-US" dirty="0" err="1" smtClean="0"/>
              <a:t>Eckford</a:t>
            </a:r>
            <a:r>
              <a:rPr lang="en-US" dirty="0" smtClean="0"/>
              <a:t>, Little Rock High School, Little Rock, AR</a:t>
            </a:r>
            <a:r>
              <a:rPr lang="en-US" smtClean="0"/>
              <a:t>, 1957</a:t>
            </a:r>
            <a:endParaRPr lang="en-US" dirty="0"/>
          </a:p>
        </p:txBody>
      </p:sp>
    </p:spTree>
    <p:extLst>
      <p:ext uri="{BB962C8B-B14F-4D97-AF65-F5344CB8AC3E}">
        <p14:creationId xmlns:p14="http://schemas.microsoft.com/office/powerpoint/2010/main" val="8981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Civil Rights Movement</a:t>
            </a:r>
            <a:endParaRPr lang="en-US" dirty="0"/>
          </a:p>
        </p:txBody>
      </p:sp>
      <p:pic>
        <p:nvPicPr>
          <p:cNvPr id="2" name="Picture 1" descr="CRM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474" y="1600200"/>
            <a:ext cx="3566301" cy="2399811"/>
          </a:xfrm>
          <a:prstGeom prst="rect">
            <a:avLst/>
          </a:prstGeom>
        </p:spPr>
      </p:pic>
      <p:pic>
        <p:nvPicPr>
          <p:cNvPr id="3" name="Picture 2" descr="CRM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0884" y="4258819"/>
            <a:ext cx="5816908" cy="2386825"/>
          </a:xfrm>
          <a:prstGeom prst="rect">
            <a:avLst/>
          </a:prstGeom>
        </p:spPr>
      </p:pic>
      <p:pic>
        <p:nvPicPr>
          <p:cNvPr id="5" name="Picture 4" descr="CRM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3739" y="1600199"/>
            <a:ext cx="3711048" cy="2399811"/>
          </a:xfrm>
          <a:prstGeom prst="rect">
            <a:avLst/>
          </a:prstGeom>
        </p:spPr>
      </p:pic>
    </p:spTree>
    <p:extLst>
      <p:ext uri="{BB962C8B-B14F-4D97-AF65-F5344CB8AC3E}">
        <p14:creationId xmlns:p14="http://schemas.microsoft.com/office/powerpoint/2010/main" val="2061862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5" name="Content Placeholder 4"/>
          <p:cNvSpPr>
            <a:spLocks noGrp="1"/>
          </p:cNvSpPr>
          <p:nvPr>
            <p:ph idx="1"/>
          </p:nvPr>
        </p:nvSpPr>
        <p:spPr>
          <a:xfrm>
            <a:off x="498474" y="2004501"/>
            <a:ext cx="7556313" cy="4144963"/>
          </a:xfrm>
        </p:spPr>
        <p:txBody>
          <a:bodyPr anchor="ctr">
            <a:noAutofit/>
          </a:bodyPr>
          <a:lstStyle/>
          <a:p>
            <a:r>
              <a:rPr lang="en-US" sz="2200" dirty="0" smtClean="0"/>
              <a:t>After World War II, </a:t>
            </a:r>
            <a:r>
              <a:rPr lang="en-US" sz="2200" u="sng" dirty="0" smtClean="0"/>
              <a:t>African Americans and other supporters of civil rights challenged segregation in the United States</a:t>
            </a:r>
          </a:p>
          <a:p>
            <a:r>
              <a:rPr lang="en-US" sz="2200" dirty="0" smtClean="0"/>
              <a:t>Struggle against segregation and inequality was not easy</a:t>
            </a:r>
          </a:p>
          <a:p>
            <a:r>
              <a:rPr lang="en-US" sz="2200" dirty="0" smtClean="0"/>
              <a:t>In 1896, in </a:t>
            </a:r>
            <a:r>
              <a:rPr lang="en-US" sz="2200" u="sng" dirty="0" err="1" smtClean="0"/>
              <a:t>Plessy</a:t>
            </a:r>
            <a:r>
              <a:rPr lang="en-US" sz="2200" u="sng" dirty="0" smtClean="0"/>
              <a:t> v. Ferguson</a:t>
            </a:r>
            <a:r>
              <a:rPr lang="en-US" sz="2200" dirty="0" smtClean="0"/>
              <a:t>, the Supreme Court declared segregation to be constitutional under the “separate-but-equal” doctrine</a:t>
            </a:r>
          </a:p>
          <a:p>
            <a:r>
              <a:rPr lang="en-US" sz="2200" dirty="0" smtClean="0"/>
              <a:t>Areas without laws requiring segregation often had </a:t>
            </a:r>
            <a:r>
              <a:rPr lang="en-US" sz="2200" u="sng" dirty="0" smtClean="0"/>
              <a:t>de facto segregation – segregation by custom and traditions</a:t>
            </a:r>
          </a:p>
        </p:txBody>
      </p:sp>
    </p:spTree>
    <p:extLst>
      <p:ext uri="{BB962C8B-B14F-4D97-AF65-F5344CB8AC3E}">
        <p14:creationId xmlns:p14="http://schemas.microsoft.com/office/powerpoint/2010/main" val="27687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Groups in the Movement</a:t>
            </a:r>
            <a:endParaRPr lang="en-US" dirty="0"/>
          </a:p>
        </p:txBody>
      </p:sp>
      <p:sp>
        <p:nvSpPr>
          <p:cNvPr id="3" name="Content Placeholder 2"/>
          <p:cNvSpPr>
            <a:spLocks noGrp="1"/>
          </p:cNvSpPr>
          <p:nvPr>
            <p:ph idx="1"/>
          </p:nvPr>
        </p:nvSpPr>
        <p:spPr>
          <a:xfrm>
            <a:off x="498474" y="1600200"/>
            <a:ext cx="7658009" cy="5156971"/>
          </a:xfrm>
        </p:spPr>
        <p:txBody>
          <a:bodyPr>
            <a:normAutofit fontScale="92500" lnSpcReduction="10000"/>
          </a:bodyPr>
          <a:lstStyle/>
          <a:p>
            <a:r>
              <a:rPr lang="en-US" dirty="0" smtClean="0"/>
              <a:t>Founded in 1909, the NAACP supported court cases intended to overturn segregations</a:t>
            </a:r>
          </a:p>
          <a:p>
            <a:pPr marL="0" indent="0">
              <a:buNone/>
            </a:pPr>
            <a:r>
              <a:rPr lang="en-US" dirty="0" smtClean="0"/>
              <a:t>NAACP: </a:t>
            </a:r>
            <a:r>
              <a:rPr lang="en-US" u="sng" dirty="0" smtClean="0"/>
              <a:t>National Association for the Advancement of Colored People</a:t>
            </a:r>
          </a:p>
          <a:p>
            <a:r>
              <a:rPr lang="en-US" dirty="0" smtClean="0"/>
              <a:t>Over the years, the NAACP achieved some key victories including keeping juries from excluding African Americans and making it illegal for state law schools to deny admission to qualified African American applicants</a:t>
            </a:r>
          </a:p>
          <a:p>
            <a:r>
              <a:rPr lang="en-US" dirty="0" smtClean="0"/>
              <a:t>Founded in 1942, CORE worked to help desegregate public facilities</a:t>
            </a:r>
          </a:p>
          <a:p>
            <a:pPr marL="0" indent="0">
              <a:buNone/>
            </a:pPr>
            <a:r>
              <a:rPr lang="en-US" dirty="0" smtClean="0"/>
              <a:t>CORE: </a:t>
            </a:r>
            <a:r>
              <a:rPr lang="en-US" u="sng" dirty="0" smtClean="0"/>
              <a:t>Congress of Racial Equality</a:t>
            </a:r>
          </a:p>
          <a:p>
            <a:r>
              <a:rPr lang="en-US" dirty="0" smtClean="0"/>
              <a:t>Over the years, CORE used sit-ins to successfully integrate any public facilities including restaurants and theaters in Chicago, Detroit, Denver and Syracuse</a:t>
            </a:r>
            <a:endParaRPr lang="en-US" dirty="0"/>
          </a:p>
        </p:txBody>
      </p:sp>
    </p:spTree>
    <p:extLst>
      <p:ext uri="{BB962C8B-B14F-4D97-AF65-F5344CB8AC3E}">
        <p14:creationId xmlns:p14="http://schemas.microsoft.com/office/powerpoint/2010/main" val="16326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Civil Rights Movement Vocab</a:t>
            </a:r>
            <a:endParaRPr lang="en-US" dirty="0"/>
          </a:p>
        </p:txBody>
      </p:sp>
      <p:sp>
        <p:nvSpPr>
          <p:cNvPr id="3" name="Content Placeholder 2"/>
          <p:cNvSpPr>
            <a:spLocks noGrp="1"/>
          </p:cNvSpPr>
          <p:nvPr>
            <p:ph idx="1"/>
          </p:nvPr>
        </p:nvSpPr>
        <p:spPr>
          <a:xfrm>
            <a:off x="268000" y="1600200"/>
            <a:ext cx="7786787" cy="5017501"/>
          </a:xfrm>
        </p:spPr>
        <p:txBody>
          <a:bodyPr>
            <a:normAutofit fontScale="92500" lnSpcReduction="10000"/>
          </a:bodyPr>
          <a:lstStyle/>
          <a:p>
            <a:pPr marL="0" indent="0">
              <a:buNone/>
            </a:pPr>
            <a:r>
              <a:rPr lang="en-US" dirty="0" smtClean="0"/>
              <a:t>FREEDOM RIDERS: </a:t>
            </a:r>
            <a:r>
              <a:rPr lang="en-US" u="sng" dirty="0" smtClean="0"/>
              <a:t>name given to group of people who traveled to the South in 1961 to protest South’s refusal to integrate bus terminals</a:t>
            </a:r>
          </a:p>
          <a:p>
            <a:pPr marL="0" indent="0">
              <a:buNone/>
            </a:pPr>
            <a:r>
              <a:rPr lang="en-US" dirty="0" smtClean="0"/>
              <a:t>FILIBUSTER: </a:t>
            </a:r>
            <a:r>
              <a:rPr lang="en-US" u="sng" dirty="0" smtClean="0"/>
              <a:t>attempt to kill a bill by having a group of senators take turns speaking continuously so that the vote cannot take place</a:t>
            </a:r>
          </a:p>
          <a:p>
            <a:pPr marL="0" indent="0">
              <a:buNone/>
            </a:pPr>
            <a:r>
              <a:rPr lang="en-US" dirty="0" smtClean="0"/>
              <a:t>CLOTURE: motion that ends debate and calls for an immediate vote, possible in the US Senate by a vote of 60/100</a:t>
            </a:r>
          </a:p>
          <a:p>
            <a:pPr marL="0" indent="0">
              <a:buNone/>
            </a:pPr>
            <a:r>
              <a:rPr lang="en-US" dirty="0" smtClean="0"/>
              <a:t>POLL TAX: tax paid in order to vote in an election</a:t>
            </a:r>
          </a:p>
          <a:p>
            <a:pPr marL="0" indent="0">
              <a:buNone/>
            </a:pPr>
            <a:r>
              <a:rPr lang="en-US" dirty="0" smtClean="0"/>
              <a:t>PREJUDICE: </a:t>
            </a:r>
            <a:r>
              <a:rPr lang="en-US" u="sng" dirty="0" smtClean="0"/>
              <a:t>preconceived judgment or opinion, usually based on limited information</a:t>
            </a:r>
          </a:p>
          <a:p>
            <a:pPr marL="0" indent="0">
              <a:buNone/>
            </a:pPr>
            <a:r>
              <a:rPr lang="en-US" dirty="0" smtClean="0"/>
              <a:t>RACISM: </a:t>
            </a:r>
            <a:r>
              <a:rPr lang="en-US" u="sng" dirty="0" smtClean="0"/>
              <a:t>system of advantage based on race</a:t>
            </a:r>
          </a:p>
          <a:p>
            <a:pPr marL="0" indent="0">
              <a:buNone/>
            </a:pPr>
            <a:r>
              <a:rPr lang="en-US" dirty="0" smtClean="0"/>
              <a:t>BLACK POWER: mobilization of the political and economic power of African Americans, especially to compel respect for their rights and improve their condition</a:t>
            </a:r>
            <a:endParaRPr lang="en-US" dirty="0"/>
          </a:p>
        </p:txBody>
      </p:sp>
    </p:spTree>
    <p:extLst>
      <p:ext uri="{BB962C8B-B14F-4D97-AF65-F5344CB8AC3E}">
        <p14:creationId xmlns:p14="http://schemas.microsoft.com/office/powerpoint/2010/main" val="33630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1970s: Nixon, Ford &amp; Carter</a:t>
            </a:r>
            <a:endParaRPr lang="en-US" dirty="0"/>
          </a:p>
        </p:txBody>
      </p:sp>
      <p:sp>
        <p:nvSpPr>
          <p:cNvPr id="5" name="Text Placeholder 4"/>
          <p:cNvSpPr>
            <a:spLocks noGrp="1"/>
          </p:cNvSpPr>
          <p:nvPr>
            <p:ph type="body" idx="1"/>
          </p:nvPr>
        </p:nvSpPr>
        <p:spPr>
          <a:xfrm>
            <a:off x="2286000" y="4495800"/>
            <a:ext cx="5217964" cy="1500187"/>
          </a:xfrm>
        </p:spPr>
        <p:txBody>
          <a:bodyPr/>
          <a:lstStyle/>
          <a:p>
            <a:pPr algn="r"/>
            <a:r>
              <a:rPr lang="en-US" dirty="0" smtClean="0"/>
              <a:t>Section Four</a:t>
            </a:r>
            <a:endParaRPr lang="en-US" dirty="0"/>
          </a:p>
        </p:txBody>
      </p:sp>
    </p:spTree>
    <p:extLst>
      <p:ext uri="{BB962C8B-B14F-4D97-AF65-F5344CB8AC3E}">
        <p14:creationId xmlns:p14="http://schemas.microsoft.com/office/powerpoint/2010/main" val="292455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1970s: Nixon, Ford and Carter</a:t>
            </a:r>
            <a:endParaRPr lang="en-US" dirty="0"/>
          </a:p>
        </p:txBody>
      </p:sp>
      <p:pic>
        <p:nvPicPr>
          <p:cNvPr id="5" name="Picture 4" descr="Nix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0476" y="1949726"/>
            <a:ext cx="2654933" cy="3654347"/>
          </a:xfrm>
          <a:prstGeom prst="rect">
            <a:avLst/>
          </a:prstGeom>
        </p:spPr>
      </p:pic>
      <p:pic>
        <p:nvPicPr>
          <p:cNvPr id="6" name="Picture 5" descr="Fo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680" y="1949726"/>
            <a:ext cx="2654933" cy="3654347"/>
          </a:xfrm>
          <a:prstGeom prst="rect">
            <a:avLst/>
          </a:prstGeom>
        </p:spPr>
      </p:pic>
      <p:pic>
        <p:nvPicPr>
          <p:cNvPr id="7" name="Picture 6" descr="Car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88536" y="1949726"/>
            <a:ext cx="2740815" cy="3659938"/>
          </a:xfrm>
          <a:prstGeom prst="rect">
            <a:avLst/>
          </a:prstGeom>
        </p:spPr>
      </p:pic>
      <p:sp>
        <p:nvSpPr>
          <p:cNvPr id="8" name="TextBox 7"/>
          <p:cNvSpPr txBox="1"/>
          <p:nvPr/>
        </p:nvSpPr>
        <p:spPr>
          <a:xfrm>
            <a:off x="349564" y="5837092"/>
            <a:ext cx="2423640" cy="646331"/>
          </a:xfrm>
          <a:prstGeom prst="rect">
            <a:avLst/>
          </a:prstGeom>
          <a:noFill/>
        </p:spPr>
        <p:txBody>
          <a:bodyPr wrap="square" rtlCol="0">
            <a:spAutoFit/>
          </a:bodyPr>
          <a:lstStyle/>
          <a:p>
            <a:pPr algn="ctr"/>
            <a:r>
              <a:rPr lang="en-US" dirty="0" smtClean="0"/>
              <a:t>Richard M. Nixon</a:t>
            </a:r>
          </a:p>
          <a:p>
            <a:pPr algn="ctr"/>
            <a:r>
              <a:rPr lang="en-US" u="sng" dirty="0" smtClean="0"/>
              <a:t>1969-1974</a:t>
            </a:r>
            <a:endParaRPr lang="en-US" u="sng" dirty="0"/>
          </a:p>
        </p:txBody>
      </p:sp>
      <p:sp>
        <p:nvSpPr>
          <p:cNvPr id="9" name="TextBox 8"/>
          <p:cNvSpPr txBox="1"/>
          <p:nvPr/>
        </p:nvSpPr>
        <p:spPr>
          <a:xfrm>
            <a:off x="3157723" y="5837092"/>
            <a:ext cx="2353729" cy="646331"/>
          </a:xfrm>
          <a:prstGeom prst="rect">
            <a:avLst/>
          </a:prstGeom>
          <a:noFill/>
        </p:spPr>
        <p:txBody>
          <a:bodyPr wrap="square" rtlCol="0">
            <a:spAutoFit/>
          </a:bodyPr>
          <a:lstStyle/>
          <a:p>
            <a:pPr algn="ctr"/>
            <a:r>
              <a:rPr lang="en-US" dirty="0" smtClean="0"/>
              <a:t>Gerald R. Ford</a:t>
            </a:r>
          </a:p>
          <a:p>
            <a:pPr algn="ctr"/>
            <a:r>
              <a:rPr lang="en-US" u="sng" dirty="0" smtClean="0"/>
              <a:t>1974-1977</a:t>
            </a:r>
            <a:endParaRPr lang="en-US" u="sng" dirty="0"/>
          </a:p>
        </p:txBody>
      </p:sp>
      <p:sp>
        <p:nvSpPr>
          <p:cNvPr id="10" name="TextBox 9"/>
          <p:cNvSpPr txBox="1"/>
          <p:nvPr/>
        </p:nvSpPr>
        <p:spPr>
          <a:xfrm>
            <a:off x="6000841" y="5837092"/>
            <a:ext cx="2307119" cy="646331"/>
          </a:xfrm>
          <a:prstGeom prst="rect">
            <a:avLst/>
          </a:prstGeom>
          <a:noFill/>
        </p:spPr>
        <p:txBody>
          <a:bodyPr wrap="square" rtlCol="0">
            <a:spAutoFit/>
          </a:bodyPr>
          <a:lstStyle/>
          <a:p>
            <a:pPr algn="ctr"/>
            <a:r>
              <a:rPr lang="en-US" dirty="0" smtClean="0"/>
              <a:t>James E. Carter</a:t>
            </a:r>
          </a:p>
          <a:p>
            <a:pPr algn="ctr"/>
            <a:r>
              <a:rPr lang="en-US" u="sng" dirty="0" smtClean="0"/>
              <a:t>1977-1981</a:t>
            </a:r>
            <a:endParaRPr lang="en-US" u="sng" dirty="0"/>
          </a:p>
        </p:txBody>
      </p:sp>
    </p:spTree>
    <p:extLst>
      <p:ext uri="{BB962C8B-B14F-4D97-AF65-F5344CB8AC3E}">
        <p14:creationId xmlns:p14="http://schemas.microsoft.com/office/powerpoint/2010/main" val="211113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Nixon Administration</a:t>
            </a:r>
            <a:endParaRPr lang="en-US" dirty="0"/>
          </a:p>
        </p:txBody>
      </p:sp>
      <p:sp>
        <p:nvSpPr>
          <p:cNvPr id="9" name="Content Placeholder 8"/>
          <p:cNvSpPr>
            <a:spLocks noGrp="1"/>
          </p:cNvSpPr>
          <p:nvPr>
            <p:ph sz="half" idx="2"/>
          </p:nvPr>
        </p:nvSpPr>
        <p:spPr>
          <a:xfrm>
            <a:off x="265432" y="2050555"/>
            <a:ext cx="3889709" cy="4567146"/>
          </a:xfrm>
        </p:spPr>
        <p:txBody>
          <a:bodyPr>
            <a:normAutofit/>
          </a:bodyPr>
          <a:lstStyle/>
          <a:p>
            <a:r>
              <a:rPr lang="en-US" dirty="0" smtClean="0"/>
              <a:t>Richard Nixon sought to ease Cold War tensions abroad</a:t>
            </a:r>
          </a:p>
          <a:p>
            <a:pPr marL="0" indent="0">
              <a:buNone/>
            </a:pPr>
            <a:r>
              <a:rPr lang="en-US" dirty="0" smtClean="0"/>
              <a:t>HENRY KISSINGER: </a:t>
            </a:r>
            <a:r>
              <a:rPr lang="en-US" u="sng" dirty="0" smtClean="0"/>
              <a:t>Nixon’s (and later Ford’s) National </a:t>
            </a:r>
            <a:r>
              <a:rPr lang="en-US" u="sng" dirty="0"/>
              <a:t>S</a:t>
            </a:r>
            <a:r>
              <a:rPr lang="en-US" u="sng" dirty="0" smtClean="0"/>
              <a:t>ecurity </a:t>
            </a:r>
            <a:r>
              <a:rPr lang="en-US" u="sng" dirty="0"/>
              <a:t>A</a:t>
            </a:r>
            <a:r>
              <a:rPr lang="en-US" u="sng" dirty="0" smtClean="0"/>
              <a:t>dvisor and Secretary of State who helped to shape US foreign policy</a:t>
            </a:r>
          </a:p>
          <a:p>
            <a:r>
              <a:rPr lang="en-US" dirty="0" smtClean="0"/>
              <a:t>Established détente, the relaxation of tensions, between the US and USSR</a:t>
            </a:r>
          </a:p>
          <a:p>
            <a:r>
              <a:rPr lang="en-US" dirty="0" smtClean="0"/>
              <a:t>Visited China in 1972</a:t>
            </a:r>
          </a:p>
          <a:p>
            <a:r>
              <a:rPr lang="en-US" dirty="0" smtClean="0"/>
              <a:t>Ended the draft and US military involvement in Vietnam</a:t>
            </a:r>
            <a:endParaRPr lang="en-US" dirty="0"/>
          </a:p>
        </p:txBody>
      </p:sp>
      <p:sp>
        <p:nvSpPr>
          <p:cNvPr id="11" name="Content Placeholder 10"/>
          <p:cNvSpPr>
            <a:spLocks noGrp="1"/>
          </p:cNvSpPr>
          <p:nvPr>
            <p:ph sz="quarter" idx="4"/>
          </p:nvPr>
        </p:nvSpPr>
        <p:spPr>
          <a:xfrm>
            <a:off x="4264675" y="2050555"/>
            <a:ext cx="3792803" cy="4567146"/>
          </a:xfrm>
        </p:spPr>
        <p:txBody>
          <a:bodyPr>
            <a:normAutofit lnSpcReduction="10000"/>
          </a:bodyPr>
          <a:lstStyle/>
          <a:p>
            <a:r>
              <a:rPr lang="en-US" dirty="0" smtClean="0"/>
              <a:t>Nixon sought to restore law and order and traditional values at home</a:t>
            </a:r>
          </a:p>
          <a:p>
            <a:pPr marL="0" indent="0">
              <a:buNone/>
            </a:pPr>
            <a:r>
              <a:rPr lang="en-US" dirty="0" smtClean="0"/>
              <a:t>NEW FEDERALISM: </a:t>
            </a:r>
            <a:r>
              <a:rPr lang="en-US" u="sng" dirty="0" smtClean="0"/>
              <a:t>dismantling of federal programs with more control given to state and local governments</a:t>
            </a:r>
          </a:p>
          <a:p>
            <a:r>
              <a:rPr lang="en-US" dirty="0" smtClean="0"/>
              <a:t>Oversaw a number of successes in the women’s rights movement, including Title IX (no discrimination in education) and Roe v. Wade (abortion is constitutionally protected)</a:t>
            </a:r>
          </a:p>
          <a:p>
            <a:r>
              <a:rPr lang="en-US" u="sng" dirty="0" smtClean="0"/>
              <a:t>Created the Environmental Protection Agency (EPA)</a:t>
            </a:r>
            <a:endParaRPr lang="en-US" u="sng" dirty="0"/>
          </a:p>
        </p:txBody>
      </p:sp>
      <p:sp>
        <p:nvSpPr>
          <p:cNvPr id="8" name="Text Placeholder 7"/>
          <p:cNvSpPr>
            <a:spLocks noGrp="1"/>
          </p:cNvSpPr>
          <p:nvPr>
            <p:ph type="body" idx="1"/>
          </p:nvPr>
        </p:nvSpPr>
        <p:spPr>
          <a:xfrm>
            <a:off x="265431" y="1598210"/>
            <a:ext cx="3889709" cy="322729"/>
          </a:xfrm>
        </p:spPr>
        <p:txBody>
          <a:bodyPr/>
          <a:lstStyle/>
          <a:p>
            <a:r>
              <a:rPr lang="en-US" dirty="0" smtClean="0"/>
              <a:t>Foreign Policy</a:t>
            </a:r>
            <a:endParaRPr lang="en-US" dirty="0"/>
          </a:p>
        </p:txBody>
      </p:sp>
      <p:sp>
        <p:nvSpPr>
          <p:cNvPr id="10" name="Text Placeholder 9"/>
          <p:cNvSpPr>
            <a:spLocks noGrp="1"/>
          </p:cNvSpPr>
          <p:nvPr>
            <p:ph type="body" sz="quarter" idx="3"/>
          </p:nvPr>
        </p:nvSpPr>
        <p:spPr>
          <a:xfrm>
            <a:off x="4264675" y="1600200"/>
            <a:ext cx="3792803" cy="322729"/>
          </a:xfrm>
        </p:spPr>
        <p:txBody>
          <a:bodyPr/>
          <a:lstStyle/>
          <a:p>
            <a:r>
              <a:rPr lang="en-US" dirty="0" smtClean="0"/>
              <a:t>Domestic Policy</a:t>
            </a:r>
            <a:endParaRPr lang="en-US" dirty="0"/>
          </a:p>
        </p:txBody>
      </p:sp>
    </p:spTree>
    <p:extLst>
      <p:ext uri="{BB962C8B-B14F-4D97-AF65-F5344CB8AC3E}">
        <p14:creationId xmlns:p14="http://schemas.microsoft.com/office/powerpoint/2010/main" val="8292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a:xfrm>
            <a:off x="498474" y="1472039"/>
            <a:ext cx="7556313" cy="4970897"/>
          </a:xfrm>
        </p:spPr>
        <p:txBody>
          <a:bodyPr>
            <a:normAutofit/>
          </a:bodyPr>
          <a:lstStyle/>
          <a:p>
            <a:pPr marL="0" indent="0">
              <a:buNone/>
            </a:pPr>
            <a:r>
              <a:rPr lang="en-US" dirty="0" smtClean="0"/>
              <a:t>	The detonation of the atomic bomb and the end of World War II led to disagreements in global policy, and a shift in American attitudes toward the Soviet Union. Shortly before the end of the war, US President Franklin Delano Roosevelt died from a stroke, and his vice president, Harry S. Truman, became president during that difficult time and oversaw the end of World War II and the start of the Cold War. </a:t>
            </a:r>
          </a:p>
          <a:p>
            <a:pPr marL="0" indent="0">
              <a:buNone/>
            </a:pPr>
            <a:r>
              <a:rPr lang="en-US" dirty="0"/>
              <a:t>	</a:t>
            </a:r>
            <a:r>
              <a:rPr lang="en-US" dirty="0" smtClean="0"/>
              <a:t>Truman was active in foreign policy in his first 5 years in office. He made the decision to drop the atomic bombs on Hiroshima and Nagasaki and he helped to found the United Nations. Truman was strongly anti-communist and suspicious of Stalin in the Soviet Union and his implementation of the Truman Doctrine and Marshall Plan, as well as his decision to enter into the Korean War, were examples of his willingness to help support anti-communist efforts. </a:t>
            </a:r>
            <a:endParaRPr lang="en-US" dirty="0"/>
          </a:p>
        </p:txBody>
      </p:sp>
    </p:spTree>
    <p:extLst>
      <p:ext uri="{BB962C8B-B14F-4D97-AF65-F5344CB8AC3E}">
        <p14:creationId xmlns:p14="http://schemas.microsoft.com/office/powerpoint/2010/main" val="1258991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Watergate Scandal</a:t>
            </a:r>
            <a:endParaRPr lang="en-US" dirty="0"/>
          </a:p>
        </p:txBody>
      </p:sp>
      <p:sp>
        <p:nvSpPr>
          <p:cNvPr id="5" name="Content Placeholder 4"/>
          <p:cNvSpPr>
            <a:spLocks noGrp="1"/>
          </p:cNvSpPr>
          <p:nvPr>
            <p:ph sz="half" idx="1"/>
          </p:nvPr>
        </p:nvSpPr>
        <p:spPr>
          <a:xfrm>
            <a:off x="221389" y="1444709"/>
            <a:ext cx="7833398" cy="5413291"/>
          </a:xfrm>
        </p:spPr>
        <p:txBody>
          <a:bodyPr>
            <a:normAutofit lnSpcReduction="10000"/>
          </a:bodyPr>
          <a:lstStyle/>
          <a:p>
            <a:pPr marL="0" indent="0">
              <a:buNone/>
            </a:pPr>
            <a:r>
              <a:rPr lang="en-US" dirty="0" smtClean="0"/>
              <a:t>WATERGATE SCANDAL: </a:t>
            </a:r>
            <a:r>
              <a:rPr lang="en-US" u="sng" dirty="0" smtClean="0"/>
              <a:t>attempt by the Nixon administration to cover up its involvement in illegal actions during Nixon’s re-election campaign in 1972</a:t>
            </a:r>
          </a:p>
          <a:p>
            <a:r>
              <a:rPr lang="en-US" dirty="0" smtClean="0"/>
              <a:t>Seeking to gain an edge in the 1972 election, Nixon’s team used a number of tactics, including spying and spreading rumors and false reports, AND stealing information</a:t>
            </a:r>
          </a:p>
          <a:p>
            <a:r>
              <a:rPr lang="en-US" dirty="0" smtClean="0"/>
              <a:t>On June 17, 1972, 5 Nixon supporters broke into the Democratic National Committee (DNC) Headquarters to steal information</a:t>
            </a:r>
          </a:p>
          <a:p>
            <a:r>
              <a:rPr lang="en-US" u="sng" dirty="0" smtClean="0"/>
              <a:t>Nixon and White House denied involvement</a:t>
            </a:r>
          </a:p>
          <a:p>
            <a:r>
              <a:rPr lang="en-US" dirty="0" smtClean="0"/>
              <a:t>Senate investigated the activities and special counsel to the President, John Dean, revealed that Nixon had played an active role </a:t>
            </a:r>
          </a:p>
          <a:p>
            <a:r>
              <a:rPr lang="en-US" dirty="0" smtClean="0"/>
              <a:t>In July 1974, the Supreme Court ordered Nixon to release unedited tapings of White House conversations </a:t>
            </a:r>
          </a:p>
          <a:p>
            <a:r>
              <a:rPr lang="en-US" u="sng" dirty="0" smtClean="0"/>
              <a:t>On August 9, 1974, Nixon resigned before he could be officially impeached by the House of Representatives</a:t>
            </a:r>
          </a:p>
          <a:p>
            <a:endParaRPr lang="en-US" dirty="0"/>
          </a:p>
        </p:txBody>
      </p:sp>
    </p:spTree>
    <p:extLst>
      <p:ext uri="{BB962C8B-B14F-4D97-AF65-F5344CB8AC3E}">
        <p14:creationId xmlns:p14="http://schemas.microsoft.com/office/powerpoint/2010/main" val="24139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Watergate Scandal</a:t>
            </a:r>
            <a:endParaRPr lang="en-US" dirty="0"/>
          </a:p>
        </p:txBody>
      </p:sp>
      <p:pic>
        <p:nvPicPr>
          <p:cNvPr id="10" name="Content Placeholder 9" descr="Watergate1.jpg"/>
          <p:cNvPicPr>
            <a:picLocks noGrp="1" noChangeAspect="1"/>
          </p:cNvPicPr>
          <p:nvPr>
            <p:ph sz="half" idx="17"/>
          </p:nvPr>
        </p:nvPicPr>
        <p:blipFill>
          <a:blip r:embed="rId2">
            <a:extLst>
              <a:ext uri="{28A0092B-C50C-407E-A947-70E740481C1C}">
                <a14:useLocalDpi xmlns:a14="http://schemas.microsoft.com/office/drawing/2010/main" val="0"/>
              </a:ext>
            </a:extLst>
          </a:blip>
          <a:srcRect l="-26140" r="-26140"/>
          <a:stretch>
            <a:fillRect/>
          </a:stretch>
        </p:blipFill>
        <p:spPr>
          <a:xfrm>
            <a:off x="4433814" y="1600200"/>
            <a:ext cx="4375075" cy="2351723"/>
          </a:xfrm>
        </p:spPr>
      </p:pic>
      <p:pic>
        <p:nvPicPr>
          <p:cNvPr id="12" name="Content Placeholder 11" descr="Watergate3.jpg"/>
          <p:cNvPicPr>
            <a:picLocks noGrp="1" noChangeAspect="1"/>
          </p:cNvPicPr>
          <p:nvPr>
            <p:ph sz="half" idx="18"/>
          </p:nvPr>
        </p:nvPicPr>
        <p:blipFill>
          <a:blip r:embed="rId3" cstate="email">
            <a:extLst>
              <a:ext uri="{28A0092B-C50C-407E-A947-70E740481C1C}">
                <a14:useLocalDpi xmlns:a14="http://schemas.microsoft.com/office/drawing/2010/main" val="0"/>
              </a:ext>
            </a:extLst>
          </a:blip>
          <a:srcRect t="14223" b="14223"/>
          <a:stretch>
            <a:fillRect/>
          </a:stretch>
        </p:blipFill>
        <p:spPr>
          <a:xfrm>
            <a:off x="3977821" y="4169664"/>
            <a:ext cx="4375299" cy="2292416"/>
          </a:xfrm>
        </p:spPr>
      </p:pic>
      <p:pic>
        <p:nvPicPr>
          <p:cNvPr id="11" name="Content Placeholder 10" descr="Watergate2.jpg"/>
          <p:cNvPicPr>
            <a:picLocks noGrp="1" noChangeAspect="1"/>
          </p:cNvPicPr>
          <p:nvPr>
            <p:ph sz="half" idx="1"/>
          </p:nvPr>
        </p:nvPicPr>
        <p:blipFill>
          <a:blip r:embed="rId4" cstate="email">
            <a:extLst>
              <a:ext uri="{28A0092B-C50C-407E-A947-70E740481C1C}">
                <a14:useLocalDpi xmlns:a14="http://schemas.microsoft.com/office/drawing/2010/main" val="0"/>
              </a:ext>
            </a:extLst>
          </a:blip>
          <a:srcRect t="11577" b="11577"/>
          <a:stretch>
            <a:fillRect/>
          </a:stretch>
        </p:blipFill>
        <p:spPr>
          <a:xfrm>
            <a:off x="488128" y="1600200"/>
            <a:ext cx="4375299" cy="2351723"/>
          </a:xfrm>
        </p:spPr>
      </p:pic>
      <p:pic>
        <p:nvPicPr>
          <p:cNvPr id="13" name="Content Placeholder 12" descr="Watergate 4.jpg"/>
          <p:cNvPicPr>
            <a:picLocks noGrp="1" noChangeAspect="1"/>
          </p:cNvPicPr>
          <p:nvPr>
            <p:ph sz="half" idx="16"/>
          </p:nvPr>
        </p:nvPicPr>
        <p:blipFill>
          <a:blip r:embed="rId5" cstate="email">
            <a:extLst>
              <a:ext uri="{28A0092B-C50C-407E-A947-70E740481C1C}">
                <a14:useLocalDpi xmlns:a14="http://schemas.microsoft.com/office/drawing/2010/main" val="0"/>
              </a:ext>
            </a:extLst>
          </a:blip>
          <a:srcRect l="-10422" r="-10422"/>
          <a:stretch>
            <a:fillRect/>
          </a:stretch>
        </p:blipFill>
        <p:spPr>
          <a:xfrm>
            <a:off x="488128" y="4169664"/>
            <a:ext cx="3240479" cy="2292416"/>
          </a:xfrm>
        </p:spPr>
      </p:pic>
    </p:spTree>
    <p:extLst>
      <p:ext uri="{BB962C8B-B14F-4D97-AF65-F5344CB8AC3E}">
        <p14:creationId xmlns:p14="http://schemas.microsoft.com/office/powerpoint/2010/main" val="346160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Ford Administration</a:t>
            </a:r>
            <a:endParaRPr lang="en-US" dirty="0"/>
          </a:p>
        </p:txBody>
      </p:sp>
      <p:sp>
        <p:nvSpPr>
          <p:cNvPr id="4" name="Content Placeholder 3"/>
          <p:cNvSpPr>
            <a:spLocks noGrp="1"/>
          </p:cNvSpPr>
          <p:nvPr>
            <p:ph sz="half" idx="2"/>
          </p:nvPr>
        </p:nvSpPr>
        <p:spPr>
          <a:xfrm>
            <a:off x="218823" y="2070847"/>
            <a:ext cx="3917678" cy="4616759"/>
          </a:xfrm>
        </p:spPr>
        <p:txBody>
          <a:bodyPr>
            <a:normAutofit lnSpcReduction="10000"/>
          </a:bodyPr>
          <a:lstStyle/>
          <a:p>
            <a:r>
              <a:rPr lang="en-US" dirty="0" smtClean="0"/>
              <a:t>Gerald Ford </a:t>
            </a:r>
            <a:r>
              <a:rPr lang="en-US" u="sng" dirty="0" smtClean="0"/>
              <a:t>continued Nixon’s general foreign policy</a:t>
            </a:r>
          </a:p>
          <a:p>
            <a:r>
              <a:rPr lang="en-US" dirty="0" smtClean="0"/>
              <a:t>Ford kept Kissinger on as Secretary of State and continued to pursue détente</a:t>
            </a:r>
          </a:p>
          <a:p>
            <a:r>
              <a:rPr lang="en-US" dirty="0" smtClean="0"/>
              <a:t>Signed the </a:t>
            </a:r>
            <a:r>
              <a:rPr lang="en-US" u="sng" dirty="0" smtClean="0"/>
              <a:t>Helsinki Accords</a:t>
            </a:r>
            <a:r>
              <a:rPr lang="en-US" dirty="0" smtClean="0"/>
              <a:t> to recognize borders of Eastern Europe established at end of World War II</a:t>
            </a:r>
          </a:p>
          <a:p>
            <a:r>
              <a:rPr lang="en-US" u="sng" dirty="0" smtClean="0"/>
              <a:t>Encountered problems in Southeast Asia</a:t>
            </a:r>
            <a:r>
              <a:rPr lang="en-US" dirty="0" smtClean="0"/>
              <a:t> when in May 1976, Cambodia seized an American cargo ship that Ford sent US marines to retrieve</a:t>
            </a:r>
            <a:endParaRPr lang="en-US" dirty="0"/>
          </a:p>
        </p:txBody>
      </p:sp>
      <p:sp>
        <p:nvSpPr>
          <p:cNvPr id="6" name="Content Placeholder 5"/>
          <p:cNvSpPr>
            <a:spLocks noGrp="1"/>
          </p:cNvSpPr>
          <p:nvPr>
            <p:ph sz="quarter" idx="4"/>
          </p:nvPr>
        </p:nvSpPr>
        <p:spPr>
          <a:xfrm>
            <a:off x="4229719" y="2070847"/>
            <a:ext cx="3825068" cy="4616759"/>
          </a:xfrm>
        </p:spPr>
        <p:txBody>
          <a:bodyPr/>
          <a:lstStyle/>
          <a:p>
            <a:r>
              <a:rPr lang="en-US" u="sng" dirty="0" smtClean="0"/>
              <a:t>Ford pardoned Nixon</a:t>
            </a:r>
            <a:r>
              <a:rPr lang="en-US" dirty="0" smtClean="0"/>
              <a:t> in September 1974, causing his approval ratings to plummet from 71% to 50%</a:t>
            </a:r>
          </a:p>
          <a:p>
            <a:r>
              <a:rPr lang="en-US" dirty="0" smtClean="0"/>
              <a:t>In order to fight the worst recession since the Great Depression, Ford created a plan known as WIN</a:t>
            </a:r>
          </a:p>
          <a:p>
            <a:pPr marL="0" indent="0">
              <a:buNone/>
            </a:pPr>
            <a:r>
              <a:rPr lang="en-US" dirty="0" smtClean="0"/>
              <a:t>WIN: </a:t>
            </a:r>
            <a:r>
              <a:rPr lang="en-US" u="sng" dirty="0" smtClean="0"/>
              <a:t>Whip Inflation Now; plan urging Americans to cut back on oil and gas consumption</a:t>
            </a:r>
          </a:p>
          <a:p>
            <a:r>
              <a:rPr lang="en-US" dirty="0" smtClean="0"/>
              <a:t>Continued to work to limit federal authority</a:t>
            </a:r>
            <a:endParaRPr lang="en-US" dirty="0"/>
          </a:p>
        </p:txBody>
      </p:sp>
      <p:sp>
        <p:nvSpPr>
          <p:cNvPr id="3" name="Text Placeholder 2"/>
          <p:cNvSpPr>
            <a:spLocks noGrp="1"/>
          </p:cNvSpPr>
          <p:nvPr>
            <p:ph type="body" idx="1"/>
          </p:nvPr>
        </p:nvSpPr>
        <p:spPr>
          <a:xfrm>
            <a:off x="218822" y="1600200"/>
            <a:ext cx="3917679" cy="322729"/>
          </a:xfrm>
        </p:spPr>
        <p:txBody>
          <a:bodyPr/>
          <a:lstStyle/>
          <a:p>
            <a:r>
              <a:rPr lang="en-US" dirty="0" smtClean="0"/>
              <a:t>Foreign Policy</a:t>
            </a:r>
            <a:endParaRPr lang="en-US" dirty="0"/>
          </a:p>
        </p:txBody>
      </p:sp>
      <p:sp>
        <p:nvSpPr>
          <p:cNvPr id="5" name="Text Placeholder 4"/>
          <p:cNvSpPr>
            <a:spLocks noGrp="1"/>
          </p:cNvSpPr>
          <p:nvPr>
            <p:ph type="body" sz="quarter" idx="3"/>
          </p:nvPr>
        </p:nvSpPr>
        <p:spPr>
          <a:xfrm>
            <a:off x="4229719" y="1600200"/>
            <a:ext cx="3827759" cy="322729"/>
          </a:xfrm>
        </p:spPr>
        <p:txBody>
          <a:bodyPr/>
          <a:lstStyle/>
          <a:p>
            <a:r>
              <a:rPr lang="en-US" dirty="0" smtClean="0"/>
              <a:t>Domestic Policy</a:t>
            </a:r>
            <a:endParaRPr lang="en-US" dirty="0"/>
          </a:p>
        </p:txBody>
      </p:sp>
    </p:spTree>
    <p:extLst>
      <p:ext uri="{BB962C8B-B14F-4D97-AF65-F5344CB8AC3E}">
        <p14:creationId xmlns:p14="http://schemas.microsoft.com/office/powerpoint/2010/main" val="24548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Carter Administration</a:t>
            </a:r>
            <a:endParaRPr lang="en-US" dirty="0"/>
          </a:p>
        </p:txBody>
      </p:sp>
      <p:sp>
        <p:nvSpPr>
          <p:cNvPr id="4" name="Content Placeholder 3"/>
          <p:cNvSpPr>
            <a:spLocks noGrp="1"/>
          </p:cNvSpPr>
          <p:nvPr>
            <p:ph sz="half" idx="2"/>
          </p:nvPr>
        </p:nvSpPr>
        <p:spPr>
          <a:xfrm>
            <a:off x="218823" y="1922929"/>
            <a:ext cx="3917678" cy="4935071"/>
          </a:xfrm>
        </p:spPr>
        <p:txBody>
          <a:bodyPr anchor="ctr">
            <a:normAutofit fontScale="92500" lnSpcReduction="10000"/>
          </a:bodyPr>
          <a:lstStyle/>
          <a:p>
            <a:r>
              <a:rPr lang="en-US" dirty="0" smtClean="0"/>
              <a:t>Jimmy Carter’s foreign policy was clearly defined </a:t>
            </a:r>
          </a:p>
          <a:p>
            <a:r>
              <a:rPr lang="en-US" u="sng" dirty="0" smtClean="0"/>
              <a:t>Moved control of the Panama Canal to the Panamanians</a:t>
            </a:r>
            <a:r>
              <a:rPr lang="en-US" dirty="0" smtClean="0"/>
              <a:t> through 2 Panama Canal treaties</a:t>
            </a:r>
          </a:p>
          <a:p>
            <a:r>
              <a:rPr lang="en-US" u="sng" dirty="0" smtClean="0"/>
              <a:t>Détente collapsed under Carter</a:t>
            </a:r>
            <a:r>
              <a:rPr lang="en-US" dirty="0" smtClean="0"/>
              <a:t> as he strongly condemned the USSR for violation of human rights</a:t>
            </a:r>
          </a:p>
          <a:p>
            <a:r>
              <a:rPr lang="en-US" dirty="0" smtClean="0"/>
              <a:t>In 1978, Carter helped to broker a historic Middle East peace treaty, the Camp David Accords</a:t>
            </a:r>
          </a:p>
          <a:p>
            <a:r>
              <a:rPr lang="en-US" dirty="0" smtClean="0"/>
              <a:t>Unfortunately, just months after the CDA, Carter encountered a major crisis in Iran – the Iran Hostage Crisis</a:t>
            </a:r>
          </a:p>
        </p:txBody>
      </p:sp>
      <p:sp>
        <p:nvSpPr>
          <p:cNvPr id="6" name="Content Placeholder 5"/>
          <p:cNvSpPr>
            <a:spLocks noGrp="1"/>
          </p:cNvSpPr>
          <p:nvPr>
            <p:ph sz="quarter" idx="4"/>
          </p:nvPr>
        </p:nvSpPr>
        <p:spPr>
          <a:xfrm>
            <a:off x="4229719" y="1922929"/>
            <a:ext cx="3825068" cy="4764677"/>
          </a:xfrm>
        </p:spPr>
        <p:txBody>
          <a:bodyPr/>
          <a:lstStyle/>
          <a:p>
            <a:r>
              <a:rPr lang="en-US" dirty="0" smtClean="0"/>
              <a:t>Carter devoted most of his domestic agenda to trying to fix the economy</a:t>
            </a:r>
          </a:p>
          <a:p>
            <a:r>
              <a:rPr lang="en-US" dirty="0" smtClean="0"/>
              <a:t>He tried a number of different strategies, but ultimately none of his efforts succeeded</a:t>
            </a:r>
          </a:p>
          <a:p>
            <a:r>
              <a:rPr lang="en-US" dirty="0" smtClean="0"/>
              <a:t>Carter </a:t>
            </a:r>
            <a:r>
              <a:rPr lang="en-US" u="sng" dirty="0" smtClean="0"/>
              <a:t>created the Department of Energy</a:t>
            </a:r>
            <a:r>
              <a:rPr lang="en-US" dirty="0" smtClean="0"/>
              <a:t> as part of a national energy program to conserve oil and to promote the use of coal and renewable energy sources</a:t>
            </a:r>
          </a:p>
          <a:p>
            <a:r>
              <a:rPr lang="en-US" dirty="0" smtClean="0"/>
              <a:t>Also </a:t>
            </a:r>
            <a:r>
              <a:rPr lang="en-US" u="sng" dirty="0" smtClean="0"/>
              <a:t>created the Department of Education</a:t>
            </a:r>
          </a:p>
        </p:txBody>
      </p:sp>
      <p:sp>
        <p:nvSpPr>
          <p:cNvPr id="3" name="Text Placeholder 2"/>
          <p:cNvSpPr>
            <a:spLocks noGrp="1"/>
          </p:cNvSpPr>
          <p:nvPr>
            <p:ph type="body" idx="1"/>
          </p:nvPr>
        </p:nvSpPr>
        <p:spPr>
          <a:xfrm>
            <a:off x="218822" y="1600200"/>
            <a:ext cx="3917679" cy="322729"/>
          </a:xfrm>
        </p:spPr>
        <p:txBody>
          <a:bodyPr/>
          <a:lstStyle/>
          <a:p>
            <a:r>
              <a:rPr lang="en-US" dirty="0" smtClean="0"/>
              <a:t>Foreign Policy</a:t>
            </a:r>
            <a:endParaRPr lang="en-US" dirty="0"/>
          </a:p>
        </p:txBody>
      </p:sp>
      <p:sp>
        <p:nvSpPr>
          <p:cNvPr id="5" name="Text Placeholder 4"/>
          <p:cNvSpPr>
            <a:spLocks noGrp="1"/>
          </p:cNvSpPr>
          <p:nvPr>
            <p:ph type="body" sz="quarter" idx="3"/>
          </p:nvPr>
        </p:nvSpPr>
        <p:spPr>
          <a:xfrm>
            <a:off x="4229719" y="1600200"/>
            <a:ext cx="3827759" cy="322729"/>
          </a:xfrm>
        </p:spPr>
        <p:txBody>
          <a:bodyPr/>
          <a:lstStyle/>
          <a:p>
            <a:r>
              <a:rPr lang="en-US" dirty="0" smtClean="0"/>
              <a:t>Domestic Policy</a:t>
            </a:r>
            <a:endParaRPr lang="en-US" dirty="0"/>
          </a:p>
        </p:txBody>
      </p:sp>
    </p:spTree>
    <p:extLst>
      <p:ext uri="{BB962C8B-B14F-4D97-AF65-F5344CB8AC3E}">
        <p14:creationId xmlns:p14="http://schemas.microsoft.com/office/powerpoint/2010/main" val="34395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Life in the 1970s</a:t>
            </a:r>
            <a:endParaRPr lang="en-US" dirty="0"/>
          </a:p>
        </p:txBody>
      </p:sp>
      <p:pic>
        <p:nvPicPr>
          <p:cNvPr id="10" name="Content Placeholder 9" descr="Mary Tyler Moore Show.jpg"/>
          <p:cNvPicPr>
            <a:picLocks noGrp="1" noChangeAspect="1"/>
          </p:cNvPicPr>
          <p:nvPr>
            <p:ph sz="half" idx="1"/>
          </p:nvPr>
        </p:nvPicPr>
        <p:blipFill>
          <a:blip r:embed="rId2">
            <a:extLst>
              <a:ext uri="{28A0092B-C50C-407E-A947-70E740481C1C}">
                <a14:useLocalDpi xmlns:a14="http://schemas.microsoft.com/office/drawing/2010/main" val="0"/>
              </a:ext>
            </a:extLst>
          </a:blip>
          <a:srcRect t="-25548" b="-25548"/>
          <a:stretch>
            <a:fillRect/>
          </a:stretch>
        </p:blipFill>
        <p:spPr>
          <a:xfrm>
            <a:off x="323692" y="1506993"/>
            <a:ext cx="2647949" cy="3338489"/>
          </a:xfrm>
        </p:spPr>
      </p:pic>
      <p:sp>
        <p:nvSpPr>
          <p:cNvPr id="9" name="Content Placeholder 8"/>
          <p:cNvSpPr>
            <a:spLocks noGrp="1"/>
          </p:cNvSpPr>
          <p:nvPr>
            <p:ph sz="half" idx="2"/>
          </p:nvPr>
        </p:nvSpPr>
        <p:spPr>
          <a:xfrm>
            <a:off x="3157724" y="1904406"/>
            <a:ext cx="5686234" cy="4759898"/>
          </a:xfrm>
        </p:spPr>
        <p:txBody>
          <a:bodyPr>
            <a:noAutofit/>
          </a:bodyPr>
          <a:lstStyle/>
          <a:p>
            <a:r>
              <a:rPr lang="en-US" sz="1900" dirty="0" smtClean="0"/>
              <a:t>In the midst of widespread cynicism about their leaders and concerns about the economy, </a:t>
            </a:r>
            <a:r>
              <a:rPr lang="en-US" sz="1900" u="sng" dirty="0" smtClean="0"/>
              <a:t>Americans sought fulfillment and escape</a:t>
            </a:r>
          </a:p>
          <a:p>
            <a:r>
              <a:rPr lang="en-US" sz="1900" dirty="0" smtClean="0"/>
              <a:t>Women began entering the workforce in record numbers</a:t>
            </a:r>
          </a:p>
          <a:p>
            <a:r>
              <a:rPr lang="en-US" sz="1900" u="sng" dirty="0" smtClean="0"/>
              <a:t>Family life changed</a:t>
            </a:r>
            <a:r>
              <a:rPr lang="en-US" sz="1900" dirty="0" smtClean="0"/>
              <a:t> as the birthrate fell to an all-time low in 1976 and the divorce rate grew</a:t>
            </a:r>
          </a:p>
          <a:p>
            <a:r>
              <a:rPr lang="en-US" sz="1900" dirty="0" smtClean="0"/>
              <a:t>TV reflected changes in society through shows like </a:t>
            </a:r>
            <a:r>
              <a:rPr lang="en-US" sz="1900" i="1" dirty="0" smtClean="0"/>
              <a:t>The Mary Tyler Moore Show, All in the Family </a:t>
            </a:r>
            <a:r>
              <a:rPr lang="en-US" sz="1900" dirty="0" smtClean="0"/>
              <a:t>and</a:t>
            </a:r>
            <a:r>
              <a:rPr lang="en-US" sz="1900" i="1" dirty="0" smtClean="0"/>
              <a:t> The </a:t>
            </a:r>
            <a:r>
              <a:rPr lang="en-US" sz="1900" i="1" dirty="0" err="1" smtClean="0"/>
              <a:t>Jeffersons</a:t>
            </a:r>
            <a:endParaRPr lang="en-US" sz="1900" i="1" dirty="0" smtClean="0"/>
          </a:p>
          <a:p>
            <a:r>
              <a:rPr lang="en-US" sz="1900" dirty="0" smtClean="0"/>
              <a:t>Disco music became the most popular and disco mania reached its peak in the late 1970s</a:t>
            </a:r>
          </a:p>
          <a:p>
            <a:endParaRPr lang="en-US" sz="1900" dirty="0"/>
          </a:p>
        </p:txBody>
      </p:sp>
      <p:pic>
        <p:nvPicPr>
          <p:cNvPr id="11" name="Picture 10" descr="Disc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692" y="4532192"/>
            <a:ext cx="2647949" cy="1985962"/>
          </a:xfrm>
          <a:prstGeom prst="rect">
            <a:avLst/>
          </a:prstGeom>
        </p:spPr>
      </p:pic>
    </p:spTree>
    <p:extLst>
      <p:ext uri="{BB962C8B-B14F-4D97-AF65-F5344CB8AC3E}">
        <p14:creationId xmlns:p14="http://schemas.microsoft.com/office/powerpoint/2010/main" val="123483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1980s: Reagan</a:t>
            </a:r>
            <a:endParaRPr lang="en-US" dirty="0"/>
          </a:p>
        </p:txBody>
      </p:sp>
      <p:sp>
        <p:nvSpPr>
          <p:cNvPr id="6" name="Text Placeholder 5"/>
          <p:cNvSpPr>
            <a:spLocks noGrp="1"/>
          </p:cNvSpPr>
          <p:nvPr>
            <p:ph type="body" idx="1"/>
          </p:nvPr>
        </p:nvSpPr>
        <p:spPr>
          <a:xfrm>
            <a:off x="2286000" y="4495800"/>
            <a:ext cx="2794324" cy="1500187"/>
          </a:xfrm>
        </p:spPr>
        <p:txBody>
          <a:bodyPr/>
          <a:lstStyle/>
          <a:p>
            <a:pPr algn="r"/>
            <a:r>
              <a:rPr lang="en-US" dirty="0" smtClean="0"/>
              <a:t>Section Five</a:t>
            </a:r>
            <a:endParaRPr lang="en-US" dirty="0"/>
          </a:p>
        </p:txBody>
      </p:sp>
    </p:spTree>
    <p:extLst>
      <p:ext uri="{BB962C8B-B14F-4D97-AF65-F5344CB8AC3E}">
        <p14:creationId xmlns:p14="http://schemas.microsoft.com/office/powerpoint/2010/main" val="345742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Conservatism</a:t>
            </a:r>
            <a:endParaRPr lang="en-US" dirty="0"/>
          </a:p>
        </p:txBody>
      </p:sp>
      <p:sp>
        <p:nvSpPr>
          <p:cNvPr id="5" name="Content Placeholder 4"/>
          <p:cNvSpPr>
            <a:spLocks noGrp="1"/>
          </p:cNvSpPr>
          <p:nvPr>
            <p:ph sz="half" idx="1"/>
          </p:nvPr>
        </p:nvSpPr>
        <p:spPr>
          <a:xfrm>
            <a:off x="186434" y="1328201"/>
            <a:ext cx="8051614" cy="5529800"/>
          </a:xfrm>
        </p:spPr>
        <p:txBody>
          <a:bodyPr>
            <a:normAutofit/>
          </a:bodyPr>
          <a:lstStyle/>
          <a:p>
            <a:r>
              <a:rPr lang="en-US" dirty="0" smtClean="0"/>
              <a:t>Today, people who identify as liberal generally believe that the government should regulate the economy to protect people from power of large corporations and should play a large role in helping disadvantaged Americans, but feel that the government should not regular social behavior</a:t>
            </a:r>
          </a:p>
          <a:p>
            <a:r>
              <a:rPr lang="en-US" dirty="0" smtClean="0"/>
              <a:t>Unlike liberals, conservatives today generally distrust the power of government – especially the federal government – and believes that government should not regulate the economy and generally oppose government programs that transfer wealth from the rich to those who have less, and many conservatives today believe that religious faith is vitally important in sustaining society</a:t>
            </a:r>
          </a:p>
          <a:p>
            <a:r>
              <a:rPr lang="en-US" dirty="0" smtClean="0"/>
              <a:t>Conservatives gained support during the 1960s and 1970s, especially in suburban areas and in the South</a:t>
            </a:r>
          </a:p>
          <a:p>
            <a:r>
              <a:rPr lang="en-US" dirty="0" smtClean="0"/>
              <a:t>By the end of the 1970s, the new conservative coalition of voters had begun to come together and for some, new conservatism’s most prominent spokesperson, Ronald Reagan, offered hope to a nation in distress</a:t>
            </a:r>
            <a:endParaRPr lang="en-US" dirty="0"/>
          </a:p>
        </p:txBody>
      </p:sp>
    </p:spTree>
    <p:extLst>
      <p:ext uri="{BB962C8B-B14F-4D97-AF65-F5344CB8AC3E}">
        <p14:creationId xmlns:p14="http://schemas.microsoft.com/office/powerpoint/2010/main" val="23219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Administration, 1981-1989</a:t>
            </a:r>
            <a:endParaRPr lang="en-US" dirty="0"/>
          </a:p>
        </p:txBody>
      </p:sp>
      <p:sp>
        <p:nvSpPr>
          <p:cNvPr id="3" name="Content Placeholder 2"/>
          <p:cNvSpPr>
            <a:spLocks noGrp="1"/>
          </p:cNvSpPr>
          <p:nvPr>
            <p:ph sz="half" idx="1"/>
          </p:nvPr>
        </p:nvSpPr>
        <p:spPr>
          <a:xfrm>
            <a:off x="337910" y="1985962"/>
            <a:ext cx="4061968" cy="4759897"/>
          </a:xfrm>
        </p:spPr>
        <p:txBody>
          <a:bodyPr>
            <a:normAutofit fontScale="92500"/>
          </a:bodyPr>
          <a:lstStyle/>
          <a:p>
            <a:r>
              <a:rPr lang="en-US" dirty="0" smtClean="0"/>
              <a:t>Presidency of Ronald Reagan </a:t>
            </a:r>
            <a:r>
              <a:rPr lang="en-US" u="sng" dirty="0" smtClean="0"/>
              <a:t>brought a new conservative attitude to government</a:t>
            </a:r>
          </a:p>
          <a:p>
            <a:r>
              <a:rPr lang="en-US" dirty="0" smtClean="0"/>
              <a:t>Reagan was an actor and was Governor of California from 1966 to 1975</a:t>
            </a:r>
          </a:p>
          <a:p>
            <a:r>
              <a:rPr lang="en-US" dirty="0" smtClean="0"/>
              <a:t>He defeated Carter in the 1980 presidential election to become the 40</a:t>
            </a:r>
            <a:r>
              <a:rPr lang="en-US" baseline="30000" dirty="0" smtClean="0"/>
              <a:t>th</a:t>
            </a:r>
            <a:r>
              <a:rPr lang="en-US" dirty="0" smtClean="0"/>
              <a:t> President of the United States</a:t>
            </a:r>
          </a:p>
          <a:p>
            <a:r>
              <a:rPr lang="en-US" dirty="0" smtClean="0"/>
              <a:t>Today, </a:t>
            </a:r>
            <a:r>
              <a:rPr lang="en-US" u="sng" dirty="0" smtClean="0"/>
              <a:t>Reagan remains an icon among Republicans</a:t>
            </a:r>
            <a:r>
              <a:rPr lang="en-US" dirty="0" smtClean="0"/>
              <a:t>, tends to rank favorably in public opinion of US Presidents and </a:t>
            </a:r>
            <a:r>
              <a:rPr lang="en-US" dirty="0"/>
              <a:t>his tenure constituted a </a:t>
            </a:r>
            <a:r>
              <a:rPr lang="en-US" dirty="0" smtClean="0"/>
              <a:t>realignment toward conservative policies</a:t>
            </a:r>
            <a:endParaRPr lang="en-US" dirty="0"/>
          </a:p>
        </p:txBody>
      </p:sp>
      <p:pic>
        <p:nvPicPr>
          <p:cNvPr id="5" name="Content Placeholder 4" descr="Reagan.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5215" r="-5215"/>
          <a:stretch>
            <a:fillRect/>
          </a:stretch>
        </p:blipFill>
        <p:spPr>
          <a:xfrm>
            <a:off x="4638940" y="2167064"/>
            <a:ext cx="3826783" cy="4331706"/>
          </a:xfrm>
        </p:spPr>
      </p:pic>
    </p:spTree>
    <p:extLst>
      <p:ext uri="{BB962C8B-B14F-4D97-AF65-F5344CB8AC3E}">
        <p14:creationId xmlns:p14="http://schemas.microsoft.com/office/powerpoint/2010/main" val="16740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Foreign Policy</a:t>
            </a:r>
            <a:endParaRPr lang="en-US" dirty="0"/>
          </a:p>
        </p:txBody>
      </p:sp>
      <p:pic>
        <p:nvPicPr>
          <p:cNvPr id="5" name="Content Placeholder 4" descr="SDI.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23631" b="-23631"/>
          <a:stretch>
            <a:fillRect/>
          </a:stretch>
        </p:blipFill>
        <p:spPr>
          <a:xfrm>
            <a:off x="312040" y="867478"/>
            <a:ext cx="2555117" cy="3762701"/>
          </a:xfrm>
        </p:spPr>
      </p:pic>
      <p:sp>
        <p:nvSpPr>
          <p:cNvPr id="4" name="Content Placeholder 3"/>
          <p:cNvSpPr>
            <a:spLocks noGrp="1"/>
          </p:cNvSpPr>
          <p:nvPr>
            <p:ph sz="half" idx="2"/>
          </p:nvPr>
        </p:nvSpPr>
        <p:spPr>
          <a:xfrm>
            <a:off x="2994595" y="1600200"/>
            <a:ext cx="5394930" cy="5257800"/>
          </a:xfrm>
        </p:spPr>
        <p:txBody>
          <a:bodyPr>
            <a:normAutofit lnSpcReduction="10000"/>
          </a:bodyPr>
          <a:lstStyle/>
          <a:p>
            <a:r>
              <a:rPr lang="en-US" dirty="0" smtClean="0"/>
              <a:t>His presidency began with the release of the hostages from the Iran Hostage Crisis in January 1981</a:t>
            </a:r>
          </a:p>
          <a:p>
            <a:r>
              <a:rPr lang="en-US" u="sng" dirty="0" smtClean="0"/>
              <a:t>Proposed the Strategic Defense Initiative (SDI) that was nicknamed Star Wars</a:t>
            </a:r>
            <a:r>
              <a:rPr lang="en-US" dirty="0" smtClean="0"/>
              <a:t> and called for the development of weapons that could intercept and destroy incoming missiles </a:t>
            </a:r>
          </a:p>
          <a:p>
            <a:r>
              <a:rPr lang="en-US" u="sng" dirty="0" smtClean="0"/>
              <a:t>Signed the Intermediate-Range Nuclear Forces (INF) Treaty</a:t>
            </a:r>
            <a:r>
              <a:rPr lang="en-US" dirty="0" smtClean="0"/>
              <a:t> that marked the beginning of the end of the Cold War</a:t>
            </a:r>
          </a:p>
          <a:p>
            <a:pPr marL="0" indent="0">
              <a:buNone/>
            </a:pPr>
            <a:r>
              <a:rPr lang="en-US" dirty="0"/>
              <a:t>REAGAN DOCTRINE: </a:t>
            </a:r>
            <a:r>
              <a:rPr lang="en-US" u="sng" dirty="0"/>
              <a:t>policy that the US should support guerrilla groups who were fighting to overthrow Communist or pro-Soviet governments</a:t>
            </a:r>
          </a:p>
          <a:p>
            <a:r>
              <a:rPr lang="en-US" dirty="0"/>
              <a:t>Reagan sent $570 million to Afghan rebels fighting the Soviet Union and presided over the Iran-Contra Scandal</a:t>
            </a:r>
          </a:p>
          <a:p>
            <a:endParaRPr lang="en-US" dirty="0"/>
          </a:p>
        </p:txBody>
      </p:sp>
      <p:pic>
        <p:nvPicPr>
          <p:cNvPr id="6" name="Picture 5" descr="Reagan Doctrin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474" y="4137069"/>
            <a:ext cx="2204817" cy="2581120"/>
          </a:xfrm>
          <a:prstGeom prst="rect">
            <a:avLst/>
          </a:prstGeom>
        </p:spPr>
      </p:pic>
    </p:spTree>
    <p:extLst>
      <p:ext uri="{BB962C8B-B14F-4D97-AF65-F5344CB8AC3E}">
        <p14:creationId xmlns:p14="http://schemas.microsoft.com/office/powerpoint/2010/main" val="9399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Iran-Contra </a:t>
            </a:r>
            <a:r>
              <a:rPr lang="en-US" dirty="0"/>
              <a:t>A</a:t>
            </a:r>
            <a:r>
              <a:rPr lang="en-US" dirty="0" smtClean="0"/>
              <a:t>ffair</a:t>
            </a:r>
            <a:endParaRPr lang="en-US" dirty="0"/>
          </a:p>
        </p:txBody>
      </p:sp>
      <p:sp>
        <p:nvSpPr>
          <p:cNvPr id="3" name="Content Placeholder 2"/>
          <p:cNvSpPr>
            <a:spLocks noGrp="1"/>
          </p:cNvSpPr>
          <p:nvPr>
            <p:ph idx="1"/>
          </p:nvPr>
        </p:nvSpPr>
        <p:spPr>
          <a:xfrm>
            <a:off x="170973" y="1600200"/>
            <a:ext cx="8805107" cy="5157310"/>
          </a:xfrm>
        </p:spPr>
        <p:txBody>
          <a:bodyPr>
            <a:noAutofit/>
          </a:bodyPr>
          <a:lstStyle/>
          <a:p>
            <a:r>
              <a:rPr lang="en-US" sz="1850" u="sng" dirty="0" smtClean="0"/>
              <a:t>Political scandal</a:t>
            </a:r>
            <a:r>
              <a:rPr lang="en-US" sz="1850" dirty="0" smtClean="0"/>
              <a:t> in the US that occurred during Reagan’s 2</a:t>
            </a:r>
            <a:r>
              <a:rPr lang="en-US" sz="1850" baseline="30000" dirty="0" smtClean="0"/>
              <a:t>nd</a:t>
            </a:r>
            <a:r>
              <a:rPr lang="en-US" sz="1850" dirty="0" smtClean="0"/>
              <a:t> term</a:t>
            </a:r>
          </a:p>
          <a:p>
            <a:r>
              <a:rPr lang="en-US" sz="1850" dirty="0" smtClean="0"/>
              <a:t>Senior officials secretly organized the </a:t>
            </a:r>
            <a:r>
              <a:rPr lang="en-US" sz="1850" u="sng" dirty="0" smtClean="0"/>
              <a:t>sale of weapons to Iran</a:t>
            </a:r>
            <a:r>
              <a:rPr lang="en-US" sz="1850" dirty="0" smtClean="0"/>
              <a:t> (which was the subject of an arms embargo at the time)</a:t>
            </a:r>
          </a:p>
          <a:p>
            <a:r>
              <a:rPr lang="en-US" sz="1850" dirty="0" smtClean="0"/>
              <a:t>The goal was </a:t>
            </a:r>
            <a:r>
              <a:rPr lang="en-US" sz="1850" u="sng" dirty="0" smtClean="0"/>
              <a:t>for Iran to release hostages and to fund the Contras in Nicaragua</a:t>
            </a:r>
          </a:p>
          <a:p>
            <a:r>
              <a:rPr lang="en-US" sz="1850" dirty="0" smtClean="0"/>
              <a:t>The plan was that Israel would ship weapons to Iran, then the US would resupply Israel and receive the Israeli payment</a:t>
            </a:r>
          </a:p>
          <a:p>
            <a:r>
              <a:rPr lang="en-US" sz="1850" dirty="0" smtClean="0"/>
              <a:t>Iran would then work to release US hostages and a portion of the proceeds from the sale would be diverted to fund the Contras</a:t>
            </a:r>
          </a:p>
          <a:p>
            <a:r>
              <a:rPr lang="en-US" sz="1850" dirty="0" smtClean="0"/>
              <a:t>Information was revealed to the public in 1986 &amp; Reagan took responsibility for it in 1987</a:t>
            </a:r>
          </a:p>
          <a:p>
            <a:r>
              <a:rPr lang="en-US" sz="1850" dirty="0" smtClean="0"/>
              <a:t>Later, Reagan was found to have approved the sale of arms to Iran, but to not have known the full extent of the program</a:t>
            </a:r>
          </a:p>
        </p:txBody>
      </p:sp>
    </p:spTree>
    <p:extLst>
      <p:ext uri="{BB962C8B-B14F-4D97-AF65-F5344CB8AC3E}">
        <p14:creationId xmlns:p14="http://schemas.microsoft.com/office/powerpoint/2010/main" val="28911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1950s: Truman and Eisenhower</a:t>
            </a:r>
            <a:endParaRPr lang="en-US" dirty="0"/>
          </a:p>
        </p:txBody>
      </p:sp>
      <p:pic>
        <p:nvPicPr>
          <p:cNvPr id="2" name="Picture 1" descr="Truma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9837" y="1600200"/>
            <a:ext cx="3118638" cy="3982946"/>
          </a:xfrm>
          <a:prstGeom prst="rect">
            <a:avLst/>
          </a:prstGeom>
        </p:spPr>
      </p:pic>
      <p:pic>
        <p:nvPicPr>
          <p:cNvPr id="3" name="Picture 2" descr="Eisenhow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7119" y="1600200"/>
            <a:ext cx="3153192" cy="3981782"/>
          </a:xfrm>
          <a:prstGeom prst="rect">
            <a:avLst/>
          </a:prstGeom>
        </p:spPr>
      </p:pic>
      <p:sp>
        <p:nvSpPr>
          <p:cNvPr id="5" name="TextBox 4"/>
          <p:cNvSpPr txBox="1"/>
          <p:nvPr/>
        </p:nvSpPr>
        <p:spPr>
          <a:xfrm>
            <a:off x="1176864" y="5790488"/>
            <a:ext cx="2901377" cy="646331"/>
          </a:xfrm>
          <a:prstGeom prst="rect">
            <a:avLst/>
          </a:prstGeom>
          <a:noFill/>
        </p:spPr>
        <p:txBody>
          <a:bodyPr wrap="square" rtlCol="0">
            <a:spAutoFit/>
          </a:bodyPr>
          <a:lstStyle/>
          <a:p>
            <a:pPr algn="ctr"/>
            <a:r>
              <a:rPr lang="en-US" dirty="0" smtClean="0"/>
              <a:t>Harry S. Truman</a:t>
            </a:r>
          </a:p>
          <a:p>
            <a:pPr algn="ctr"/>
            <a:r>
              <a:rPr lang="en-US" u="sng" dirty="0" smtClean="0"/>
              <a:t>1945-1953</a:t>
            </a:r>
            <a:endParaRPr lang="en-US" u="sng" dirty="0"/>
          </a:p>
        </p:txBody>
      </p:sp>
      <p:sp>
        <p:nvSpPr>
          <p:cNvPr id="6" name="TextBox 5"/>
          <p:cNvSpPr txBox="1"/>
          <p:nvPr/>
        </p:nvSpPr>
        <p:spPr>
          <a:xfrm>
            <a:off x="4742412" y="5790488"/>
            <a:ext cx="2878074" cy="646331"/>
          </a:xfrm>
          <a:prstGeom prst="rect">
            <a:avLst/>
          </a:prstGeom>
          <a:noFill/>
        </p:spPr>
        <p:txBody>
          <a:bodyPr wrap="square" rtlCol="0">
            <a:spAutoFit/>
          </a:bodyPr>
          <a:lstStyle/>
          <a:p>
            <a:pPr algn="ctr"/>
            <a:r>
              <a:rPr lang="en-US" dirty="0" smtClean="0"/>
              <a:t>Dwight D. Eisenhower</a:t>
            </a:r>
          </a:p>
          <a:p>
            <a:pPr algn="ctr"/>
            <a:r>
              <a:rPr lang="en-US" u="sng" dirty="0" smtClean="0"/>
              <a:t>1953-1961</a:t>
            </a:r>
            <a:endParaRPr lang="en-US" u="sng" dirty="0"/>
          </a:p>
        </p:txBody>
      </p:sp>
    </p:spTree>
    <p:extLst>
      <p:ext uri="{BB962C8B-B14F-4D97-AF65-F5344CB8AC3E}">
        <p14:creationId xmlns:p14="http://schemas.microsoft.com/office/powerpoint/2010/main" val="2061862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Domestic Policy</a:t>
            </a:r>
            <a:endParaRPr lang="en-US" dirty="0"/>
          </a:p>
        </p:txBody>
      </p:sp>
      <p:sp>
        <p:nvSpPr>
          <p:cNvPr id="3" name="Content Placeholder 2"/>
          <p:cNvSpPr>
            <a:spLocks noGrp="1"/>
          </p:cNvSpPr>
          <p:nvPr>
            <p:ph sz="half" idx="1"/>
          </p:nvPr>
        </p:nvSpPr>
        <p:spPr>
          <a:xfrm>
            <a:off x="233041" y="1600200"/>
            <a:ext cx="5744496" cy="5257800"/>
          </a:xfrm>
        </p:spPr>
        <p:txBody>
          <a:bodyPr>
            <a:normAutofit lnSpcReduction="10000"/>
          </a:bodyPr>
          <a:lstStyle/>
          <a:p>
            <a:r>
              <a:rPr lang="en-US" dirty="0" smtClean="0"/>
              <a:t>First domestic priority was the economy and he addressed it through an approach nicknamed “Reaganomics”</a:t>
            </a:r>
          </a:p>
          <a:p>
            <a:pPr marL="0" indent="0">
              <a:buNone/>
            </a:pPr>
            <a:r>
              <a:rPr lang="en-US" dirty="0" smtClean="0"/>
              <a:t>REAGANOMICS: </a:t>
            </a:r>
            <a:r>
              <a:rPr lang="en-US" u="sng" dirty="0" smtClean="0"/>
              <a:t>trickle-down economics; interest rates were kept high while massive tax cuts were made</a:t>
            </a:r>
          </a:p>
          <a:p>
            <a:r>
              <a:rPr lang="en-US" dirty="0" smtClean="0"/>
              <a:t>Cutting taxes led to cuts to many social programs, specifically Welfare – including the food stamp and school lunch programs</a:t>
            </a:r>
          </a:p>
          <a:p>
            <a:pPr lvl="0"/>
            <a:r>
              <a:rPr lang="en-US" u="sng" dirty="0" smtClean="0"/>
              <a:t>His economic </a:t>
            </a:r>
            <a:r>
              <a:rPr lang="en-US" u="sng" dirty="0"/>
              <a:t>policies worked </a:t>
            </a:r>
            <a:r>
              <a:rPr lang="en-US" u="sng" dirty="0" smtClean="0"/>
              <a:t>in the </a:t>
            </a:r>
            <a:r>
              <a:rPr lang="en-US" u="sng" dirty="0"/>
              <a:t>short term, but </a:t>
            </a:r>
            <a:r>
              <a:rPr lang="en-US" u="sng" dirty="0" smtClean="0"/>
              <a:t>the majority of </a:t>
            </a:r>
            <a:r>
              <a:rPr lang="en-US" u="sng" dirty="0"/>
              <a:t>benefits went to </a:t>
            </a:r>
            <a:r>
              <a:rPr lang="en-US" u="sng" dirty="0" smtClean="0"/>
              <a:t>the richest members </a:t>
            </a:r>
            <a:r>
              <a:rPr lang="en-US" u="sng" dirty="0"/>
              <a:t>of society and overall </a:t>
            </a:r>
            <a:r>
              <a:rPr lang="en-US" u="sng" dirty="0" smtClean="0"/>
              <a:t>created an </a:t>
            </a:r>
            <a:r>
              <a:rPr lang="en-US" u="sng" dirty="0"/>
              <a:t>obstacle to long-term </a:t>
            </a:r>
            <a:r>
              <a:rPr lang="en-US" u="sng" dirty="0" smtClean="0"/>
              <a:t>growth</a:t>
            </a:r>
          </a:p>
          <a:p>
            <a:r>
              <a:rPr lang="en-US" dirty="0" smtClean="0"/>
              <a:t>Also, he fostered the </a:t>
            </a:r>
            <a:r>
              <a:rPr lang="en-US" u="sng" dirty="0" smtClean="0"/>
              <a:t>largest peacetime military buildup</a:t>
            </a:r>
            <a:r>
              <a:rPr lang="en-US" dirty="0" smtClean="0"/>
              <a:t> in US history and escalated the war on drugs</a:t>
            </a:r>
            <a:endParaRPr lang="en-US" dirty="0"/>
          </a:p>
        </p:txBody>
      </p:sp>
      <p:pic>
        <p:nvPicPr>
          <p:cNvPr id="5" name="Content Placeholder 4" descr="Reaganomics1.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63092" b="-63092"/>
          <a:stretch>
            <a:fillRect/>
          </a:stretch>
        </p:blipFill>
        <p:spPr>
          <a:xfrm>
            <a:off x="6094413" y="1112147"/>
            <a:ext cx="2743200" cy="4140200"/>
          </a:xfrm>
        </p:spPr>
      </p:pic>
      <p:pic>
        <p:nvPicPr>
          <p:cNvPr id="6" name="Picture 5" descr="Reaganomics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0714" y="4453341"/>
            <a:ext cx="2746899" cy="1977945"/>
          </a:xfrm>
          <a:prstGeom prst="rect">
            <a:avLst/>
          </a:prstGeom>
        </p:spPr>
      </p:pic>
    </p:spTree>
    <p:extLst>
      <p:ext uri="{BB962C8B-B14F-4D97-AF65-F5344CB8AC3E}">
        <p14:creationId xmlns:p14="http://schemas.microsoft.com/office/powerpoint/2010/main" val="348046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1980s</a:t>
            </a:r>
            <a:endParaRPr lang="en-US" dirty="0"/>
          </a:p>
        </p:txBody>
      </p:sp>
      <p:pic>
        <p:nvPicPr>
          <p:cNvPr id="5" name="Content Placeholder 4" descr="Yuppies.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7440" r="7440"/>
          <a:stretch>
            <a:fillRect/>
          </a:stretch>
        </p:blipFill>
        <p:spPr>
          <a:xfrm>
            <a:off x="580039" y="1809916"/>
            <a:ext cx="1796994" cy="2531711"/>
          </a:xfrm>
        </p:spPr>
      </p:pic>
      <p:sp>
        <p:nvSpPr>
          <p:cNvPr id="4" name="Content Placeholder 3"/>
          <p:cNvSpPr>
            <a:spLocks noGrp="1"/>
          </p:cNvSpPr>
          <p:nvPr>
            <p:ph sz="half" idx="2"/>
          </p:nvPr>
        </p:nvSpPr>
        <p:spPr>
          <a:xfrm>
            <a:off x="2808161" y="1689378"/>
            <a:ext cx="6152318" cy="5168622"/>
          </a:xfrm>
        </p:spPr>
        <p:txBody>
          <a:bodyPr>
            <a:normAutofit fontScale="92500" lnSpcReduction="20000"/>
          </a:bodyPr>
          <a:lstStyle/>
          <a:p>
            <a:r>
              <a:rPr lang="en-US" dirty="0" smtClean="0"/>
              <a:t>Characterized by wealth and renewed activism</a:t>
            </a:r>
          </a:p>
          <a:p>
            <a:pPr marL="0" indent="0">
              <a:buNone/>
            </a:pPr>
            <a:r>
              <a:rPr lang="en-US" dirty="0" smtClean="0"/>
              <a:t>YUPPIES: </a:t>
            </a:r>
            <a:r>
              <a:rPr lang="en-US" u="sng" dirty="0" smtClean="0"/>
              <a:t>young, urban professionals who were young, ambitious, hardworking and rewarded themselves with luxury lifestyles</a:t>
            </a:r>
          </a:p>
          <a:p>
            <a:r>
              <a:rPr lang="en-US" dirty="0" smtClean="0"/>
              <a:t>Technology began to transform news and entertainment and by the end of the 1980s, many homes had VCRs</a:t>
            </a:r>
          </a:p>
          <a:p>
            <a:r>
              <a:rPr lang="en-US" dirty="0" smtClean="0"/>
              <a:t>Many social problems plagued the nation in the 1980s</a:t>
            </a:r>
          </a:p>
          <a:p>
            <a:r>
              <a:rPr lang="en-US" u="sng" dirty="0" smtClean="0"/>
              <a:t>Drug use</a:t>
            </a:r>
            <a:r>
              <a:rPr lang="en-US" dirty="0" smtClean="0"/>
              <a:t> spread from cities to small towns and rural areas, </a:t>
            </a:r>
            <a:r>
              <a:rPr lang="en-US" u="sng" dirty="0" smtClean="0"/>
              <a:t>abuse of alcohol</a:t>
            </a:r>
            <a:r>
              <a:rPr lang="en-US" dirty="0" smtClean="0"/>
              <a:t> became a serious concern and there was a </a:t>
            </a:r>
            <a:r>
              <a:rPr lang="en-US" u="sng" dirty="0" smtClean="0"/>
              <a:t>widespread AIDS epidemic</a:t>
            </a:r>
          </a:p>
          <a:p>
            <a:r>
              <a:rPr lang="en-US" dirty="0" smtClean="0"/>
              <a:t>Reagan </a:t>
            </a:r>
            <a:r>
              <a:rPr lang="en-US" u="sng" dirty="0" smtClean="0"/>
              <a:t>presided over a new era in space exploration</a:t>
            </a:r>
            <a:r>
              <a:rPr lang="en-US" dirty="0" smtClean="0"/>
              <a:t> as NASA focused on space shuttles and space stations and </a:t>
            </a:r>
            <a:r>
              <a:rPr lang="en-US" u="sng" dirty="0" smtClean="0"/>
              <a:t>Sally Ride</a:t>
            </a:r>
            <a:r>
              <a:rPr lang="en-US" dirty="0" smtClean="0"/>
              <a:t> became the first American woman in space</a:t>
            </a:r>
          </a:p>
          <a:p>
            <a:r>
              <a:rPr lang="en-US" dirty="0" smtClean="0"/>
              <a:t>Americans mourned the worst disaster in the country’s history of space exploration when the Challenger blew up in January 1986</a:t>
            </a:r>
          </a:p>
        </p:txBody>
      </p:sp>
      <p:pic>
        <p:nvPicPr>
          <p:cNvPr id="6" name="Picture 5" descr="Challeng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1302" y="4557592"/>
            <a:ext cx="2394531" cy="1915625"/>
          </a:xfrm>
          <a:prstGeom prst="rect">
            <a:avLst/>
          </a:prstGeom>
        </p:spPr>
      </p:pic>
    </p:spTree>
    <p:extLst>
      <p:ext uri="{BB962C8B-B14F-4D97-AF65-F5344CB8AC3E}">
        <p14:creationId xmlns:p14="http://schemas.microsoft.com/office/powerpoint/2010/main" val="19671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1990s: Bush and Clinton</a:t>
            </a:r>
            <a:endParaRPr lang="en-US" dirty="0"/>
          </a:p>
        </p:txBody>
      </p:sp>
      <p:sp>
        <p:nvSpPr>
          <p:cNvPr id="6" name="Text Placeholder 5"/>
          <p:cNvSpPr>
            <a:spLocks noGrp="1"/>
          </p:cNvSpPr>
          <p:nvPr>
            <p:ph type="body" idx="1"/>
          </p:nvPr>
        </p:nvSpPr>
        <p:spPr>
          <a:xfrm>
            <a:off x="2286000" y="4495800"/>
            <a:ext cx="4518837" cy="1500187"/>
          </a:xfrm>
        </p:spPr>
        <p:txBody>
          <a:bodyPr/>
          <a:lstStyle/>
          <a:p>
            <a:pPr algn="r"/>
            <a:r>
              <a:rPr lang="en-US" dirty="0" smtClean="0"/>
              <a:t>Section Six</a:t>
            </a:r>
            <a:endParaRPr lang="en-US" dirty="0"/>
          </a:p>
        </p:txBody>
      </p:sp>
    </p:spTree>
    <p:extLst>
      <p:ext uri="{BB962C8B-B14F-4D97-AF65-F5344CB8AC3E}">
        <p14:creationId xmlns:p14="http://schemas.microsoft.com/office/powerpoint/2010/main" val="1389843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1990s: Bush and Clinton</a:t>
            </a:r>
            <a:endParaRPr lang="en-US" dirty="0"/>
          </a:p>
        </p:txBody>
      </p:sp>
      <p:pic>
        <p:nvPicPr>
          <p:cNvPr id="2" name="Picture 1" descr="Bush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7300" y="1868170"/>
            <a:ext cx="3181029" cy="3817460"/>
          </a:xfrm>
          <a:prstGeom prst="rect">
            <a:avLst/>
          </a:prstGeom>
        </p:spPr>
      </p:pic>
      <p:pic>
        <p:nvPicPr>
          <p:cNvPr id="3" name="Picture 2" descr="Clinton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1890" y="1868170"/>
            <a:ext cx="2863095" cy="3817460"/>
          </a:xfrm>
          <a:prstGeom prst="rect">
            <a:avLst/>
          </a:prstGeom>
        </p:spPr>
      </p:pic>
      <p:sp>
        <p:nvSpPr>
          <p:cNvPr id="4" name="TextBox 3"/>
          <p:cNvSpPr txBox="1"/>
          <p:nvPr/>
        </p:nvSpPr>
        <p:spPr>
          <a:xfrm>
            <a:off x="1025386" y="5848743"/>
            <a:ext cx="2784857" cy="646331"/>
          </a:xfrm>
          <a:prstGeom prst="rect">
            <a:avLst/>
          </a:prstGeom>
          <a:noFill/>
        </p:spPr>
        <p:txBody>
          <a:bodyPr wrap="square" rtlCol="0">
            <a:spAutoFit/>
          </a:bodyPr>
          <a:lstStyle/>
          <a:p>
            <a:pPr algn="ctr"/>
            <a:r>
              <a:rPr lang="en-US" dirty="0" smtClean="0"/>
              <a:t>George H. W. Bush</a:t>
            </a:r>
          </a:p>
          <a:p>
            <a:pPr algn="ctr"/>
            <a:r>
              <a:rPr lang="en-US" u="sng" dirty="0" smtClean="0"/>
              <a:t>1989-1993</a:t>
            </a:r>
            <a:endParaRPr lang="en-US" u="sng" dirty="0"/>
          </a:p>
        </p:txBody>
      </p:sp>
      <p:sp>
        <p:nvSpPr>
          <p:cNvPr id="5" name="TextBox 4"/>
          <p:cNvSpPr txBox="1"/>
          <p:nvPr/>
        </p:nvSpPr>
        <p:spPr>
          <a:xfrm>
            <a:off x="4730760" y="5848743"/>
            <a:ext cx="2551814" cy="646331"/>
          </a:xfrm>
          <a:prstGeom prst="rect">
            <a:avLst/>
          </a:prstGeom>
          <a:noFill/>
        </p:spPr>
        <p:txBody>
          <a:bodyPr wrap="square" rtlCol="0">
            <a:spAutoFit/>
          </a:bodyPr>
          <a:lstStyle/>
          <a:p>
            <a:pPr algn="ctr"/>
            <a:r>
              <a:rPr lang="en-US" dirty="0" smtClean="0"/>
              <a:t>William J. Clinton</a:t>
            </a:r>
          </a:p>
          <a:p>
            <a:pPr algn="ctr"/>
            <a:r>
              <a:rPr lang="en-US" u="sng" dirty="0" smtClean="0"/>
              <a:t>1993-2001</a:t>
            </a:r>
            <a:endParaRPr lang="en-US" u="sng" dirty="0"/>
          </a:p>
        </p:txBody>
      </p:sp>
    </p:spTree>
    <p:extLst>
      <p:ext uri="{BB962C8B-B14F-4D97-AF65-F5344CB8AC3E}">
        <p14:creationId xmlns:p14="http://schemas.microsoft.com/office/powerpoint/2010/main" val="3208282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Bush Administration</a:t>
            </a:r>
            <a:endParaRPr lang="en-US" dirty="0"/>
          </a:p>
        </p:txBody>
      </p:sp>
      <p:sp>
        <p:nvSpPr>
          <p:cNvPr id="9" name="Content Placeholder 8"/>
          <p:cNvSpPr>
            <a:spLocks noGrp="1"/>
          </p:cNvSpPr>
          <p:nvPr>
            <p:ph sz="half" idx="2"/>
          </p:nvPr>
        </p:nvSpPr>
        <p:spPr>
          <a:xfrm>
            <a:off x="265432" y="2050554"/>
            <a:ext cx="3889709" cy="4718607"/>
          </a:xfrm>
        </p:spPr>
        <p:txBody>
          <a:bodyPr>
            <a:normAutofit lnSpcReduction="10000"/>
          </a:bodyPr>
          <a:lstStyle/>
          <a:p>
            <a:r>
              <a:rPr lang="en-US" dirty="0" smtClean="0"/>
              <a:t>George H. W. Bush presided over the end of the Cold War and the </a:t>
            </a:r>
            <a:r>
              <a:rPr lang="en-US" u="sng" dirty="0" smtClean="0"/>
              <a:t>development of a “new world order”</a:t>
            </a:r>
          </a:p>
          <a:p>
            <a:r>
              <a:rPr lang="en-US" dirty="0" smtClean="0"/>
              <a:t>Reduced diplomatic contacts with China after the Tiananmen Square Massacre</a:t>
            </a:r>
          </a:p>
          <a:p>
            <a:r>
              <a:rPr lang="en-US" u="sng" dirty="0" smtClean="0"/>
              <a:t>Invaded Panama in 1989</a:t>
            </a:r>
            <a:r>
              <a:rPr lang="en-US" dirty="0" smtClean="0"/>
              <a:t> to seize the dictator, General Manuel Noriega, and to help the Panamanians hold elections and organize a new government</a:t>
            </a:r>
          </a:p>
          <a:p>
            <a:r>
              <a:rPr lang="en-US" dirty="0" smtClean="0"/>
              <a:t>Led US troops into Iraq in 1991 under </a:t>
            </a:r>
            <a:r>
              <a:rPr lang="en-US" u="sng" dirty="0" smtClean="0"/>
              <a:t>Operation Desert Storm</a:t>
            </a:r>
            <a:r>
              <a:rPr lang="en-US" dirty="0" smtClean="0"/>
              <a:t> to force Iraq to leave Kuwait</a:t>
            </a:r>
            <a:endParaRPr lang="en-US" dirty="0"/>
          </a:p>
        </p:txBody>
      </p:sp>
      <p:sp>
        <p:nvSpPr>
          <p:cNvPr id="11" name="Content Placeholder 10"/>
          <p:cNvSpPr>
            <a:spLocks noGrp="1"/>
          </p:cNvSpPr>
          <p:nvPr>
            <p:ph sz="quarter" idx="4"/>
          </p:nvPr>
        </p:nvSpPr>
        <p:spPr>
          <a:xfrm>
            <a:off x="4264675" y="2050555"/>
            <a:ext cx="3792803" cy="4567146"/>
          </a:xfrm>
        </p:spPr>
        <p:txBody>
          <a:bodyPr>
            <a:normAutofit lnSpcReduction="10000"/>
          </a:bodyPr>
          <a:lstStyle/>
          <a:p>
            <a:r>
              <a:rPr lang="en-US" dirty="0" smtClean="0"/>
              <a:t>Bush </a:t>
            </a:r>
            <a:r>
              <a:rPr lang="en-US" u="sng" dirty="0" smtClean="0"/>
              <a:t>inherited a growing deficit and slowing economy</a:t>
            </a:r>
            <a:r>
              <a:rPr lang="en-US" dirty="0" smtClean="0"/>
              <a:t> as a result of Reagan’s policies and the end of the Cold War</a:t>
            </a:r>
          </a:p>
          <a:p>
            <a:r>
              <a:rPr lang="en-US" dirty="0" smtClean="0"/>
              <a:t>Tried to improve the economy with a self-titled tax break for the rich, but when it failed in Congress, he went back on his “no new taxes” campaign pledge and raised taxes</a:t>
            </a:r>
          </a:p>
          <a:p>
            <a:r>
              <a:rPr lang="en-US" u="sng" dirty="0" smtClean="0"/>
              <a:t>Signed the Americans with Disabilities Act in 1990</a:t>
            </a:r>
          </a:p>
          <a:p>
            <a:r>
              <a:rPr lang="en-US" dirty="0" smtClean="0"/>
              <a:t>Named </a:t>
            </a:r>
            <a:r>
              <a:rPr lang="en-US" u="sng" dirty="0" smtClean="0"/>
              <a:t>Clarence Thomas</a:t>
            </a:r>
            <a:r>
              <a:rPr lang="en-US" dirty="0" smtClean="0"/>
              <a:t> to the Supreme Court</a:t>
            </a:r>
          </a:p>
        </p:txBody>
      </p:sp>
      <p:sp>
        <p:nvSpPr>
          <p:cNvPr id="8" name="Text Placeholder 7"/>
          <p:cNvSpPr>
            <a:spLocks noGrp="1"/>
          </p:cNvSpPr>
          <p:nvPr>
            <p:ph type="body" idx="1"/>
          </p:nvPr>
        </p:nvSpPr>
        <p:spPr>
          <a:xfrm>
            <a:off x="265431" y="1598210"/>
            <a:ext cx="3889709" cy="322729"/>
          </a:xfrm>
        </p:spPr>
        <p:txBody>
          <a:bodyPr/>
          <a:lstStyle/>
          <a:p>
            <a:r>
              <a:rPr lang="en-US" dirty="0" smtClean="0"/>
              <a:t>Foreign Policy</a:t>
            </a:r>
            <a:endParaRPr lang="en-US" dirty="0"/>
          </a:p>
        </p:txBody>
      </p:sp>
      <p:sp>
        <p:nvSpPr>
          <p:cNvPr id="10" name="Text Placeholder 9"/>
          <p:cNvSpPr>
            <a:spLocks noGrp="1"/>
          </p:cNvSpPr>
          <p:nvPr>
            <p:ph type="body" sz="quarter" idx="3"/>
          </p:nvPr>
        </p:nvSpPr>
        <p:spPr>
          <a:xfrm>
            <a:off x="4264675" y="1600200"/>
            <a:ext cx="3792803" cy="322729"/>
          </a:xfrm>
        </p:spPr>
        <p:txBody>
          <a:bodyPr/>
          <a:lstStyle/>
          <a:p>
            <a:r>
              <a:rPr lang="en-US" dirty="0" smtClean="0"/>
              <a:t>Domestic Policy</a:t>
            </a:r>
            <a:endParaRPr lang="en-US" dirty="0"/>
          </a:p>
        </p:txBody>
      </p:sp>
    </p:spTree>
    <p:extLst>
      <p:ext uri="{BB962C8B-B14F-4D97-AF65-F5344CB8AC3E}">
        <p14:creationId xmlns:p14="http://schemas.microsoft.com/office/powerpoint/2010/main" val="34488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Clinton’s Foreign Policy</a:t>
            </a:r>
            <a:endParaRPr lang="en-US" dirty="0"/>
          </a:p>
        </p:txBody>
      </p:sp>
      <p:pic>
        <p:nvPicPr>
          <p:cNvPr id="2" name="Content Placeholder 1" descr="Kosovo2.jpg"/>
          <p:cNvPicPr>
            <a:picLocks noGrp="1" noChangeAspect="1"/>
          </p:cNvPicPr>
          <p:nvPr>
            <p:ph sz="half" idx="1"/>
          </p:nvPr>
        </p:nvPicPr>
        <p:blipFill>
          <a:blip r:embed="rId2">
            <a:extLst>
              <a:ext uri="{28A0092B-C50C-407E-A947-70E740481C1C}">
                <a14:useLocalDpi xmlns:a14="http://schemas.microsoft.com/office/drawing/2010/main" val="0"/>
              </a:ext>
            </a:extLst>
          </a:blip>
          <a:srcRect l="-16" r="-16"/>
          <a:stretch>
            <a:fillRect/>
          </a:stretch>
        </p:blipFill>
        <p:spPr>
          <a:xfrm>
            <a:off x="498474" y="1450023"/>
            <a:ext cx="2146431" cy="2639270"/>
          </a:xfrm>
        </p:spPr>
      </p:pic>
      <p:sp>
        <p:nvSpPr>
          <p:cNvPr id="6" name="Content Placeholder 5"/>
          <p:cNvSpPr>
            <a:spLocks noGrp="1"/>
          </p:cNvSpPr>
          <p:nvPr>
            <p:ph sz="half" idx="2"/>
          </p:nvPr>
        </p:nvSpPr>
        <p:spPr>
          <a:xfrm>
            <a:off x="2843117" y="1600200"/>
            <a:ext cx="5394931" cy="5257800"/>
          </a:xfrm>
        </p:spPr>
        <p:txBody>
          <a:bodyPr>
            <a:normAutofit lnSpcReduction="10000"/>
          </a:bodyPr>
          <a:lstStyle/>
          <a:p>
            <a:r>
              <a:rPr lang="en-US" dirty="0" smtClean="0"/>
              <a:t>Clinton </a:t>
            </a:r>
            <a:r>
              <a:rPr lang="en-US" u="sng" dirty="0" smtClean="0"/>
              <a:t>worked with the UN to impose a trade embargo on Haiti in order to help restore democracy</a:t>
            </a:r>
          </a:p>
          <a:p>
            <a:r>
              <a:rPr lang="en-US" dirty="0" smtClean="0"/>
              <a:t>The trade embargo created a severe economic crisis in Haiti and Clinton ordered an invasion but before the troops arrived, former president Jimmy Carter convinced Haiti’s military leaders to restore democracy</a:t>
            </a:r>
          </a:p>
          <a:p>
            <a:r>
              <a:rPr lang="en-US" dirty="0" smtClean="0"/>
              <a:t>In 1996, </a:t>
            </a:r>
            <a:r>
              <a:rPr lang="en-US" u="sng" dirty="0" smtClean="0"/>
              <a:t>Clinton worked with NATO to stop Serbians from committing ethnic cleansing in Bosnia</a:t>
            </a:r>
            <a:r>
              <a:rPr lang="en-US" dirty="0" smtClean="0"/>
              <a:t> and then in 1998-1999, Clinton engaged again with NATO </a:t>
            </a:r>
            <a:r>
              <a:rPr lang="en-US" u="sng" dirty="0" smtClean="0"/>
              <a:t>to aid Kosovo against bombing by Serbian forces</a:t>
            </a:r>
          </a:p>
          <a:p>
            <a:r>
              <a:rPr lang="en-US" dirty="0" smtClean="0"/>
              <a:t>Oversaw Middle East peace talks in 1993 between Israeli Prime Minister Yitzhak Rabin and PLO leader </a:t>
            </a:r>
            <a:r>
              <a:rPr lang="en-US" dirty="0" err="1" smtClean="0"/>
              <a:t>Yasir</a:t>
            </a:r>
            <a:r>
              <a:rPr lang="en-US" dirty="0" smtClean="0"/>
              <a:t> Arafat called the Declaration of Principles</a:t>
            </a:r>
          </a:p>
        </p:txBody>
      </p:sp>
      <p:pic>
        <p:nvPicPr>
          <p:cNvPr id="3" name="Picture 2" descr="Kosovo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604" y="4235926"/>
            <a:ext cx="1816642" cy="2393426"/>
          </a:xfrm>
          <a:prstGeom prst="rect">
            <a:avLst/>
          </a:prstGeom>
        </p:spPr>
      </p:pic>
    </p:spTree>
    <p:extLst>
      <p:ext uri="{BB962C8B-B14F-4D97-AF65-F5344CB8AC3E}">
        <p14:creationId xmlns:p14="http://schemas.microsoft.com/office/powerpoint/2010/main" val="15558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Clinton’s Domestic Policy</a:t>
            </a:r>
            <a:endParaRPr lang="en-US" dirty="0"/>
          </a:p>
        </p:txBody>
      </p:sp>
      <p:sp>
        <p:nvSpPr>
          <p:cNvPr id="3" name="Content Placeholder 2"/>
          <p:cNvSpPr>
            <a:spLocks noGrp="1"/>
          </p:cNvSpPr>
          <p:nvPr>
            <p:ph sz="half" idx="1"/>
          </p:nvPr>
        </p:nvSpPr>
        <p:spPr>
          <a:xfrm>
            <a:off x="314607" y="1600200"/>
            <a:ext cx="7655441" cy="5168962"/>
          </a:xfrm>
        </p:spPr>
        <p:txBody>
          <a:bodyPr>
            <a:normAutofit lnSpcReduction="10000"/>
          </a:bodyPr>
          <a:lstStyle/>
          <a:p>
            <a:r>
              <a:rPr lang="en-US" dirty="0" smtClean="0"/>
              <a:t>Clinton put forth an ambitious program to focus on 5 major areas: </a:t>
            </a:r>
            <a:r>
              <a:rPr lang="en-US" u="sng" dirty="0" smtClean="0"/>
              <a:t>economy, family, education, crime and health care</a:t>
            </a:r>
          </a:p>
          <a:p>
            <a:r>
              <a:rPr lang="en-US" dirty="0" smtClean="0"/>
              <a:t>To better the economy, Clinton worked to lower interest rates in order to reduce the federal deficit and to do this without cutting entitlement programs, Clinton raised taxes on middle- and upper-income Americans</a:t>
            </a:r>
          </a:p>
          <a:p>
            <a:r>
              <a:rPr lang="en-US" u="sng" dirty="0" smtClean="0"/>
              <a:t>Clinton’s economic plan worked to erase the deficit and better the economy</a:t>
            </a:r>
          </a:p>
          <a:p>
            <a:r>
              <a:rPr lang="en-US" dirty="0" smtClean="0"/>
              <a:t>Bill Clinton, with the help of his wife, Hillary Clinton, worked to create a plan for universal health care but it did not pass in Congress</a:t>
            </a:r>
          </a:p>
          <a:p>
            <a:r>
              <a:rPr lang="en-US" dirty="0" smtClean="0"/>
              <a:t>Clinton </a:t>
            </a:r>
            <a:r>
              <a:rPr lang="en-US" u="sng" dirty="0" smtClean="0"/>
              <a:t>was able to pass the Family Medical Leave Act and to create the </a:t>
            </a:r>
            <a:r>
              <a:rPr lang="en-US" u="sng" dirty="0" err="1" smtClean="0"/>
              <a:t>Americorps</a:t>
            </a:r>
            <a:r>
              <a:rPr lang="en-US" u="sng" dirty="0" smtClean="0"/>
              <a:t> program</a:t>
            </a:r>
          </a:p>
          <a:p>
            <a:r>
              <a:rPr lang="en-US" u="sng" dirty="0" smtClean="0"/>
              <a:t>Worked to pass the Brady Bill</a:t>
            </a:r>
            <a:r>
              <a:rPr lang="en-US" dirty="0" smtClean="0"/>
              <a:t> – gun control legislation that imposed a waiting period before people could buy handguns and required a background check</a:t>
            </a:r>
            <a:endParaRPr lang="en-US" dirty="0"/>
          </a:p>
        </p:txBody>
      </p:sp>
    </p:spTree>
    <p:extLst>
      <p:ext uri="{BB962C8B-B14F-4D97-AF65-F5344CB8AC3E}">
        <p14:creationId xmlns:p14="http://schemas.microsoft.com/office/powerpoint/2010/main" val="55269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Impeachment</a:t>
            </a:r>
            <a:endParaRPr lang="en-US" dirty="0"/>
          </a:p>
        </p:txBody>
      </p:sp>
      <p:sp>
        <p:nvSpPr>
          <p:cNvPr id="3" name="Content Placeholder 2"/>
          <p:cNvSpPr>
            <a:spLocks noGrp="1"/>
          </p:cNvSpPr>
          <p:nvPr>
            <p:ph sz="half" idx="1"/>
          </p:nvPr>
        </p:nvSpPr>
        <p:spPr>
          <a:xfrm>
            <a:off x="337911" y="1600200"/>
            <a:ext cx="5511452" cy="5257800"/>
          </a:xfrm>
        </p:spPr>
        <p:txBody>
          <a:bodyPr>
            <a:normAutofit lnSpcReduction="10000"/>
          </a:bodyPr>
          <a:lstStyle/>
          <a:p>
            <a:r>
              <a:rPr lang="en-US" dirty="0" smtClean="0"/>
              <a:t>A scandal emerged involving Clinton and a white house intern, Monica Lewinsky</a:t>
            </a:r>
          </a:p>
          <a:p>
            <a:r>
              <a:rPr lang="en-US" dirty="0" smtClean="0"/>
              <a:t>Some evidence suggested that Clinton had committed perjury about the relationship</a:t>
            </a:r>
          </a:p>
          <a:p>
            <a:pPr marL="0" indent="0">
              <a:buNone/>
            </a:pPr>
            <a:r>
              <a:rPr lang="en-US" dirty="0" smtClean="0"/>
              <a:t>PERJURY: </a:t>
            </a:r>
            <a:r>
              <a:rPr lang="en-US" u="sng" dirty="0" smtClean="0"/>
              <a:t>lying under oath</a:t>
            </a:r>
          </a:p>
          <a:p>
            <a:r>
              <a:rPr lang="en-US" dirty="0" smtClean="0"/>
              <a:t>The evidence was examined by a special investigator, Kenneth Starr, who concluded that Clinton had committed perjury</a:t>
            </a:r>
          </a:p>
          <a:p>
            <a:r>
              <a:rPr lang="en-US" dirty="0" smtClean="0"/>
              <a:t>House of Representatives began impeachment hearings and </a:t>
            </a:r>
            <a:r>
              <a:rPr lang="en-US" u="sng" dirty="0" smtClean="0"/>
              <a:t>in December 1998, they passed 2 articles of impeachment – for perjury and obstruction of justice</a:t>
            </a:r>
          </a:p>
          <a:p>
            <a:r>
              <a:rPr lang="en-US" dirty="0" smtClean="0"/>
              <a:t>The case moved to the Senate for trial and both votes fell very short of the 2/3rds needed to remove the president from office</a:t>
            </a:r>
          </a:p>
          <a:p>
            <a:endParaRPr lang="en-US" dirty="0"/>
          </a:p>
        </p:txBody>
      </p:sp>
      <p:pic>
        <p:nvPicPr>
          <p:cNvPr id="5" name="Content Placeholder 4" descr="Impeachment1.jpg"/>
          <p:cNvPicPr>
            <a:picLocks noGrp="1" noChangeAspect="1"/>
          </p:cNvPicPr>
          <p:nvPr>
            <p:ph sz="half" idx="2"/>
          </p:nvPr>
        </p:nvPicPr>
        <p:blipFill>
          <a:blip r:embed="rId2">
            <a:extLst>
              <a:ext uri="{28A0092B-C50C-407E-A947-70E740481C1C}">
                <a14:useLocalDpi xmlns:a14="http://schemas.microsoft.com/office/drawing/2010/main" val="0"/>
              </a:ext>
            </a:extLst>
          </a:blip>
          <a:srcRect l="4777" r="4777"/>
          <a:stretch>
            <a:fillRect/>
          </a:stretch>
        </p:blipFill>
        <p:spPr>
          <a:xfrm>
            <a:off x="6443620" y="1985963"/>
            <a:ext cx="2039127" cy="2569103"/>
          </a:xfrm>
        </p:spPr>
      </p:pic>
      <p:pic>
        <p:nvPicPr>
          <p:cNvPr id="6" name="Picture 5" descr="Impeachment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3355" y="4681721"/>
            <a:ext cx="2925560" cy="1945701"/>
          </a:xfrm>
          <a:prstGeom prst="rect">
            <a:avLst/>
          </a:prstGeom>
        </p:spPr>
      </p:pic>
    </p:spTree>
    <p:extLst>
      <p:ext uri="{BB962C8B-B14F-4D97-AF65-F5344CB8AC3E}">
        <p14:creationId xmlns:p14="http://schemas.microsoft.com/office/powerpoint/2010/main" val="29745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3124200"/>
            <a:ext cx="6138482" cy="1362075"/>
          </a:xfrm>
        </p:spPr>
        <p:txBody>
          <a:bodyPr/>
          <a:lstStyle/>
          <a:p>
            <a:r>
              <a:rPr lang="en-US" dirty="0" smtClean="0"/>
              <a:t>2000s – Today: Bush &amp; Obama</a:t>
            </a:r>
            <a:endParaRPr lang="en-US" dirty="0"/>
          </a:p>
        </p:txBody>
      </p:sp>
      <p:sp>
        <p:nvSpPr>
          <p:cNvPr id="6" name="Text Placeholder 5"/>
          <p:cNvSpPr>
            <a:spLocks noGrp="1"/>
          </p:cNvSpPr>
          <p:nvPr>
            <p:ph type="body" idx="1"/>
          </p:nvPr>
        </p:nvSpPr>
        <p:spPr>
          <a:xfrm>
            <a:off x="2285999" y="4495800"/>
            <a:ext cx="5602485" cy="1500187"/>
          </a:xfrm>
        </p:spPr>
        <p:txBody>
          <a:bodyPr/>
          <a:lstStyle/>
          <a:p>
            <a:pPr algn="r"/>
            <a:r>
              <a:rPr lang="en-US" dirty="0" smtClean="0"/>
              <a:t>Section Seven</a:t>
            </a:r>
            <a:endParaRPr lang="en-US" dirty="0"/>
          </a:p>
        </p:txBody>
      </p:sp>
    </p:spTree>
    <p:extLst>
      <p:ext uri="{BB962C8B-B14F-4D97-AF65-F5344CB8AC3E}">
        <p14:creationId xmlns:p14="http://schemas.microsoft.com/office/powerpoint/2010/main" val="1869071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2000s – Today: Bush and Obama</a:t>
            </a:r>
            <a:endParaRPr lang="en-US" dirty="0"/>
          </a:p>
        </p:txBody>
      </p:sp>
      <p:pic>
        <p:nvPicPr>
          <p:cNvPr id="2" name="Picture 1" descr="Bush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06951" y="1600200"/>
            <a:ext cx="3041203" cy="4101630"/>
          </a:xfrm>
          <a:prstGeom prst="rect">
            <a:avLst/>
          </a:prstGeom>
        </p:spPr>
      </p:pic>
      <p:pic>
        <p:nvPicPr>
          <p:cNvPr id="3" name="Picture 2" descr="Obam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2585" y="1600200"/>
            <a:ext cx="3013315" cy="4101630"/>
          </a:xfrm>
          <a:prstGeom prst="rect">
            <a:avLst/>
          </a:prstGeom>
        </p:spPr>
      </p:pic>
      <p:sp>
        <p:nvSpPr>
          <p:cNvPr id="4" name="TextBox 3"/>
          <p:cNvSpPr txBox="1"/>
          <p:nvPr/>
        </p:nvSpPr>
        <p:spPr>
          <a:xfrm>
            <a:off x="1281733" y="5976902"/>
            <a:ext cx="2679987" cy="646331"/>
          </a:xfrm>
          <a:prstGeom prst="rect">
            <a:avLst/>
          </a:prstGeom>
          <a:noFill/>
        </p:spPr>
        <p:txBody>
          <a:bodyPr wrap="square" rtlCol="0">
            <a:spAutoFit/>
          </a:bodyPr>
          <a:lstStyle/>
          <a:p>
            <a:pPr algn="ctr"/>
            <a:r>
              <a:rPr lang="en-US" dirty="0" smtClean="0"/>
              <a:t>George W. Bush</a:t>
            </a:r>
          </a:p>
          <a:p>
            <a:pPr algn="ctr"/>
            <a:r>
              <a:rPr lang="en-US" u="sng" dirty="0" smtClean="0"/>
              <a:t>2001-2009</a:t>
            </a:r>
            <a:endParaRPr lang="en-US" u="sng" dirty="0"/>
          </a:p>
        </p:txBody>
      </p:sp>
      <p:sp>
        <p:nvSpPr>
          <p:cNvPr id="5" name="TextBox 4"/>
          <p:cNvSpPr txBox="1"/>
          <p:nvPr/>
        </p:nvSpPr>
        <p:spPr>
          <a:xfrm>
            <a:off x="4893890" y="5976902"/>
            <a:ext cx="2423640" cy="646331"/>
          </a:xfrm>
          <a:prstGeom prst="rect">
            <a:avLst/>
          </a:prstGeom>
          <a:noFill/>
        </p:spPr>
        <p:txBody>
          <a:bodyPr wrap="square" rtlCol="0">
            <a:spAutoFit/>
          </a:bodyPr>
          <a:lstStyle/>
          <a:p>
            <a:pPr algn="ctr"/>
            <a:r>
              <a:rPr lang="en-US" dirty="0" smtClean="0"/>
              <a:t>Barack H. Obama</a:t>
            </a:r>
          </a:p>
          <a:p>
            <a:pPr algn="ctr"/>
            <a:r>
              <a:rPr lang="en-US" u="sng" dirty="0" smtClean="0"/>
              <a:t>2009-2017</a:t>
            </a:r>
            <a:endParaRPr lang="en-US" u="sng" dirty="0"/>
          </a:p>
        </p:txBody>
      </p:sp>
    </p:spTree>
    <p:extLst>
      <p:ext uri="{BB962C8B-B14F-4D97-AF65-F5344CB8AC3E}">
        <p14:creationId xmlns:p14="http://schemas.microsoft.com/office/powerpoint/2010/main" val="225508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Truman’s Foreign Policy</a:t>
            </a:r>
            <a:endParaRPr lang="en-US" dirty="0"/>
          </a:p>
        </p:txBody>
      </p:sp>
      <p:sp>
        <p:nvSpPr>
          <p:cNvPr id="5" name="Content Placeholder 4"/>
          <p:cNvSpPr>
            <a:spLocks noGrp="1"/>
          </p:cNvSpPr>
          <p:nvPr>
            <p:ph sz="half" idx="1"/>
          </p:nvPr>
        </p:nvSpPr>
        <p:spPr>
          <a:xfrm>
            <a:off x="209737" y="1758943"/>
            <a:ext cx="5091977" cy="5099057"/>
          </a:xfrm>
        </p:spPr>
        <p:txBody>
          <a:bodyPr>
            <a:normAutofit fontScale="92500" lnSpcReduction="10000"/>
          </a:bodyPr>
          <a:lstStyle/>
          <a:p>
            <a:r>
              <a:rPr lang="en-US" dirty="0" smtClean="0"/>
              <a:t>Truman took office in April 1945, just before Germany surrendered in World War II</a:t>
            </a:r>
          </a:p>
          <a:p>
            <a:r>
              <a:rPr lang="en-US" dirty="0" smtClean="0"/>
              <a:t>In August 1945, Truman made the decision to drop two atomic bombs – on Hiroshima and Nagasaki</a:t>
            </a:r>
          </a:p>
          <a:p>
            <a:r>
              <a:rPr lang="en-US" dirty="0" smtClean="0"/>
              <a:t>As World War II ended, the Cold War began, and the majority of Truman’s foreign policy centered around fighting communism</a:t>
            </a:r>
          </a:p>
          <a:p>
            <a:pPr marL="0" indent="0">
              <a:buNone/>
            </a:pPr>
            <a:r>
              <a:rPr lang="en-US" dirty="0" smtClean="0"/>
              <a:t>TRUMAN DOCTRINE: </a:t>
            </a:r>
            <a:r>
              <a:rPr lang="en-US" u="sng" dirty="0" smtClean="0"/>
              <a:t>promise by Truman to help any country resisting Communism</a:t>
            </a:r>
          </a:p>
          <a:p>
            <a:pPr marL="0" indent="0">
              <a:buNone/>
            </a:pPr>
            <a:r>
              <a:rPr lang="en-US" dirty="0" smtClean="0"/>
              <a:t>MARSHALL PLAN: </a:t>
            </a:r>
            <a:r>
              <a:rPr lang="en-US" u="sng" dirty="0" smtClean="0"/>
              <a:t>European assistance program to help rebuild </a:t>
            </a:r>
          </a:p>
          <a:p>
            <a:r>
              <a:rPr lang="en-US" dirty="0" smtClean="0"/>
              <a:t>In 1950, Truman sent US troops into Korea to fight the Korean War in order to stop communism from spreading further</a:t>
            </a:r>
            <a:endParaRPr lang="en-US" dirty="0"/>
          </a:p>
        </p:txBody>
      </p:sp>
      <p:pic>
        <p:nvPicPr>
          <p:cNvPr id="7" name="Content Placeholder 6" descr="Marshall Plan.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2198" b="2198"/>
          <a:stretch>
            <a:fillRect/>
          </a:stretch>
        </p:blipFill>
        <p:spPr>
          <a:xfrm>
            <a:off x="5459111" y="2387395"/>
            <a:ext cx="3243149" cy="3671064"/>
          </a:xfrm>
        </p:spPr>
      </p:pic>
    </p:spTree>
    <p:extLst>
      <p:ext uri="{BB962C8B-B14F-4D97-AF65-F5344CB8AC3E}">
        <p14:creationId xmlns:p14="http://schemas.microsoft.com/office/powerpoint/2010/main" val="40525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Bush v. Gore</a:t>
            </a:r>
            <a:endParaRPr lang="en-US" i="1" dirty="0"/>
          </a:p>
        </p:txBody>
      </p:sp>
      <p:sp>
        <p:nvSpPr>
          <p:cNvPr id="3" name="Content Placeholder 2"/>
          <p:cNvSpPr>
            <a:spLocks noGrp="1"/>
          </p:cNvSpPr>
          <p:nvPr>
            <p:ph idx="1"/>
          </p:nvPr>
        </p:nvSpPr>
        <p:spPr>
          <a:xfrm>
            <a:off x="314608" y="1367183"/>
            <a:ext cx="7740180" cy="5257800"/>
          </a:xfrm>
        </p:spPr>
        <p:txBody>
          <a:bodyPr>
            <a:normAutofit fontScale="92500" lnSpcReduction="20000"/>
          </a:bodyPr>
          <a:lstStyle/>
          <a:p>
            <a:pPr marL="0" indent="0">
              <a:buNone/>
            </a:pPr>
            <a:r>
              <a:rPr lang="en-US" dirty="0" smtClean="0"/>
              <a:t>	The 2000 presidential election was very close. Al Gore narrowly won the popular vote, but neither he nor George W. Bush won the over 270 electoral votes needed to win the election. The results in Florida were so close that ballots had to be recounted and thousands of ballots had to be thrown out because they were unclear when recounted by the vote counting machines. After counting, Bush was declared the winner by 537 votes, but Gore’s lawyers headed to court to argue that thousands of ballots were still uncounted. The Florida Supreme Court ordered all Florida counties to begin a hand recount of ballots rejected by the counting machines. </a:t>
            </a:r>
          </a:p>
          <a:p>
            <a:pPr marL="0" indent="0">
              <a:buNone/>
            </a:pPr>
            <a:r>
              <a:rPr lang="en-US" dirty="0" smtClean="0"/>
              <a:t>	During this time, Bush had requested the US Supreme Court to intervene. As the hand recounting began, the US Supreme Court came to a decision on </a:t>
            </a:r>
            <a:r>
              <a:rPr lang="en-US" i="1" dirty="0" smtClean="0"/>
              <a:t>Bush v. Gore</a:t>
            </a:r>
            <a:r>
              <a:rPr lang="en-US" dirty="0" smtClean="0"/>
              <a:t>. On December 12, 2000, the court ruled that the hand recounts in Florida violated the equal protection clause of the constitution because different vote counters used different standards, the recount did not treat all voters equally and, further, the court ruled that there was not enough time left to recount the votes by hand within the deadline. This ruling left Bush the certified winner in Florida, and gave him the electoral votes that he needed to win the presidential election. And so, on January 20, 2001, George W. Bush became the 43</a:t>
            </a:r>
            <a:r>
              <a:rPr lang="en-US" baseline="30000" dirty="0" smtClean="0"/>
              <a:t>rd</a:t>
            </a:r>
            <a:r>
              <a:rPr lang="en-US" dirty="0" smtClean="0"/>
              <a:t> president of the United States. </a:t>
            </a:r>
          </a:p>
        </p:txBody>
      </p:sp>
    </p:spTree>
    <p:extLst>
      <p:ext uri="{BB962C8B-B14F-4D97-AF65-F5344CB8AC3E}">
        <p14:creationId xmlns:p14="http://schemas.microsoft.com/office/powerpoint/2010/main" val="4244557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George W. Bush’s Foreign Policy</a:t>
            </a:r>
            <a:endParaRPr lang="en-US" dirty="0"/>
          </a:p>
        </p:txBody>
      </p:sp>
      <p:sp>
        <p:nvSpPr>
          <p:cNvPr id="6" name="Content Placeholder 5"/>
          <p:cNvSpPr>
            <a:spLocks noGrp="1"/>
          </p:cNvSpPr>
          <p:nvPr>
            <p:ph sz="half" idx="1"/>
          </p:nvPr>
        </p:nvSpPr>
        <p:spPr>
          <a:xfrm>
            <a:off x="277082" y="1757318"/>
            <a:ext cx="4861501" cy="4903331"/>
          </a:xfrm>
        </p:spPr>
        <p:txBody>
          <a:bodyPr anchor="ctr">
            <a:noAutofit/>
          </a:bodyPr>
          <a:lstStyle/>
          <a:p>
            <a:r>
              <a:rPr lang="en-US" sz="2000" dirty="0" smtClean="0"/>
              <a:t>After suffering the worst terrorist attack in US history on September 11, 2001, the </a:t>
            </a:r>
            <a:r>
              <a:rPr lang="en-US" sz="2000" u="sng" dirty="0" smtClean="0"/>
              <a:t>US launched a massive effort to end international terrorism</a:t>
            </a:r>
          </a:p>
          <a:p>
            <a:r>
              <a:rPr lang="en-US" sz="2000" dirty="0" smtClean="0"/>
              <a:t>In October of 2001, the US bombed targets in Afghanistan as the War in Afghanistan began</a:t>
            </a:r>
          </a:p>
          <a:p>
            <a:r>
              <a:rPr lang="en-US" sz="2000" dirty="0" smtClean="0"/>
              <a:t>In January of 2003, the US and Great Britain began building up their forces in the Middle East in preparation for war with Iraq and in April 2003, the War in Iraq began </a:t>
            </a:r>
          </a:p>
        </p:txBody>
      </p:sp>
      <p:pic>
        <p:nvPicPr>
          <p:cNvPr id="2" name="Content Placeholder 1" descr="Sept11Attacks1.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36004" b="-36004"/>
          <a:stretch>
            <a:fillRect/>
          </a:stretch>
        </p:blipFill>
        <p:spPr>
          <a:xfrm>
            <a:off x="5324470" y="1088845"/>
            <a:ext cx="3316287" cy="4140200"/>
          </a:xfrm>
        </p:spPr>
      </p:pic>
      <p:pic>
        <p:nvPicPr>
          <p:cNvPr id="3" name="Picture 2" descr="WarinAfghanista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4470" y="4524350"/>
            <a:ext cx="3318669" cy="2236783"/>
          </a:xfrm>
          <a:prstGeom prst="rect">
            <a:avLst/>
          </a:prstGeom>
        </p:spPr>
      </p:pic>
    </p:spTree>
    <p:extLst>
      <p:ext uri="{BB962C8B-B14F-4D97-AF65-F5344CB8AC3E}">
        <p14:creationId xmlns:p14="http://schemas.microsoft.com/office/powerpoint/2010/main" val="38976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W. Bush’s Domestic Policy</a:t>
            </a:r>
            <a:endParaRPr lang="en-US" dirty="0"/>
          </a:p>
        </p:txBody>
      </p:sp>
      <p:sp>
        <p:nvSpPr>
          <p:cNvPr id="3" name="Content Placeholder 2"/>
          <p:cNvSpPr>
            <a:spLocks noGrp="1"/>
          </p:cNvSpPr>
          <p:nvPr>
            <p:ph idx="1"/>
          </p:nvPr>
        </p:nvSpPr>
        <p:spPr>
          <a:xfrm>
            <a:off x="291304" y="1444709"/>
            <a:ext cx="7946744" cy="5413291"/>
          </a:xfrm>
        </p:spPr>
        <p:txBody>
          <a:bodyPr>
            <a:normAutofit fontScale="92500" lnSpcReduction="20000"/>
          </a:bodyPr>
          <a:lstStyle/>
          <a:p>
            <a:r>
              <a:rPr lang="en-US" dirty="0" smtClean="0"/>
              <a:t>Bush had begun working on reviewing the nation’s military programs when the attacks on September 11, 2001 changed everything and began a new war on terrorism</a:t>
            </a:r>
          </a:p>
          <a:p>
            <a:r>
              <a:rPr lang="en-US" dirty="0" smtClean="0"/>
              <a:t>Bush signed an antiterrorism bill into law in October 2001 – the USA Patriot Act </a:t>
            </a:r>
          </a:p>
          <a:p>
            <a:r>
              <a:rPr lang="en-US" dirty="0"/>
              <a:t>Worked to pass a large $1.35 trillion tax cut to try to prevent a </a:t>
            </a:r>
            <a:r>
              <a:rPr lang="en-US" dirty="0" smtClean="0"/>
              <a:t>recession</a:t>
            </a:r>
          </a:p>
          <a:p>
            <a:r>
              <a:rPr lang="en-US" dirty="0"/>
              <a:t>Proposed major educational reforms and worked to pass legislation to require public schools to hold annual standardized </a:t>
            </a:r>
            <a:r>
              <a:rPr lang="en-US" dirty="0" smtClean="0"/>
              <a:t>tests</a:t>
            </a:r>
          </a:p>
          <a:p>
            <a:r>
              <a:rPr lang="en-US" dirty="0" smtClean="0"/>
              <a:t>He signed into law a number of initiatives during his 8 years, including the </a:t>
            </a:r>
            <a:r>
              <a:rPr lang="en-US" u="sng" dirty="0" smtClean="0"/>
              <a:t>No Child Left Behind Act</a:t>
            </a:r>
            <a:r>
              <a:rPr lang="en-US" dirty="0" smtClean="0"/>
              <a:t>, a </a:t>
            </a:r>
            <a:r>
              <a:rPr lang="en-US" u="sng" dirty="0" smtClean="0"/>
              <a:t>Partial-Birth Abortion Ban</a:t>
            </a:r>
            <a:r>
              <a:rPr lang="en-US" dirty="0" smtClean="0"/>
              <a:t>, </a:t>
            </a:r>
            <a:r>
              <a:rPr lang="en-US" u="sng" dirty="0" smtClean="0"/>
              <a:t>Medicare prescription drug benefits for seniors</a:t>
            </a:r>
            <a:r>
              <a:rPr lang="en-US" dirty="0" smtClean="0"/>
              <a:t>, and </a:t>
            </a:r>
            <a:r>
              <a:rPr lang="en-US" u="sng" dirty="0" smtClean="0"/>
              <a:t>funding for AIDS relief</a:t>
            </a:r>
          </a:p>
          <a:p>
            <a:r>
              <a:rPr lang="en-US" dirty="0" smtClean="0"/>
              <a:t>Bush was </a:t>
            </a:r>
            <a:r>
              <a:rPr lang="en-US" u="sng" dirty="0" smtClean="0"/>
              <a:t>met with economic crisis at the end of 2007</a:t>
            </a:r>
            <a:r>
              <a:rPr lang="en-US" dirty="0"/>
              <a:t>, </a:t>
            </a:r>
            <a:r>
              <a:rPr lang="en-US" dirty="0" smtClean="0"/>
              <a:t>when the </a:t>
            </a:r>
            <a:r>
              <a:rPr lang="en-US" dirty="0"/>
              <a:t>United States entered its longest post</a:t>
            </a:r>
            <a:r>
              <a:rPr lang="en-US" dirty="0" smtClean="0"/>
              <a:t>-WW2 recession </a:t>
            </a:r>
            <a:r>
              <a:rPr lang="en-US" dirty="0" smtClean="0">
                <a:hlinkClick r:id="rId2"/>
              </a:rPr>
              <a:t>–</a:t>
            </a:r>
            <a:r>
              <a:rPr lang="en-US" dirty="0" smtClean="0"/>
              <a:t> </a:t>
            </a:r>
            <a:r>
              <a:rPr lang="en-US" u="sng" dirty="0" smtClean="0"/>
              <a:t>known as the “Great Recession”</a:t>
            </a:r>
            <a:r>
              <a:rPr lang="en-US" dirty="0" smtClean="0"/>
              <a:t> – and Bush was faced with this, as well as the 2008 Financial Crisis – the largest depression since the 1930s</a:t>
            </a:r>
          </a:p>
        </p:txBody>
      </p:sp>
    </p:spTree>
    <p:extLst>
      <p:ext uri="{BB962C8B-B14F-4D97-AF65-F5344CB8AC3E}">
        <p14:creationId xmlns:p14="http://schemas.microsoft.com/office/powerpoint/2010/main" val="31740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Barack Obama’s Foreign Policy</a:t>
            </a:r>
            <a:endParaRPr lang="en-US" dirty="0"/>
          </a:p>
        </p:txBody>
      </p:sp>
      <p:pic>
        <p:nvPicPr>
          <p:cNvPr id="5" name="Content Placeholder 4" descr="Bin Laden.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56333" b="-56333"/>
          <a:stretch>
            <a:fillRect/>
          </a:stretch>
        </p:blipFill>
        <p:spPr>
          <a:xfrm>
            <a:off x="323850" y="855663"/>
            <a:ext cx="2927350" cy="4140200"/>
          </a:xfrm>
        </p:spPr>
      </p:pic>
      <p:sp>
        <p:nvSpPr>
          <p:cNvPr id="4" name="Content Placeholder 3"/>
          <p:cNvSpPr>
            <a:spLocks noGrp="1"/>
          </p:cNvSpPr>
          <p:nvPr>
            <p:ph sz="half" idx="2"/>
          </p:nvPr>
        </p:nvSpPr>
        <p:spPr>
          <a:xfrm>
            <a:off x="3402419" y="1483692"/>
            <a:ext cx="4655060" cy="5257800"/>
          </a:xfrm>
        </p:spPr>
        <p:txBody>
          <a:bodyPr>
            <a:normAutofit fontScale="92500"/>
          </a:bodyPr>
          <a:lstStyle/>
          <a:p>
            <a:r>
              <a:rPr lang="en-US" dirty="0"/>
              <a:t>Obama ended US military involvement in the Iraq War and increased US troop presence in Afghanistan</a:t>
            </a:r>
          </a:p>
          <a:p>
            <a:r>
              <a:rPr lang="en-US" dirty="0" smtClean="0"/>
              <a:t>Obama </a:t>
            </a:r>
            <a:r>
              <a:rPr lang="en-US" u="sng" dirty="0" smtClean="0"/>
              <a:t>ordered the military operation that killed Osama bin Laden</a:t>
            </a:r>
          </a:p>
          <a:p>
            <a:r>
              <a:rPr lang="en-US" u="sng" dirty="0" smtClean="0"/>
              <a:t>US troops were sent to aid in Libya with those opposing Dictator Muammar Gaddafi</a:t>
            </a:r>
            <a:r>
              <a:rPr lang="en-US" dirty="0" smtClean="0"/>
              <a:t>, helping to move forward the Arab Spring revolutions in North Africa and the Middle East</a:t>
            </a:r>
          </a:p>
          <a:p>
            <a:r>
              <a:rPr lang="en-US" dirty="0" smtClean="0"/>
              <a:t>In his second term, </a:t>
            </a:r>
            <a:r>
              <a:rPr lang="en-US" u="sng" dirty="0" smtClean="0"/>
              <a:t>Obama promoted </a:t>
            </a:r>
            <a:r>
              <a:rPr lang="en-US" u="sng" dirty="0"/>
              <a:t>discussions that led </a:t>
            </a:r>
            <a:r>
              <a:rPr lang="en-US" u="sng" dirty="0" smtClean="0"/>
              <a:t>to an agreement on global climate change</a:t>
            </a:r>
          </a:p>
          <a:p>
            <a:r>
              <a:rPr lang="en-US" dirty="0" smtClean="0"/>
              <a:t>He worked to broker a nuclear deal with Iran and, for the first time in over 60 years, normalized US relations with Cuba</a:t>
            </a:r>
          </a:p>
        </p:txBody>
      </p:sp>
      <p:pic>
        <p:nvPicPr>
          <p:cNvPr id="6" name="Picture 5" descr="Pari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663" y="4282996"/>
            <a:ext cx="2941379" cy="1961877"/>
          </a:xfrm>
          <a:prstGeom prst="rect">
            <a:avLst/>
          </a:prstGeom>
        </p:spPr>
      </p:pic>
    </p:spTree>
    <p:extLst>
      <p:ext uri="{BB962C8B-B14F-4D97-AF65-F5344CB8AC3E}">
        <p14:creationId xmlns:p14="http://schemas.microsoft.com/office/powerpoint/2010/main" val="272251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Barack Obama’s Domestic Policy</a:t>
            </a:r>
            <a:endParaRPr lang="en-US" dirty="0"/>
          </a:p>
        </p:txBody>
      </p:sp>
      <p:sp>
        <p:nvSpPr>
          <p:cNvPr id="3" name="Content Placeholder 2"/>
          <p:cNvSpPr>
            <a:spLocks noGrp="1"/>
          </p:cNvSpPr>
          <p:nvPr>
            <p:ph sz="half" idx="1"/>
          </p:nvPr>
        </p:nvSpPr>
        <p:spPr>
          <a:xfrm>
            <a:off x="302955" y="1600200"/>
            <a:ext cx="5523104" cy="5257800"/>
          </a:xfrm>
        </p:spPr>
        <p:txBody>
          <a:bodyPr anchor="ctr">
            <a:normAutofit/>
          </a:bodyPr>
          <a:lstStyle/>
          <a:p>
            <a:r>
              <a:rPr lang="en-US" dirty="0"/>
              <a:t>During his first two years in office, </a:t>
            </a:r>
            <a:r>
              <a:rPr lang="en-US" u="sng" dirty="0"/>
              <a:t>Obama signed </a:t>
            </a:r>
            <a:r>
              <a:rPr lang="en-US" u="sng" dirty="0" smtClean="0"/>
              <a:t>economic </a:t>
            </a:r>
            <a:r>
              <a:rPr lang="en-US" u="sng" dirty="0"/>
              <a:t>stimulus </a:t>
            </a:r>
            <a:r>
              <a:rPr lang="en-US" u="sng" dirty="0" smtClean="0"/>
              <a:t>legislation into law</a:t>
            </a:r>
            <a:r>
              <a:rPr lang="en-US" dirty="0" smtClean="0"/>
              <a:t> </a:t>
            </a:r>
            <a:r>
              <a:rPr lang="en-US" dirty="0"/>
              <a:t>in response to the economic crisis including Wall Street reform and consumer protection</a:t>
            </a:r>
          </a:p>
          <a:p>
            <a:r>
              <a:rPr lang="en-US" dirty="0" smtClean="0"/>
              <a:t>Obama is best known domestically for passing the Patient Protection and Affordable Care Act, often referred to as </a:t>
            </a:r>
            <a:r>
              <a:rPr lang="en-US" u="sng" dirty="0" smtClean="0"/>
              <a:t>“</a:t>
            </a:r>
            <a:r>
              <a:rPr lang="en-US" u="sng" dirty="0" err="1" smtClean="0"/>
              <a:t>Obamacare</a:t>
            </a:r>
            <a:r>
              <a:rPr lang="en-US" u="sng" dirty="0" smtClean="0"/>
              <a:t>” – providing healthcare for all Americans</a:t>
            </a:r>
          </a:p>
          <a:p>
            <a:r>
              <a:rPr lang="en-US" dirty="0" smtClean="0"/>
              <a:t>In 2010, </a:t>
            </a:r>
            <a:r>
              <a:rPr lang="en-US" u="sng" dirty="0" smtClean="0"/>
              <a:t>he signed the Don’t Ask, Don’t Tell Repeal Act into law</a:t>
            </a:r>
            <a:r>
              <a:rPr lang="en-US" dirty="0" smtClean="0"/>
              <a:t> and under his tenure, the Supreme Court guaranteed the right to marriage for every American</a:t>
            </a:r>
          </a:p>
          <a:p>
            <a:r>
              <a:rPr lang="en-US" dirty="0" smtClean="0"/>
              <a:t>In his second term, </a:t>
            </a:r>
            <a:r>
              <a:rPr lang="en-US" u="sng" dirty="0" smtClean="0"/>
              <a:t>Obama pushed gun control reform</a:t>
            </a:r>
            <a:r>
              <a:rPr lang="en-US" dirty="0" smtClean="0"/>
              <a:t> after the tragic shooting at Sandy Hook Elementary School</a:t>
            </a:r>
          </a:p>
        </p:txBody>
      </p:sp>
      <p:pic>
        <p:nvPicPr>
          <p:cNvPr id="5" name="Content Placeholder 4" descr="Obamacare.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18595" b="-18595"/>
          <a:stretch>
            <a:fillRect/>
          </a:stretch>
        </p:blipFill>
        <p:spPr>
          <a:xfrm>
            <a:off x="6373709" y="1681756"/>
            <a:ext cx="2167294" cy="3012954"/>
          </a:xfrm>
        </p:spPr>
      </p:pic>
      <p:pic>
        <p:nvPicPr>
          <p:cNvPr id="6" name="Picture 5" descr="DADT Repe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9189" y="4613154"/>
            <a:ext cx="2901378" cy="1825381"/>
          </a:xfrm>
          <a:prstGeom prst="rect">
            <a:avLst/>
          </a:prstGeom>
        </p:spPr>
      </p:pic>
    </p:spTree>
    <p:extLst>
      <p:ext uri="{BB962C8B-B14F-4D97-AF65-F5344CB8AC3E}">
        <p14:creationId xmlns:p14="http://schemas.microsoft.com/office/powerpoint/2010/main" val="23344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and Beyond</a:t>
            </a:r>
            <a:endParaRPr lang="en-US" dirty="0"/>
          </a:p>
        </p:txBody>
      </p:sp>
      <p:sp>
        <p:nvSpPr>
          <p:cNvPr id="5" name="Content Placeholder 4"/>
          <p:cNvSpPr>
            <a:spLocks noGrp="1"/>
          </p:cNvSpPr>
          <p:nvPr>
            <p:ph idx="1"/>
          </p:nvPr>
        </p:nvSpPr>
        <p:spPr>
          <a:xfrm>
            <a:off x="498474" y="1600200"/>
            <a:ext cx="7556313" cy="3319951"/>
          </a:xfrm>
        </p:spPr>
        <p:txBody>
          <a:bodyPr anchor="t"/>
          <a:lstStyle/>
          <a:p>
            <a:pPr marL="0" indent="0">
              <a:buNone/>
            </a:pPr>
            <a:r>
              <a:rPr lang="en-US" dirty="0" smtClean="0"/>
              <a:t>As Barack Obama’s presidency comes to an end, candidates are hard at work campaigning to become the next president of the United States. The two major party candidates are </a:t>
            </a:r>
            <a:r>
              <a:rPr lang="en-US" u="sng" dirty="0" smtClean="0"/>
              <a:t>Hillary Clinton (Democrat) and Donald Trump (Republican)</a:t>
            </a:r>
            <a:r>
              <a:rPr lang="en-US" dirty="0" smtClean="0"/>
              <a:t>. There are candidates from other parties, the Libertarian and the Green Parties among others, that are also running for president. The election will take place on November 8, 2016 and the winner of the election will work to set US policy for decades to come, as past presidents have done before.</a:t>
            </a:r>
            <a:endParaRPr lang="en-US" dirty="0"/>
          </a:p>
        </p:txBody>
      </p:sp>
      <p:pic>
        <p:nvPicPr>
          <p:cNvPr id="3" name="Picture 2" descr="Clinton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9207" y="4694165"/>
            <a:ext cx="1897718" cy="1897718"/>
          </a:xfrm>
          <a:prstGeom prst="rect">
            <a:avLst/>
          </a:prstGeom>
        </p:spPr>
      </p:pic>
      <p:pic>
        <p:nvPicPr>
          <p:cNvPr id="4" name="Picture 3" descr="Trump.jpg"/>
          <p:cNvPicPr>
            <a:picLocks noChangeAspect="1"/>
          </p:cNvPicPr>
          <p:nvPr/>
        </p:nvPicPr>
        <p:blipFill rotWithShape="1">
          <a:blip r:embed="rId3" cstate="email">
            <a:extLst>
              <a:ext uri="{28A0092B-C50C-407E-A947-70E740481C1C}">
                <a14:useLocalDpi xmlns:a14="http://schemas.microsoft.com/office/drawing/2010/main" val="0"/>
              </a:ext>
            </a:extLst>
          </a:blip>
          <a:srcRect l="-3138" r="8925"/>
          <a:stretch/>
        </p:blipFill>
        <p:spPr>
          <a:xfrm>
            <a:off x="4349879" y="4698414"/>
            <a:ext cx="2679192" cy="1893469"/>
          </a:xfrm>
          <a:prstGeom prst="rect">
            <a:avLst/>
          </a:prstGeom>
        </p:spPr>
      </p:pic>
    </p:spTree>
    <p:extLst>
      <p:ext uri="{BB962C8B-B14F-4D97-AF65-F5344CB8AC3E}">
        <p14:creationId xmlns:p14="http://schemas.microsoft.com/office/powerpoint/2010/main" val="392308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McCarthyism</a:t>
            </a:r>
            <a:endParaRPr lang="en-US" dirty="0"/>
          </a:p>
        </p:txBody>
      </p:sp>
      <p:pic>
        <p:nvPicPr>
          <p:cNvPr id="5" name="Content Placeholder 4" descr="McCarthyism1.jpg"/>
          <p:cNvPicPr>
            <a:picLocks noGrp="1" noChangeAspect="1"/>
          </p:cNvPicPr>
          <p:nvPr>
            <p:ph sz="half" idx="1"/>
          </p:nvPr>
        </p:nvPicPr>
        <p:blipFill>
          <a:blip r:embed="rId2">
            <a:extLst>
              <a:ext uri="{28A0092B-C50C-407E-A947-70E740481C1C}">
                <a14:useLocalDpi xmlns:a14="http://schemas.microsoft.com/office/drawing/2010/main" val="0"/>
              </a:ext>
            </a:extLst>
          </a:blip>
          <a:srcRect l="2389" r="2389"/>
          <a:stretch>
            <a:fillRect/>
          </a:stretch>
        </p:blipFill>
        <p:spPr>
          <a:xfrm>
            <a:off x="498474" y="1600200"/>
            <a:ext cx="1957556" cy="2682767"/>
          </a:xfrm>
        </p:spPr>
      </p:pic>
      <p:sp>
        <p:nvSpPr>
          <p:cNvPr id="4" name="Content Placeholder 3"/>
          <p:cNvSpPr>
            <a:spLocks noGrp="1"/>
          </p:cNvSpPr>
          <p:nvPr>
            <p:ph sz="half" idx="2"/>
          </p:nvPr>
        </p:nvSpPr>
        <p:spPr>
          <a:xfrm>
            <a:off x="2761552" y="1600198"/>
            <a:ext cx="5295926" cy="5257801"/>
          </a:xfrm>
        </p:spPr>
        <p:txBody>
          <a:bodyPr>
            <a:normAutofit/>
          </a:bodyPr>
          <a:lstStyle/>
          <a:p>
            <a:r>
              <a:rPr lang="en-US" sz="2000" dirty="0"/>
              <a:t>In 1950, </a:t>
            </a:r>
            <a:r>
              <a:rPr lang="en-US" sz="2000" u="sng" dirty="0"/>
              <a:t>Joseph McCarthy</a:t>
            </a:r>
            <a:r>
              <a:rPr lang="en-US" sz="2000" dirty="0"/>
              <a:t>, a senator from Wisconsin, started to play on American’s anxieties about communism</a:t>
            </a:r>
          </a:p>
          <a:p>
            <a:r>
              <a:rPr lang="en-US" sz="2000" dirty="0"/>
              <a:t>McCarthy used his power to in the Senate to investigate those whom he claimed to suspect of being communists, and his tactic of damaging reputations with vague and unfounded charges became known as </a:t>
            </a:r>
            <a:r>
              <a:rPr lang="en-US" sz="2000" u="sng" dirty="0"/>
              <a:t>McCarthyism</a:t>
            </a:r>
          </a:p>
          <a:p>
            <a:r>
              <a:rPr lang="en-US" sz="2000" dirty="0"/>
              <a:t>After 4 years, </a:t>
            </a:r>
            <a:r>
              <a:rPr lang="en-US" sz="2000" dirty="0" smtClean="0"/>
              <a:t>his popular support started to fade as his tactics of bullying became clearer to the American people</a:t>
            </a:r>
          </a:p>
          <a:p>
            <a:r>
              <a:rPr lang="en-US" sz="2000" dirty="0" smtClean="0"/>
              <a:t>In late 1954, the Senate passed a vote of </a:t>
            </a:r>
            <a:r>
              <a:rPr lang="en-US" sz="2000" u="sng" dirty="0" smtClean="0"/>
              <a:t>censure, formal disapproval</a:t>
            </a:r>
            <a:r>
              <a:rPr lang="en-US" sz="2000" dirty="0" smtClean="0"/>
              <a:t>, against him</a:t>
            </a:r>
            <a:endParaRPr lang="en-US" sz="2000" dirty="0"/>
          </a:p>
        </p:txBody>
      </p:sp>
      <p:pic>
        <p:nvPicPr>
          <p:cNvPr id="6" name="Picture 5" descr="McCarthyism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474" y="4600381"/>
            <a:ext cx="1957556" cy="2133828"/>
          </a:xfrm>
          <a:prstGeom prst="rect">
            <a:avLst/>
          </a:prstGeom>
        </p:spPr>
      </p:pic>
    </p:spTree>
    <p:extLst>
      <p:ext uri="{BB962C8B-B14F-4D97-AF65-F5344CB8AC3E}">
        <p14:creationId xmlns:p14="http://schemas.microsoft.com/office/powerpoint/2010/main" val="24218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Truman’s Domestic Policy</a:t>
            </a:r>
            <a:endParaRPr lang="en-US" dirty="0"/>
          </a:p>
        </p:txBody>
      </p:sp>
      <p:sp>
        <p:nvSpPr>
          <p:cNvPr id="3" name="Content Placeholder 2"/>
          <p:cNvSpPr>
            <a:spLocks noGrp="1"/>
          </p:cNvSpPr>
          <p:nvPr>
            <p:ph sz="half" idx="1"/>
          </p:nvPr>
        </p:nvSpPr>
        <p:spPr>
          <a:xfrm>
            <a:off x="498517" y="1968999"/>
            <a:ext cx="7556269" cy="4473938"/>
          </a:xfrm>
        </p:spPr>
        <p:txBody>
          <a:bodyPr>
            <a:normAutofit/>
          </a:bodyPr>
          <a:lstStyle/>
          <a:p>
            <a:r>
              <a:rPr lang="en-US" sz="2000" dirty="0" smtClean="0"/>
              <a:t>Truman was a democrat who faced significant opposition from a conservative Congress</a:t>
            </a:r>
          </a:p>
          <a:p>
            <a:r>
              <a:rPr lang="en-US" sz="2000" dirty="0" smtClean="0"/>
              <a:t>Domestically, Truman worked to continue FDR’s New Deal Policies</a:t>
            </a:r>
          </a:p>
          <a:p>
            <a:pPr marL="0" indent="0">
              <a:buNone/>
            </a:pPr>
            <a:r>
              <a:rPr lang="en-US" sz="2000" dirty="0" smtClean="0"/>
              <a:t>FAIR DEAL: </a:t>
            </a:r>
            <a:r>
              <a:rPr lang="en-US" sz="2000" u="sng" dirty="0" smtClean="0"/>
              <a:t>program set forth by Truman to provide every American a fair deal from the government</a:t>
            </a:r>
          </a:p>
          <a:p>
            <a:r>
              <a:rPr lang="en-US" sz="2000" dirty="0" smtClean="0"/>
              <a:t>Under the Fair Deal, Congress raised the legal minimum wage to $0.75/hour, expanded Social Security and passed the National Housing Act of 1949, which provided for the construction of more than 800,000 units of low-income housing</a:t>
            </a:r>
          </a:p>
        </p:txBody>
      </p:sp>
    </p:spTree>
    <p:extLst>
      <p:ext uri="{BB962C8B-B14F-4D97-AF65-F5344CB8AC3E}">
        <p14:creationId xmlns:p14="http://schemas.microsoft.com/office/powerpoint/2010/main" val="19826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Eisenhower’s Foreign Policy</a:t>
            </a:r>
            <a:endParaRPr lang="en-US" dirty="0"/>
          </a:p>
        </p:txBody>
      </p:sp>
      <p:sp>
        <p:nvSpPr>
          <p:cNvPr id="3" name="Content Placeholder 2"/>
          <p:cNvSpPr>
            <a:spLocks noGrp="1"/>
          </p:cNvSpPr>
          <p:nvPr>
            <p:ph sz="half" idx="1"/>
          </p:nvPr>
        </p:nvSpPr>
        <p:spPr>
          <a:xfrm>
            <a:off x="372867" y="1600200"/>
            <a:ext cx="7795268" cy="5257800"/>
          </a:xfrm>
        </p:spPr>
        <p:txBody>
          <a:bodyPr>
            <a:noAutofit/>
          </a:bodyPr>
          <a:lstStyle/>
          <a:p>
            <a:r>
              <a:rPr lang="en-US" dirty="0" smtClean="0"/>
              <a:t>By the end of 1952, many Americans were ready for a change in leadership</a:t>
            </a:r>
          </a:p>
          <a:p>
            <a:r>
              <a:rPr lang="en-US" dirty="0" smtClean="0"/>
              <a:t>Dwight D. Eisenhower, the general who had organized the D-Day Invasion, became President in 1953</a:t>
            </a:r>
          </a:p>
          <a:p>
            <a:r>
              <a:rPr lang="en-US" u="sng" dirty="0" smtClean="0"/>
              <a:t>Eisenhower ended the Korean War</a:t>
            </a:r>
          </a:p>
          <a:p>
            <a:r>
              <a:rPr lang="en-US" dirty="0" smtClean="0"/>
              <a:t>He formed a “</a:t>
            </a:r>
            <a:r>
              <a:rPr lang="en-US" u="sng" dirty="0" smtClean="0"/>
              <a:t>New Look</a:t>
            </a:r>
            <a:r>
              <a:rPr lang="en-US" dirty="0" smtClean="0"/>
              <a:t>” defense policy to avoid spending too much money on costly wars in which he stockpiled nuclear weapons</a:t>
            </a:r>
          </a:p>
          <a:p>
            <a:r>
              <a:rPr lang="en-US" dirty="0" smtClean="0"/>
              <a:t>He used hidden operations conducted by the CIA to fight communism in developing nations – including Iran and Guatemala</a:t>
            </a:r>
          </a:p>
          <a:p>
            <a:r>
              <a:rPr lang="en-US" dirty="0" smtClean="0"/>
              <a:t>Under his leadership, Congress created NASA to coordinate research in rocket science and space exploration</a:t>
            </a:r>
          </a:p>
          <a:p>
            <a:pPr marL="0" indent="0">
              <a:buNone/>
            </a:pPr>
            <a:r>
              <a:rPr lang="en-US" dirty="0" smtClean="0"/>
              <a:t>NASA: </a:t>
            </a:r>
            <a:r>
              <a:rPr lang="en-US" u="sng" dirty="0" smtClean="0"/>
              <a:t>National Aeronautics and Space Administration</a:t>
            </a:r>
          </a:p>
          <a:p>
            <a:endParaRPr lang="en-US" dirty="0"/>
          </a:p>
        </p:txBody>
      </p:sp>
    </p:spTree>
    <p:extLst>
      <p:ext uri="{BB962C8B-B14F-4D97-AF65-F5344CB8AC3E}">
        <p14:creationId xmlns:p14="http://schemas.microsoft.com/office/powerpoint/2010/main" val="40731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Like Ike!”</a:t>
            </a:r>
            <a:endParaRPr lang="en-US" dirty="0"/>
          </a:p>
        </p:txBody>
      </p:sp>
      <p:sp>
        <p:nvSpPr>
          <p:cNvPr id="3" name="Content Placeholder 2"/>
          <p:cNvSpPr>
            <a:spLocks noGrp="1"/>
          </p:cNvSpPr>
          <p:nvPr>
            <p:ph sz="half" idx="1"/>
          </p:nvPr>
        </p:nvSpPr>
        <p:spPr>
          <a:xfrm>
            <a:off x="174782" y="1437257"/>
            <a:ext cx="5601756" cy="5351007"/>
          </a:xfrm>
        </p:spPr>
        <p:txBody>
          <a:bodyPr>
            <a:noAutofit/>
          </a:bodyPr>
          <a:lstStyle/>
          <a:p>
            <a:r>
              <a:rPr lang="en-US" sz="1650" dirty="0" smtClean="0"/>
              <a:t>Eisenhower was known to be a </a:t>
            </a:r>
            <a:r>
              <a:rPr lang="en-US" sz="1650" u="sng" dirty="0" smtClean="0"/>
              <a:t>political moderate</a:t>
            </a:r>
            <a:r>
              <a:rPr lang="en-US" sz="1650" dirty="0" smtClean="0"/>
              <a:t> – neither too liberal nor too conservative</a:t>
            </a:r>
          </a:p>
          <a:p>
            <a:pPr marL="0" indent="0">
              <a:buNone/>
            </a:pPr>
            <a:r>
              <a:rPr lang="en-US" sz="1650" dirty="0" smtClean="0"/>
              <a:t>DYNAMIC CONSERVATISM: </a:t>
            </a:r>
            <a:r>
              <a:rPr lang="en-US" sz="1650" u="sng" dirty="0" smtClean="0"/>
              <a:t>balancing economic conservatism with some more liberal activism</a:t>
            </a:r>
          </a:p>
          <a:p>
            <a:r>
              <a:rPr lang="en-US" sz="1650" dirty="0" smtClean="0"/>
              <a:t>He viewed business growth as vital to the nation and ended government price and rent controls</a:t>
            </a:r>
          </a:p>
          <a:p>
            <a:r>
              <a:rPr lang="en-US" sz="1650" dirty="0" smtClean="0"/>
              <a:t>In some areas he took an activist role – and </a:t>
            </a:r>
            <a:r>
              <a:rPr lang="en-US" sz="1650" u="sng" dirty="0" smtClean="0"/>
              <a:t>he passed the Federal Highway Act</a:t>
            </a:r>
            <a:r>
              <a:rPr lang="en-US" sz="1650" dirty="0" smtClean="0"/>
              <a:t>, the largest public works program in American history</a:t>
            </a:r>
          </a:p>
          <a:p>
            <a:r>
              <a:rPr lang="en-US" sz="1650" dirty="0" smtClean="0"/>
              <a:t>The act appropriated $25 billion for a 10 year effort to construct more than 40,000 miles of interstate highways</a:t>
            </a:r>
          </a:p>
          <a:p>
            <a:r>
              <a:rPr lang="en-US" sz="1650" dirty="0" smtClean="0"/>
              <a:t>Although the 1950s saw tremendous expansion of the middle class, at least 20% of Americans lived below the poverty line and was most apparent in urban centers</a:t>
            </a:r>
            <a:endParaRPr lang="en-US" sz="1650" dirty="0"/>
          </a:p>
        </p:txBody>
      </p:sp>
      <p:pic>
        <p:nvPicPr>
          <p:cNvPr id="5" name="Content Placeholder 4" descr="Federal Highway Act 1.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31820" b="-31820"/>
          <a:stretch>
            <a:fillRect/>
          </a:stretch>
        </p:blipFill>
        <p:spPr>
          <a:xfrm>
            <a:off x="6105709" y="1262325"/>
            <a:ext cx="2703291" cy="3347246"/>
          </a:xfrm>
        </p:spPr>
      </p:pic>
      <p:pic>
        <p:nvPicPr>
          <p:cNvPr id="6" name="Picture 5" descr="Federal Highway Act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6538" y="4112761"/>
            <a:ext cx="3277158" cy="2532362"/>
          </a:xfrm>
          <a:prstGeom prst="rect">
            <a:avLst/>
          </a:prstGeom>
        </p:spPr>
      </p:pic>
    </p:spTree>
    <p:extLst>
      <p:ext uri="{BB962C8B-B14F-4D97-AF65-F5344CB8AC3E}">
        <p14:creationId xmlns:p14="http://schemas.microsoft.com/office/powerpoint/2010/main" val="32163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4591</TotalTime>
  <Words>4385</Words>
  <Application>Microsoft Office PowerPoint</Application>
  <PresentationFormat>On-screen Show (4:3)</PresentationFormat>
  <Paragraphs>325</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Advantage</vt:lpstr>
      <vt:lpstr>United States Since 1945</vt:lpstr>
      <vt:lpstr>1950s: Truman &amp; Eisenhower</vt:lpstr>
      <vt:lpstr>Setting the Stage</vt:lpstr>
      <vt:lpstr>1950s: Truman and Eisenhower</vt:lpstr>
      <vt:lpstr>Truman’s Foreign Policy</vt:lpstr>
      <vt:lpstr>McCarthyism</vt:lpstr>
      <vt:lpstr>Truman’s Domestic Policy</vt:lpstr>
      <vt:lpstr>Eisenhower’s Foreign Policy</vt:lpstr>
      <vt:lpstr>“I Like Ike!”</vt:lpstr>
      <vt:lpstr>Home Life in the 1950s</vt:lpstr>
      <vt:lpstr>Culture &amp; Technology in the 1950s</vt:lpstr>
      <vt:lpstr>1960s: Kennedy &amp; Johnson</vt:lpstr>
      <vt:lpstr>1960s: Kennedy and Johnson</vt:lpstr>
      <vt:lpstr>Kennedy’s Foreign Policy</vt:lpstr>
      <vt:lpstr>Kennedy’s Domestic Policy</vt:lpstr>
      <vt:lpstr>PowerPoint Presentation</vt:lpstr>
      <vt:lpstr>Assassination of JFK</vt:lpstr>
      <vt:lpstr>Johnson’s Foreign Policy</vt:lpstr>
      <vt:lpstr>Johnson’s Domestic Policy</vt:lpstr>
      <vt:lpstr>The Great Society</vt:lpstr>
      <vt:lpstr>Civil Rights Movement</vt:lpstr>
      <vt:lpstr>PowerPoint Presentation</vt:lpstr>
      <vt:lpstr>The Civil Rights Movement</vt:lpstr>
      <vt:lpstr>Setting the Stage</vt:lpstr>
      <vt:lpstr>Key Groups in the Movement</vt:lpstr>
      <vt:lpstr>Key Civil Rights Movement Vocab</vt:lpstr>
      <vt:lpstr>1970s: Nixon, Ford &amp; Carter</vt:lpstr>
      <vt:lpstr>1970s: Nixon, Ford and Carter</vt:lpstr>
      <vt:lpstr>Nixon Administration</vt:lpstr>
      <vt:lpstr>Watergate Scandal</vt:lpstr>
      <vt:lpstr>Watergate Scandal</vt:lpstr>
      <vt:lpstr>Ford Administration</vt:lpstr>
      <vt:lpstr>Carter Administration</vt:lpstr>
      <vt:lpstr>Life in the 1970s</vt:lpstr>
      <vt:lpstr>1980s: Reagan</vt:lpstr>
      <vt:lpstr>The New Conservatism</vt:lpstr>
      <vt:lpstr>Reagan Administration, 1981-1989</vt:lpstr>
      <vt:lpstr>Reagan’s Foreign Policy</vt:lpstr>
      <vt:lpstr>Iran-Contra Affair</vt:lpstr>
      <vt:lpstr>Reagan’s Domestic Policy</vt:lpstr>
      <vt:lpstr>Life in the 1980s</vt:lpstr>
      <vt:lpstr>1990s: Bush and Clinton</vt:lpstr>
      <vt:lpstr>1990s: Bush and Clinton</vt:lpstr>
      <vt:lpstr>Bush Administration</vt:lpstr>
      <vt:lpstr>Clinton’s Foreign Policy</vt:lpstr>
      <vt:lpstr>Clinton’s Domestic Policy</vt:lpstr>
      <vt:lpstr>Impeachment</vt:lpstr>
      <vt:lpstr>2000s – Today: Bush &amp; Obama</vt:lpstr>
      <vt:lpstr>2000s – Today: Bush and Obama</vt:lpstr>
      <vt:lpstr>Bush v. Gore</vt:lpstr>
      <vt:lpstr>George W. Bush’s Foreign Policy</vt:lpstr>
      <vt:lpstr>George W. Bush’s Domestic Policy</vt:lpstr>
      <vt:lpstr>Barack Obama’s Foreign Policy</vt:lpstr>
      <vt:lpstr>Barack Obama’s Domestic Policy</vt:lpstr>
      <vt:lpstr>2016 and Beyond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Since 1945</dc:title>
  <dc:creator>Sara Levine</dc:creator>
  <cp:lastModifiedBy>SARA LEVINE</cp:lastModifiedBy>
  <cp:revision>71</cp:revision>
  <dcterms:created xsi:type="dcterms:W3CDTF">2016-07-09T18:54:40Z</dcterms:created>
  <dcterms:modified xsi:type="dcterms:W3CDTF">2016-09-15T12:14:01Z</dcterms:modified>
</cp:coreProperties>
</file>