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32" r:id="rId1"/>
  </p:sldMasterIdLst>
  <p:sldIdLst>
    <p:sldId id="256" r:id="rId2"/>
    <p:sldId id="257" r:id="rId3"/>
    <p:sldId id="258" r:id="rId4"/>
    <p:sldId id="261" r:id="rId5"/>
    <p:sldId id="262" r:id="rId6"/>
    <p:sldId id="263" r:id="rId7"/>
    <p:sldId id="259" r:id="rId8"/>
    <p:sldId id="264" r:id="rId9"/>
    <p:sldId id="265" r:id="rId10"/>
    <p:sldId id="266" r:id="rId11"/>
    <p:sldId id="267" r:id="rId12"/>
    <p:sldId id="260"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46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538C9D-6EB0-4723-BB10-F47AAC209D08}" type="datetimeFigureOut">
              <a:rPr lang="en-US" smtClean="0"/>
              <a:pPr/>
              <a:t>12/31/13</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E0B392E5-7D6B-42E1-8050-920F8F14FB98}" type="slidenum">
              <a:rPr lang="en-US" smtClean="0"/>
              <a:pPr/>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38C9D-6EB0-4723-BB10-F47AAC209D08}" type="datetimeFigureOut">
              <a:rPr lang="en-US" smtClean="0"/>
              <a:pPr/>
              <a:t>12/31/13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392E5-7D6B-42E1-8050-920F8F14FB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38C9D-6EB0-4723-BB10-F47AAC209D08}" type="datetimeFigureOut">
              <a:rPr lang="en-US" smtClean="0"/>
              <a:pPr/>
              <a:t>12/31/13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E0B392E5-7D6B-42E1-8050-920F8F14FB98}" type="slidenum">
              <a:rPr lang="en-US" smtClean="0"/>
              <a:pPr/>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538C9D-6EB0-4723-BB10-F47AAC209D08}" type="datetimeFigureOut">
              <a:rPr lang="en-US" smtClean="0"/>
              <a:pPr/>
              <a:t>12/31/13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392E5-7D6B-42E1-8050-920F8F14FB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38C9D-6EB0-4723-BB10-F47AAC209D08}" type="datetimeFigureOut">
              <a:rPr lang="en-US" smtClean="0"/>
              <a:pPr/>
              <a:t>12/31/13</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E0B392E5-7D6B-42E1-8050-920F8F14FB98}" type="slidenum">
              <a:rPr lang="en-US" smtClean="0"/>
              <a:pPr/>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38C9D-6EB0-4723-BB10-F47AAC209D08}" type="datetimeFigureOut">
              <a:rPr lang="en-US" smtClean="0"/>
              <a:pPr/>
              <a:t>12/31/13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392E5-7D6B-42E1-8050-920F8F14FB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38C9D-6EB0-4723-BB10-F47AAC209D08}" type="datetimeFigureOut">
              <a:rPr lang="en-US" smtClean="0"/>
              <a:pPr/>
              <a:t>12/31/13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392E5-7D6B-42E1-8050-920F8F14FB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38C9D-6EB0-4723-BB10-F47AAC209D08}" type="datetimeFigureOut">
              <a:rPr lang="en-US" smtClean="0"/>
              <a:pPr/>
              <a:t>12/31/13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B392E5-7D6B-42E1-8050-920F8F14FB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38C9D-6EB0-4723-BB10-F47AAC209D08}" type="datetimeFigureOut">
              <a:rPr lang="en-US" smtClean="0"/>
              <a:pPr/>
              <a:t>12/31/13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392E5-7D6B-42E1-8050-920F8F14FB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538C9D-6EB0-4723-BB10-F47AAC209D08}" type="datetimeFigureOut">
              <a:rPr lang="en-US" smtClean="0"/>
              <a:pPr/>
              <a:t>12/31/13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392E5-7D6B-42E1-8050-920F8F14FB98}"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4538C9D-6EB0-4723-BB10-F47AAC209D08}" type="datetimeFigureOut">
              <a:rPr lang="en-US" smtClean="0"/>
              <a:pPr/>
              <a:t>12/31/13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392E5-7D6B-42E1-8050-920F8F14FB98}"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4538C9D-6EB0-4723-BB10-F47AAC209D08}" type="datetimeFigureOut">
              <a:rPr lang="en-US" smtClean="0"/>
              <a:pPr/>
              <a:t>12/31/13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0B392E5-7D6B-42E1-8050-920F8F14FB98}" type="slidenum">
              <a:rPr lang="en-US" smtClean="0"/>
              <a:pPr/>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War I</a:t>
            </a:r>
            <a:endParaRPr lang="en-US" dirty="0"/>
          </a:p>
        </p:txBody>
      </p:sp>
      <p:sp>
        <p:nvSpPr>
          <p:cNvPr id="3" name="Subtitle 2"/>
          <p:cNvSpPr>
            <a:spLocks noGrp="1"/>
          </p:cNvSpPr>
          <p:nvPr>
            <p:ph type="subTitle" idx="1"/>
          </p:nvPr>
        </p:nvSpPr>
        <p:spPr/>
        <p:txBody>
          <a:bodyPr/>
          <a:lstStyle/>
          <a:p>
            <a:r>
              <a:rPr lang="en-US" dirty="0" smtClean="0"/>
              <a:t>Unit Six</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0531786"/>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on the Home Front</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sz="2800" dirty="0" smtClean="0"/>
              <a:t>TOTAL WAR: countries devoted all of their resources to the war effort</a:t>
            </a:r>
          </a:p>
          <a:p>
            <a:r>
              <a:rPr lang="en-US" sz="2800" dirty="0" smtClean="0"/>
              <a:t>In each country, wartime government took control of the economy</a:t>
            </a:r>
          </a:p>
          <a:p>
            <a:pPr marL="0" indent="0">
              <a:buNone/>
            </a:pPr>
            <a:r>
              <a:rPr lang="en-US" sz="2800" dirty="0" smtClean="0"/>
              <a:t>RATIONING: people were only allowed to buy small amounts of items that were also needed for the war effort</a:t>
            </a:r>
          </a:p>
          <a:p>
            <a:r>
              <a:rPr lang="en-US" sz="2800" dirty="0" smtClean="0"/>
              <a:t>Governments suppressed anti-war activity</a:t>
            </a:r>
          </a:p>
          <a:p>
            <a:pPr marL="0" indent="0">
              <a:buNone/>
            </a:pPr>
            <a:r>
              <a:rPr lang="en-US" sz="2800" dirty="0" smtClean="0"/>
              <a:t>PROPAGANDA: one-sided information designed to persuade the public</a:t>
            </a:r>
          </a:p>
          <a:p>
            <a:pPr marL="0" indent="0">
              <a:buNone/>
            </a:pP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398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Allies Win the War</a:t>
            </a:r>
            <a:endParaRPr lang="en-US" dirty="0"/>
          </a:p>
        </p:txBody>
      </p:sp>
      <p:sp>
        <p:nvSpPr>
          <p:cNvPr id="3" name="Content Placeholder 2"/>
          <p:cNvSpPr>
            <a:spLocks noGrp="1"/>
          </p:cNvSpPr>
          <p:nvPr>
            <p:ph idx="1"/>
          </p:nvPr>
        </p:nvSpPr>
        <p:spPr>
          <a:xfrm>
            <a:off x="228600" y="1600200"/>
            <a:ext cx="8686800" cy="5105400"/>
          </a:xfrm>
        </p:spPr>
        <p:txBody>
          <a:bodyPr>
            <a:normAutofit/>
          </a:bodyPr>
          <a:lstStyle/>
          <a:p>
            <a:pPr marL="0" indent="0">
              <a:buNone/>
            </a:pPr>
            <a:r>
              <a:rPr lang="en-US" dirty="0" smtClean="0"/>
              <a:t>With the United States finally in the war, the balance was about to tip in the Allies’ favor. Before that happened, however, events in Russia gave Germany a victory on the eastern Front.</a:t>
            </a:r>
          </a:p>
          <a:p>
            <a:r>
              <a:rPr lang="en-US" dirty="0" smtClean="0"/>
              <a:t>Civil unrest in Russia caused them to withdraw from the war by 1918</a:t>
            </a:r>
          </a:p>
          <a:p>
            <a:r>
              <a:rPr lang="en-US" dirty="0" smtClean="0"/>
              <a:t>Germany was able to send all troops to western front</a:t>
            </a:r>
          </a:p>
          <a:p>
            <a:r>
              <a:rPr lang="en-US" dirty="0" smtClean="0"/>
              <a:t>In July 1918, Allies and Germany clashed at the Second Battle of the Marne</a:t>
            </a:r>
          </a:p>
          <a:p>
            <a:r>
              <a:rPr lang="en-US" dirty="0" smtClean="0"/>
              <a:t>Allied tanks led the attack, smashing through the German lines</a:t>
            </a:r>
          </a:p>
          <a:p>
            <a:r>
              <a:rPr lang="en-US" dirty="0" smtClean="0"/>
              <a:t>In November 1918, German leader Kaiser Wilhelm II was forced to step down</a:t>
            </a:r>
          </a:p>
          <a:p>
            <a:r>
              <a:rPr lang="en-US" dirty="0" smtClean="0"/>
              <a:t>On November 11, the war officially came to an end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032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1905000"/>
            <a:ext cx="7025640" cy="2350008"/>
          </a:xfrm>
        </p:spPr>
        <p:txBody>
          <a:bodyPr/>
          <a:lstStyle/>
          <a:p>
            <a:r>
              <a:rPr lang="en-US" sz="5000" dirty="0" smtClean="0"/>
              <a:t>Aftermath of the War</a:t>
            </a:r>
            <a:endParaRPr lang="en-US" sz="5000" dirty="0"/>
          </a:p>
        </p:txBody>
      </p:sp>
      <p:sp>
        <p:nvSpPr>
          <p:cNvPr id="2" name="Text Placeholder 1"/>
          <p:cNvSpPr>
            <a:spLocks noGrp="1"/>
          </p:cNvSpPr>
          <p:nvPr>
            <p:ph type="body" idx="1"/>
          </p:nvPr>
        </p:nvSpPr>
        <p:spPr/>
        <p:txBody>
          <a:bodyPr/>
          <a:lstStyle/>
          <a:p>
            <a:r>
              <a:rPr lang="en-US" dirty="0" smtClean="0"/>
              <a:t>Section Four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5342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Meeting at Versailles</a:t>
            </a:r>
            <a:endParaRPr lang="en-US" dirty="0"/>
          </a:p>
        </p:txBody>
      </p:sp>
      <p:sp>
        <p:nvSpPr>
          <p:cNvPr id="5" name="Content Placeholder 4"/>
          <p:cNvSpPr>
            <a:spLocks noGrp="1"/>
          </p:cNvSpPr>
          <p:nvPr>
            <p:ph idx="1"/>
          </p:nvPr>
        </p:nvSpPr>
        <p:spPr>
          <a:xfrm>
            <a:off x="228600" y="1600200"/>
            <a:ext cx="8686800" cy="5105400"/>
          </a:xfrm>
        </p:spPr>
        <p:txBody>
          <a:bodyPr>
            <a:normAutofit/>
          </a:bodyPr>
          <a:lstStyle/>
          <a:p>
            <a:r>
              <a:rPr lang="en-US" sz="2800" dirty="0" smtClean="0"/>
              <a:t>Conference to establish peace began on January 18, 1919</a:t>
            </a:r>
          </a:p>
          <a:p>
            <a:r>
              <a:rPr lang="en-US" sz="2800" dirty="0" smtClean="0"/>
              <a:t>Known as the Paris Peace Conference</a:t>
            </a:r>
          </a:p>
          <a:p>
            <a:r>
              <a:rPr lang="en-US" sz="2800" dirty="0" smtClean="0"/>
              <a:t>Meetings major decisions made by the Big Four</a:t>
            </a:r>
          </a:p>
          <a:p>
            <a:pPr marL="0" indent="0">
              <a:buNone/>
            </a:pPr>
            <a:r>
              <a:rPr lang="en-US" sz="2800" dirty="0" smtClean="0"/>
              <a:t>BIG FOUR: Woodrow Wilson (from the US), Georges Clemenceau (from France), David Lloyd George (from Great Britain) and Vittorio Orlando (from Italy)</a:t>
            </a:r>
          </a:p>
          <a:p>
            <a:r>
              <a:rPr lang="en-US" sz="2800" dirty="0" smtClean="0"/>
              <a:t>Russia, Germany, and German allies did not attend</a:t>
            </a:r>
          </a:p>
          <a:p>
            <a:r>
              <a:rPr lang="en-US" sz="2800" dirty="0" smtClean="0"/>
              <a:t>Wilson drew up proposals called the Fourteen Points as an outline for peace but no one agreed to them</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796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is Reached</a:t>
            </a:r>
            <a:endParaRPr lang="en-US" dirty="0"/>
          </a:p>
        </p:txBody>
      </p:sp>
      <p:sp>
        <p:nvSpPr>
          <p:cNvPr id="3" name="Content Placeholder 2"/>
          <p:cNvSpPr>
            <a:spLocks noGrp="1"/>
          </p:cNvSpPr>
          <p:nvPr>
            <p:ph idx="1"/>
          </p:nvPr>
        </p:nvSpPr>
        <p:spPr>
          <a:xfrm>
            <a:off x="228600" y="1600200"/>
            <a:ext cx="8686800" cy="5105400"/>
          </a:xfrm>
        </p:spPr>
        <p:txBody>
          <a:bodyPr>
            <a:noAutofit/>
          </a:bodyPr>
          <a:lstStyle/>
          <a:p>
            <a:r>
              <a:rPr lang="en-US" sz="2500" dirty="0" smtClean="0"/>
              <a:t>Differences of opinion led to heated debates between leaders</a:t>
            </a:r>
          </a:p>
          <a:p>
            <a:r>
              <a:rPr lang="en-US" sz="2500" dirty="0" smtClean="0"/>
              <a:t>Eventually agreement was made</a:t>
            </a:r>
          </a:p>
          <a:p>
            <a:pPr marL="0" indent="0">
              <a:buNone/>
            </a:pPr>
            <a:r>
              <a:rPr lang="en-US" sz="2500" dirty="0" smtClean="0"/>
              <a:t>TREATY OF VERSAILLES: compromise between Germany and allied powers signed on June 28, 1919</a:t>
            </a:r>
          </a:p>
          <a:p>
            <a:r>
              <a:rPr lang="en-US" sz="2500" dirty="0" smtClean="0"/>
              <a:t>Treaty created the League of Nations whose goal was to keep peace</a:t>
            </a:r>
          </a:p>
          <a:p>
            <a:r>
              <a:rPr lang="en-US" sz="2500" dirty="0" smtClean="0"/>
              <a:t>Treaty also punished Germany – lost substantial territory and had severe military restrictions</a:t>
            </a:r>
          </a:p>
          <a:p>
            <a:r>
              <a:rPr lang="en-US" sz="2500" dirty="0" smtClean="0"/>
              <a:t>Also included the “War Guilt Clause” placing sole responsibility for the war on Germany</a:t>
            </a:r>
          </a:p>
          <a:p>
            <a:r>
              <a:rPr lang="en-US" sz="2500" dirty="0" smtClean="0"/>
              <a:t>Germany had to pay reparations to the Allies</a:t>
            </a:r>
            <a:endParaRPr lang="en-US" sz="25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249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Built on Quicksand</a:t>
            </a:r>
            <a:endParaRPr lang="en-US" dirty="0"/>
          </a:p>
        </p:txBody>
      </p:sp>
      <p:sp>
        <p:nvSpPr>
          <p:cNvPr id="3" name="Content Placeholder 2"/>
          <p:cNvSpPr>
            <a:spLocks noGrp="1"/>
          </p:cNvSpPr>
          <p:nvPr>
            <p:ph idx="1"/>
          </p:nvPr>
        </p:nvSpPr>
        <p:spPr>
          <a:xfrm>
            <a:off x="457200" y="1981200"/>
            <a:ext cx="8229600" cy="4525963"/>
          </a:xfrm>
        </p:spPr>
        <p:txBody>
          <a:bodyPr>
            <a:normAutofit/>
          </a:bodyPr>
          <a:lstStyle/>
          <a:p>
            <a:r>
              <a:rPr lang="en-US" sz="3000" dirty="0" smtClean="0"/>
              <a:t>In the end, treaty did little to build lasting peace</a:t>
            </a:r>
          </a:p>
          <a:p>
            <a:r>
              <a:rPr lang="en-US" sz="3000" dirty="0" smtClean="0"/>
              <a:t>United States ultimately rejected it and refused to join League of Nations</a:t>
            </a:r>
          </a:p>
          <a:p>
            <a:r>
              <a:rPr lang="en-US" sz="3000" dirty="0" smtClean="0"/>
              <a:t>Left bitterness and hatred in hearts of German people</a:t>
            </a:r>
          </a:p>
          <a:p>
            <a:r>
              <a:rPr lang="en-US" sz="3000" dirty="0" smtClean="0"/>
              <a:t>Japan and Italy were also upset because they gained little</a:t>
            </a:r>
          </a:p>
          <a:p>
            <a:pPr marL="0" indent="0">
              <a:buNone/>
            </a:pPr>
            <a:endParaRPr lang="en-US" sz="3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631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the War</a:t>
            </a:r>
            <a:endParaRPr lang="en-US" dirty="0"/>
          </a:p>
        </p:txBody>
      </p:sp>
      <p:sp>
        <p:nvSpPr>
          <p:cNvPr id="3" name="Content Placeholder 2"/>
          <p:cNvSpPr>
            <a:spLocks noGrp="1"/>
          </p:cNvSpPr>
          <p:nvPr>
            <p:ph idx="1"/>
          </p:nvPr>
        </p:nvSpPr>
        <p:spPr>
          <a:xfrm>
            <a:off x="304800" y="1600200"/>
            <a:ext cx="8534400" cy="5029200"/>
          </a:xfrm>
        </p:spPr>
        <p:txBody>
          <a:bodyPr/>
          <a:lstStyle/>
          <a:p>
            <a:r>
              <a:rPr lang="en-US" dirty="0" smtClean="0"/>
              <a:t>WWI was a new kind of war – fought on a global scale with new technologies</a:t>
            </a:r>
          </a:p>
          <a:p>
            <a:r>
              <a:rPr lang="en-US" dirty="0" smtClean="0"/>
              <a:t>Both sides paid a tremendous price in human life (approx. 8.5 million soldiers died, another 21 million were wounded)</a:t>
            </a:r>
          </a:p>
          <a:p>
            <a:r>
              <a:rPr lang="en-US" dirty="0" smtClean="0"/>
              <a:t>Devastating economic impact on Europe</a:t>
            </a:r>
          </a:p>
          <a:p>
            <a:r>
              <a:rPr lang="en-US" dirty="0" smtClean="0"/>
              <a:t>Left a deep mark on Western society</a:t>
            </a:r>
          </a:p>
          <a:p>
            <a:pPr marL="0" indent="0">
              <a:buNone/>
            </a:pPr>
            <a:endParaRPr lang="en-US" dirty="0" smtClean="0"/>
          </a:p>
          <a:p>
            <a:pPr marL="0" indent="0" algn="ctr">
              <a:buNone/>
            </a:pPr>
            <a:r>
              <a:rPr lang="en-US" dirty="0" smtClean="0"/>
              <a:t>The Great War shook European society to its foundations. While the war would continue to haunt future generations, its more immediate impact was to help ignite one of the most significant events of the 20</a:t>
            </a:r>
            <a:r>
              <a:rPr lang="en-US" baseline="30000" dirty="0" smtClean="0"/>
              <a:t>th</a:t>
            </a:r>
            <a:r>
              <a:rPr lang="en-US" dirty="0" smtClean="0"/>
              <a:t> century – the Russian Revolution, which we will learn about in Unit 7.</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7443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905000"/>
            <a:ext cx="8534400" cy="2350008"/>
          </a:xfrm>
        </p:spPr>
        <p:txBody>
          <a:bodyPr/>
          <a:lstStyle/>
          <a:p>
            <a:r>
              <a:rPr lang="en-US" sz="5000" dirty="0" smtClean="0"/>
              <a:t>The Stage Is Set For War</a:t>
            </a:r>
            <a:endParaRPr lang="en-US" sz="5000" dirty="0"/>
          </a:p>
        </p:txBody>
      </p:sp>
      <p:sp>
        <p:nvSpPr>
          <p:cNvPr id="4" name="Text Placeholder 3"/>
          <p:cNvSpPr>
            <a:spLocks noGrp="1"/>
          </p:cNvSpPr>
          <p:nvPr>
            <p:ph type="body" idx="1"/>
          </p:nvPr>
        </p:nvSpPr>
        <p:spPr/>
        <p:txBody>
          <a:bodyPr/>
          <a:lstStyle/>
          <a:p>
            <a:r>
              <a:rPr lang="en-US" dirty="0" smtClean="0"/>
              <a:t>Section One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2672821"/>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905000"/>
            <a:ext cx="7406640" cy="2350008"/>
          </a:xfrm>
        </p:spPr>
        <p:txBody>
          <a:bodyPr/>
          <a:lstStyle/>
          <a:p>
            <a:r>
              <a:rPr lang="en-US" sz="5000" dirty="0" smtClean="0"/>
              <a:t>War Consumes Europe</a:t>
            </a:r>
            <a:endParaRPr lang="en-US" sz="5000" dirty="0"/>
          </a:p>
        </p:txBody>
      </p:sp>
      <p:sp>
        <p:nvSpPr>
          <p:cNvPr id="2" name="Text Placeholder 1"/>
          <p:cNvSpPr>
            <a:spLocks noGrp="1"/>
          </p:cNvSpPr>
          <p:nvPr>
            <p:ph type="body" idx="1"/>
          </p:nvPr>
        </p:nvSpPr>
        <p:spPr/>
        <p:txBody>
          <a:bodyPr/>
          <a:lstStyle/>
          <a:p>
            <a:r>
              <a:rPr lang="en-US" dirty="0" smtClean="0"/>
              <a:t>Section Two</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6935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Chain Reaction</a:t>
            </a:r>
            <a:endParaRPr lang="en-US" dirty="0"/>
          </a:p>
        </p:txBody>
      </p:sp>
      <p:sp>
        <p:nvSpPr>
          <p:cNvPr id="9" name="Content Placeholder 8"/>
          <p:cNvSpPr>
            <a:spLocks noGrp="1"/>
          </p:cNvSpPr>
          <p:nvPr>
            <p:ph idx="1"/>
          </p:nvPr>
        </p:nvSpPr>
        <p:spPr>
          <a:xfrm>
            <a:off x="152400" y="1600200"/>
            <a:ext cx="8839200" cy="5181600"/>
          </a:xfrm>
        </p:spPr>
        <p:txBody>
          <a:bodyPr>
            <a:normAutofit/>
          </a:bodyPr>
          <a:lstStyle/>
          <a:p>
            <a:pPr marL="0" indent="0">
              <a:buNone/>
            </a:pPr>
            <a:r>
              <a:rPr lang="en-US" dirty="0" smtClean="0"/>
              <a:t>By Fall of 1914, Europe was divided into two rival camps. One, the </a:t>
            </a:r>
            <a:r>
              <a:rPr lang="en-US" u="sng" dirty="0" smtClean="0"/>
              <a:t>Triple Entente</a:t>
            </a:r>
            <a:r>
              <a:rPr lang="en-US" dirty="0" smtClean="0"/>
              <a:t>, included Great Britain, France and Russia. The other, the </a:t>
            </a:r>
            <a:r>
              <a:rPr lang="en-US" u="sng" dirty="0" smtClean="0"/>
              <a:t>Triple Alliance</a:t>
            </a:r>
            <a:r>
              <a:rPr lang="en-US" dirty="0" smtClean="0"/>
              <a:t>, included Germany, Austria-Hungary and Italy. Austria-Hungary’s declaration of war against Serbia set off a chain reaction within the alliance system. As a result, nearly all of the nations of Europe were drawn into the war.</a:t>
            </a:r>
          </a:p>
          <a:p>
            <a:pPr marL="0" indent="0">
              <a:buNone/>
            </a:pPr>
            <a:endParaRPr lang="en-US" sz="1000" dirty="0" smtClean="0"/>
          </a:p>
          <a:p>
            <a:pPr marL="0" indent="0">
              <a:buNone/>
            </a:pPr>
            <a:r>
              <a:rPr lang="en-US" dirty="0" smtClean="0"/>
              <a:t>SCHLIEFFEN PLAN: Germany’s military plan calling for the German army to first head west and defeat France, then return to the east to defeat Russia</a:t>
            </a:r>
          </a:p>
          <a:p>
            <a:r>
              <a:rPr lang="en-US" dirty="0" smtClean="0"/>
              <a:t>To put the plan into action, Germany invaded neutral Belgium</a:t>
            </a:r>
          </a:p>
          <a:p>
            <a:pPr marL="0" indent="0">
              <a:buNone/>
            </a:pPr>
            <a:r>
              <a:rPr lang="en-US" dirty="0" smtClean="0"/>
              <a:t>CENTRAL POWERS: Germany and Austria-Hungary</a:t>
            </a:r>
          </a:p>
          <a:p>
            <a:pPr marL="0" indent="0">
              <a:buNone/>
            </a:pPr>
            <a:r>
              <a:rPr lang="en-US" dirty="0" smtClean="0"/>
              <a:t>ALLIES: Great Britain, France and Russia (and Italy and Japan)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867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Western vs. Eastern Front</a:t>
            </a:r>
            <a:endParaRPr lang="en-US" dirty="0"/>
          </a:p>
        </p:txBody>
      </p:sp>
      <p:sp>
        <p:nvSpPr>
          <p:cNvPr id="5" name="Text Placeholder 4"/>
          <p:cNvSpPr>
            <a:spLocks noGrp="1"/>
          </p:cNvSpPr>
          <p:nvPr>
            <p:ph type="body" idx="1"/>
          </p:nvPr>
        </p:nvSpPr>
        <p:spPr/>
        <p:txBody>
          <a:bodyPr/>
          <a:lstStyle/>
          <a:p>
            <a:r>
              <a:rPr lang="en-US" dirty="0" smtClean="0"/>
              <a:t>Western Front</a:t>
            </a:r>
            <a:endParaRPr lang="en-US" dirty="0"/>
          </a:p>
        </p:txBody>
      </p:sp>
      <p:sp>
        <p:nvSpPr>
          <p:cNvPr id="6" name="Content Placeholder 5"/>
          <p:cNvSpPr>
            <a:spLocks noGrp="1"/>
          </p:cNvSpPr>
          <p:nvPr>
            <p:ph sz="half" idx="2"/>
          </p:nvPr>
        </p:nvSpPr>
        <p:spPr/>
        <p:txBody>
          <a:bodyPr/>
          <a:lstStyle/>
          <a:p>
            <a:r>
              <a:rPr lang="en-US" dirty="0" err="1" smtClean="0"/>
              <a:t>Schlieffen</a:t>
            </a:r>
            <a:r>
              <a:rPr lang="en-US" dirty="0" smtClean="0"/>
              <a:t> Plan succeeded at first and Germany almost took Paris</a:t>
            </a:r>
          </a:p>
          <a:p>
            <a:r>
              <a:rPr lang="en-US" dirty="0" smtClean="0"/>
              <a:t>Overtime the </a:t>
            </a:r>
            <a:r>
              <a:rPr lang="en-US" dirty="0" err="1" smtClean="0"/>
              <a:t>Schlieffen</a:t>
            </a:r>
            <a:r>
              <a:rPr lang="en-US" dirty="0" smtClean="0"/>
              <a:t> Plan failed and battlefields in northern France became deadlocked</a:t>
            </a:r>
          </a:p>
          <a:p>
            <a:r>
              <a:rPr lang="en-US" dirty="0" smtClean="0"/>
              <a:t>Quick German victory in the west was no longer possible</a:t>
            </a:r>
          </a:p>
          <a:p>
            <a:endParaRPr lang="en-US" dirty="0"/>
          </a:p>
        </p:txBody>
      </p:sp>
      <p:sp>
        <p:nvSpPr>
          <p:cNvPr id="7" name="Text Placeholder 6"/>
          <p:cNvSpPr>
            <a:spLocks noGrp="1"/>
          </p:cNvSpPr>
          <p:nvPr>
            <p:ph type="body" sz="quarter" idx="3"/>
          </p:nvPr>
        </p:nvSpPr>
        <p:spPr/>
        <p:txBody>
          <a:bodyPr/>
          <a:lstStyle/>
          <a:p>
            <a:r>
              <a:rPr lang="en-US" dirty="0" smtClean="0"/>
              <a:t>Eastern Front</a:t>
            </a:r>
            <a:endParaRPr lang="en-US" dirty="0"/>
          </a:p>
        </p:txBody>
      </p:sp>
      <p:sp>
        <p:nvSpPr>
          <p:cNvPr id="8" name="Content Placeholder 7"/>
          <p:cNvSpPr>
            <a:spLocks noGrp="1"/>
          </p:cNvSpPr>
          <p:nvPr>
            <p:ph sz="quarter" idx="4"/>
          </p:nvPr>
        </p:nvSpPr>
        <p:spPr/>
        <p:txBody>
          <a:bodyPr/>
          <a:lstStyle/>
          <a:p>
            <a:r>
              <a:rPr lang="en-US" dirty="0" smtClean="0"/>
              <a:t>Russian forces invaded Germany while the focus was on France</a:t>
            </a:r>
          </a:p>
          <a:p>
            <a:r>
              <a:rPr lang="en-US" dirty="0" smtClean="0"/>
              <a:t>Forced Germany to fight a war on two fronts</a:t>
            </a:r>
          </a:p>
          <a:p>
            <a:r>
              <a:rPr lang="en-US" dirty="0" smtClean="0"/>
              <a:t>Russia was not as capable as the other Allies, but kept German troops occupied</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124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Trench Warfare</a:t>
            </a:r>
            <a:endParaRPr lang="en-US" dirty="0"/>
          </a:p>
        </p:txBody>
      </p:sp>
      <p:sp>
        <p:nvSpPr>
          <p:cNvPr id="7" name="Content Placeholder 6"/>
          <p:cNvSpPr>
            <a:spLocks noGrp="1"/>
          </p:cNvSpPr>
          <p:nvPr>
            <p:ph idx="1"/>
          </p:nvPr>
        </p:nvSpPr>
        <p:spPr/>
        <p:txBody>
          <a:bodyPr>
            <a:normAutofit/>
          </a:bodyPr>
          <a:lstStyle/>
          <a:p>
            <a:r>
              <a:rPr lang="en-US" sz="2800" dirty="0" smtClean="0"/>
              <a:t>By 1915, armies along the western front had dug miles of trenches to protect themselves from enemy fire</a:t>
            </a:r>
          </a:p>
          <a:p>
            <a:pPr marL="0" indent="0">
              <a:buNone/>
            </a:pPr>
            <a:r>
              <a:rPr lang="en-US" sz="2800" dirty="0" smtClean="0"/>
              <a:t>TRENCH WARFARE: type of war where soldiers fought each other from the trenches </a:t>
            </a:r>
          </a:p>
          <a:p>
            <a:r>
              <a:rPr lang="en-US" sz="2800" dirty="0" smtClean="0"/>
              <a:t>Life in the trenches was miserable</a:t>
            </a:r>
          </a:p>
          <a:p>
            <a:pPr marL="0" indent="0">
              <a:buNone/>
            </a:pPr>
            <a:r>
              <a:rPr lang="en-US" sz="2800" dirty="0" smtClean="0"/>
              <a:t>NO MAN’S LAND: space between the opposing trenches</a:t>
            </a:r>
          </a:p>
          <a:p>
            <a:r>
              <a:rPr lang="en-US" sz="2800" dirty="0" smtClean="0"/>
              <a:t>Western front became terrain of death</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31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1905000"/>
            <a:ext cx="7178040" cy="2350008"/>
          </a:xfrm>
        </p:spPr>
        <p:txBody>
          <a:bodyPr/>
          <a:lstStyle/>
          <a:p>
            <a:r>
              <a:rPr lang="en-US" sz="5000" dirty="0" smtClean="0"/>
              <a:t>War Affects the World</a:t>
            </a:r>
            <a:endParaRPr lang="en-US" sz="5000" dirty="0"/>
          </a:p>
        </p:txBody>
      </p:sp>
      <p:sp>
        <p:nvSpPr>
          <p:cNvPr id="2" name="Text Placeholder 1"/>
          <p:cNvSpPr>
            <a:spLocks noGrp="1"/>
          </p:cNvSpPr>
          <p:nvPr>
            <p:ph type="body" idx="1"/>
          </p:nvPr>
        </p:nvSpPr>
        <p:spPr/>
        <p:txBody>
          <a:bodyPr/>
          <a:lstStyle/>
          <a:p>
            <a:r>
              <a:rPr lang="en-US" dirty="0" smtClean="0"/>
              <a:t>Section Three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3580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Truly Global Conflict</a:t>
            </a:r>
            <a:endParaRPr lang="en-US" dirty="0"/>
          </a:p>
        </p:txBody>
      </p:sp>
      <p:sp>
        <p:nvSpPr>
          <p:cNvPr id="5" name="Content Placeholder 4"/>
          <p:cNvSpPr>
            <a:spLocks noGrp="1"/>
          </p:cNvSpPr>
          <p:nvPr>
            <p:ph idx="1"/>
          </p:nvPr>
        </p:nvSpPr>
        <p:spPr>
          <a:xfrm>
            <a:off x="228600" y="1600200"/>
            <a:ext cx="8686800" cy="5029200"/>
          </a:xfrm>
        </p:spPr>
        <p:txBody>
          <a:bodyPr>
            <a:noAutofit/>
          </a:bodyPr>
          <a:lstStyle/>
          <a:p>
            <a:pPr marL="0" indent="0">
              <a:buNone/>
            </a:pPr>
            <a:r>
              <a:rPr lang="en-US" sz="2800" dirty="0" smtClean="0"/>
              <a:t>By early 1915, it was apparent to all the warring nations that swift victory had eluded them. As war on both European fronts promised to be a grim, drawn-out affair, all the Great Powers looked for new allies to tip the balance. They also sought new war fronts on which to achieve victory.</a:t>
            </a:r>
          </a:p>
          <a:p>
            <a:r>
              <a:rPr lang="en-US" sz="2800" dirty="0" smtClean="0"/>
              <a:t>Countries looked for way to end the stalemate</a:t>
            </a:r>
          </a:p>
          <a:p>
            <a:pPr marL="0" indent="0">
              <a:buNone/>
            </a:pPr>
            <a:r>
              <a:rPr lang="en-US" sz="2800" dirty="0" smtClean="0"/>
              <a:t>GALLIPOLI CAMPAIGN: Allied strategy to attack a part of the Ottoman Empire known as the Dardanelles as gateway to Russia</a:t>
            </a:r>
          </a:p>
          <a:p>
            <a:r>
              <a:rPr lang="en-US" sz="2800" dirty="0" smtClean="0"/>
              <a:t>Within a year the Gallipoli campaign had failed</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836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United States Enters the War</a:t>
            </a:r>
            <a:endParaRPr lang="en-US" dirty="0"/>
          </a:p>
        </p:txBody>
      </p:sp>
      <p:sp>
        <p:nvSpPr>
          <p:cNvPr id="3" name="Content Placeholder 2"/>
          <p:cNvSpPr>
            <a:spLocks noGrp="1"/>
          </p:cNvSpPr>
          <p:nvPr>
            <p:ph idx="1"/>
          </p:nvPr>
        </p:nvSpPr>
        <p:spPr>
          <a:xfrm>
            <a:off x="228600" y="1600200"/>
            <a:ext cx="8763000" cy="5105400"/>
          </a:xfrm>
        </p:spPr>
        <p:txBody>
          <a:bodyPr>
            <a:normAutofit/>
          </a:bodyPr>
          <a:lstStyle/>
          <a:p>
            <a:r>
              <a:rPr lang="en-US" dirty="0" smtClean="0"/>
              <a:t>In 1917, focus shifted to the seas</a:t>
            </a:r>
          </a:p>
          <a:p>
            <a:pPr marL="0" indent="0">
              <a:buNone/>
            </a:pPr>
            <a:r>
              <a:rPr lang="en-US" dirty="0" smtClean="0"/>
              <a:t>UNRESTRICTED SUBMARINE WARFARE: policy from the Germans to sink without warning any ship in the waters around Britain</a:t>
            </a:r>
          </a:p>
          <a:p>
            <a:r>
              <a:rPr lang="en-US" dirty="0" smtClean="0"/>
              <a:t>Two years prior, Germans had sunk the Lusitania – killing 128 US citizens</a:t>
            </a:r>
          </a:p>
          <a:p>
            <a:r>
              <a:rPr lang="en-US" dirty="0" smtClean="0"/>
              <a:t>In February 1917, British intercepted the Zimmerman telegram</a:t>
            </a:r>
          </a:p>
          <a:p>
            <a:pPr marL="0" indent="0">
              <a:buNone/>
            </a:pPr>
            <a:r>
              <a:rPr lang="en-US" dirty="0" smtClean="0"/>
              <a:t>ZIMMERMAN TELEGRAM: offer from Germany to Mexico stating that if Mexico helped Germany, Germany would help them take over the US</a:t>
            </a:r>
          </a:p>
          <a:p>
            <a:r>
              <a:rPr lang="en-US" dirty="0" smtClean="0"/>
              <a:t>Americans called for war against Germany </a:t>
            </a:r>
          </a:p>
          <a:p>
            <a:r>
              <a:rPr lang="en-US" dirty="0" smtClean="0"/>
              <a:t>On April 2, 1917, President Wilson asked Congress to declare war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677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137</TotalTime>
  <Words>1005</Words>
  <Application>Microsoft Macintosh PowerPoint</Application>
  <PresentationFormat>On-screen Show (4:3)</PresentationFormat>
  <Paragraphs>86</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Decatur</vt:lpstr>
      <vt:lpstr>World War I</vt:lpstr>
      <vt:lpstr>The Stage Is Set For War</vt:lpstr>
      <vt:lpstr>War Consumes Europe</vt:lpstr>
      <vt:lpstr>Chain Reaction</vt:lpstr>
      <vt:lpstr>Western vs. Eastern Front</vt:lpstr>
      <vt:lpstr>Trench Warfare</vt:lpstr>
      <vt:lpstr>War Affects the World</vt:lpstr>
      <vt:lpstr>Truly Global Conflict</vt:lpstr>
      <vt:lpstr>United States Enters the War</vt:lpstr>
      <vt:lpstr>War on the Home Front</vt:lpstr>
      <vt:lpstr>Allies Win the War</vt:lpstr>
      <vt:lpstr>Aftermath of the War</vt:lpstr>
      <vt:lpstr>Meeting at Versailles</vt:lpstr>
      <vt:lpstr>Compromise is Reached</vt:lpstr>
      <vt:lpstr>Peace Built on Quicksand</vt:lpstr>
      <vt:lpstr>Legacy of the War</vt:lpstr>
    </vt:vector>
  </TitlesOfParts>
  <Company>Quincy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dc:title>
  <dc:creator>SARA ESTIS</dc:creator>
  <cp:lastModifiedBy>Sara Estis</cp:lastModifiedBy>
  <cp:revision>13</cp:revision>
  <dcterms:created xsi:type="dcterms:W3CDTF">2013-12-31T18:23:29Z</dcterms:created>
  <dcterms:modified xsi:type="dcterms:W3CDTF">2013-12-31T18:24:41Z</dcterms:modified>
</cp:coreProperties>
</file>