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258" r:id="rId4"/>
    <p:sldId id="264" r:id="rId5"/>
    <p:sldId id="259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309" r:id="rId14"/>
    <p:sldId id="308" r:id="rId15"/>
    <p:sldId id="260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6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6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63" r:id="rId44"/>
    <p:sldId id="298" r:id="rId45"/>
    <p:sldId id="299" r:id="rId46"/>
    <p:sldId id="300" r:id="rId47"/>
    <p:sldId id="301" r:id="rId48"/>
    <p:sldId id="310" r:id="rId49"/>
    <p:sldId id="302" r:id="rId50"/>
    <p:sldId id="303" r:id="rId51"/>
    <p:sldId id="304" r:id="rId52"/>
    <p:sldId id="305" r:id="rId53"/>
    <p:sldId id="306" r:id="rId54"/>
    <p:sldId id="30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DF930-B9BF-1B4C-9326-E30CF1B12335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679E0-BE4D-A74C-857B-E5AD8BE3D0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168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Charles V divides empire and gives his son Spain</a:t>
            </a:r>
          </a:p>
          <a:p>
            <a:r>
              <a:rPr lang="en-US" dirty="0" smtClean="0"/>
              <a:t>Spain’s territories </a:t>
            </a:r>
            <a:r>
              <a:rPr lang="en-US" dirty="0" err="1" smtClean="0"/>
              <a:t>incl</a:t>
            </a:r>
            <a:r>
              <a:rPr lang="en-US" dirty="0" smtClean="0"/>
              <a:t>: Spanish Netherlands and American colonies</a:t>
            </a:r>
          </a:p>
          <a:p>
            <a:r>
              <a:rPr lang="en-US" dirty="0" smtClean="0"/>
              <a:t>Phillip’s uncle had been king of </a:t>
            </a:r>
            <a:r>
              <a:rPr lang="en-US" dirty="0" err="1" smtClean="0"/>
              <a:t>portugal</a:t>
            </a:r>
            <a:r>
              <a:rPr lang="en-US" baseline="0" dirty="0" smtClean="0"/>
              <a:t> and he was left as heir – </a:t>
            </a:r>
            <a:r>
              <a:rPr lang="en-US" baseline="0" dirty="0" err="1" smtClean="0"/>
              <a:t>portugal</a:t>
            </a:r>
            <a:r>
              <a:rPr lang="en-US" baseline="0" dirty="0" smtClean="0"/>
              <a:t> empire </a:t>
            </a:r>
            <a:r>
              <a:rPr lang="en-US" baseline="0" dirty="0" err="1" smtClean="0"/>
              <a:t>incl</a:t>
            </a:r>
            <a:r>
              <a:rPr lang="en-US" baseline="0" dirty="0" smtClean="0"/>
              <a:t> land in Africa, India and East Indies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building is FIVE FOOTBALL STADIUMS LONG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No one gained any territory except the British who gained territory in North America and in India</a:t>
            </a:r>
          </a:p>
          <a:p>
            <a:r>
              <a:rPr lang="en-US" dirty="0" smtClean="0"/>
              <a:t>- In the</a:t>
            </a:r>
            <a:r>
              <a:rPr lang="en-US" baseline="0" dirty="0" smtClean="0"/>
              <a:t> colonies – not yet the United States – called the French and Indian War </a:t>
            </a:r>
            <a:r>
              <a:rPr lang="en-US" baseline="0" dirty="0" err="1" smtClean="0"/>
              <a:t>bc</a:t>
            </a:r>
            <a:r>
              <a:rPr lang="en-US" baseline="0" dirty="0" smtClean="0"/>
              <a:t> the British/colonists fought the French and the Indians who allied with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Fyodor I died in 1598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Puritans: English protestants who wanted to regulate and simplify</a:t>
            </a:r>
            <a:r>
              <a:rPr lang="en-US" baseline="0" dirty="0" smtClean="0"/>
              <a:t> worship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Charles died in 1685 and brother James was only heir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Palace of Westminster houses the two houses of Parliament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Phillip </a:t>
            </a:r>
            <a:r>
              <a:rPr lang="en-US" dirty="0" err="1" smtClean="0"/>
              <a:t>II’s</a:t>
            </a:r>
            <a:r>
              <a:rPr lang="en-US" dirty="0" smtClean="0"/>
              <a:t> massive palace that was supported by Spain’s vast</a:t>
            </a:r>
            <a:r>
              <a:rPr lang="en-US" baseline="0" dirty="0" smtClean="0"/>
              <a:t> wealth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Both used art to show faith and pride in </a:t>
            </a:r>
            <a:r>
              <a:rPr lang="en-US" dirty="0" err="1" smtClean="0"/>
              <a:t>spain</a:t>
            </a:r>
            <a:r>
              <a:rPr lang="en-US" dirty="0" smtClean="0"/>
              <a:t> </a:t>
            </a:r>
          </a:p>
          <a:p>
            <a:r>
              <a:rPr lang="en-US" dirty="0" smtClean="0"/>
              <a:t>View</a:t>
            </a:r>
            <a:r>
              <a:rPr lang="en-US" baseline="0" dirty="0" smtClean="0"/>
              <a:t> of Toledo</a:t>
            </a:r>
          </a:p>
          <a:p>
            <a:r>
              <a:rPr lang="en-US" baseline="0" dirty="0" smtClean="0"/>
              <a:t>Las </a:t>
            </a:r>
            <a:r>
              <a:rPr lang="en-US" baseline="0" dirty="0" err="1" smtClean="0"/>
              <a:t>Meninas</a:t>
            </a:r>
            <a:r>
              <a:rPr lang="en-US" baseline="0" dirty="0" smtClean="0"/>
              <a:t> – The Maids of Spain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Nightwatch</a:t>
            </a:r>
            <a:r>
              <a:rPr lang="en-US" baseline="0" dirty="0" smtClean="0"/>
              <a:t> – Rembrandt</a:t>
            </a:r>
          </a:p>
          <a:p>
            <a:r>
              <a:rPr lang="en-US" baseline="0" dirty="0" smtClean="0"/>
              <a:t>Girl with the Pearl Earring - Vermeer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Merchant: person or company involved</a:t>
            </a:r>
            <a:r>
              <a:rPr lang="en-US" baseline="0" dirty="0" smtClean="0"/>
              <a:t> in wholesale trade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Henry IV died, his son Louis XIII reigned – weak ruler and appointed strong minister Cardinal Richelieu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After Colbert’s death, Louis ended the Edict of Nantes and skilled Huguenot workers fled France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79E0-BE4D-A74C-857B-E5AD8BE3D0F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B5B22A7-EBBA-8D44-BE93-5D58C6B9B712}" type="datetimeFigureOut">
              <a:rPr lang="en-US" smtClean="0"/>
              <a:pPr/>
              <a:t>9/15/13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77535D4-0AF4-684E-AC2C-9C271FE4E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Age of absolutism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Weaken the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0908"/>
            <a:ext cx="8229600" cy="3711485"/>
          </a:xfrm>
        </p:spPr>
        <p:txBody>
          <a:bodyPr>
            <a:noAutofit/>
          </a:bodyPr>
          <a:lstStyle/>
          <a:p>
            <a:pPr marL="651510" indent="-514350">
              <a:buFont typeface="+mj-lt"/>
              <a:buAutoNum type="arabicPeriod" startAt="3"/>
            </a:pPr>
            <a:r>
              <a:rPr lang="en-US" dirty="0" smtClean="0"/>
              <a:t>Dutch Revolt</a:t>
            </a:r>
          </a:p>
          <a:p>
            <a:pPr marL="651510" indent="-514350">
              <a:buNone/>
            </a:pPr>
            <a:endParaRPr lang="en-US" sz="1000" dirty="0" smtClean="0"/>
          </a:p>
          <a:p>
            <a:pPr marL="971550" lvl="1" indent="-514350"/>
            <a:r>
              <a:rPr lang="en-US" sz="2800" dirty="0" smtClean="0"/>
              <a:t>Dutch had little in common with the Spanish</a:t>
            </a:r>
          </a:p>
          <a:p>
            <a:pPr marL="971550" lvl="1" indent="-514350"/>
            <a:r>
              <a:rPr lang="en-US" sz="2800" dirty="0" smtClean="0"/>
              <a:t>Dutch were Protestant and had a strong economy</a:t>
            </a:r>
          </a:p>
          <a:p>
            <a:pPr marL="971550" lvl="1" indent="-514350"/>
            <a:r>
              <a:rPr lang="en-US" sz="2800" dirty="0" smtClean="0"/>
              <a:t>In 1579 the 7 northern provinces of the Netherlands united and declared independence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Independent Dutch Prosper</a:t>
            </a:r>
            <a:endParaRPr lang="en-US" dirty="0"/>
          </a:p>
        </p:txBody>
      </p:sp>
      <p:pic>
        <p:nvPicPr>
          <p:cNvPr id="7" name="Content Placeholder 6" descr="UnitedProvincesofNeths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9190" r="-9190"/>
          <a:stretch>
            <a:fillRect/>
          </a:stretch>
        </p:blipFill>
        <p:spPr>
          <a:xfrm>
            <a:off x="158957" y="1600200"/>
            <a:ext cx="4489242" cy="5030987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275189" cy="5030987"/>
          </a:xfrm>
        </p:spPr>
        <p:txBody>
          <a:bodyPr/>
          <a:lstStyle/>
          <a:p>
            <a:r>
              <a:rPr lang="en-US" dirty="0" smtClean="0"/>
              <a:t>Exercised religious tolerance</a:t>
            </a:r>
          </a:p>
          <a:p>
            <a:r>
              <a:rPr lang="en-US" dirty="0" smtClean="0"/>
              <a:t>Republic with elected governors</a:t>
            </a:r>
          </a:p>
          <a:p>
            <a:r>
              <a:rPr lang="en-US" dirty="0" smtClean="0"/>
              <a:t>Stability led to economic growth</a:t>
            </a:r>
          </a:p>
          <a:p>
            <a:r>
              <a:rPr lang="en-US" dirty="0" smtClean="0"/>
              <a:t>Became the “bankers of Europe”</a:t>
            </a:r>
          </a:p>
          <a:p>
            <a:r>
              <a:rPr lang="en-US" dirty="0" smtClean="0"/>
              <a:t>Best art collection in Europe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Dutch Artists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Rembrandt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johannes</a:t>
            </a:r>
            <a:r>
              <a:rPr lang="en-US" dirty="0" smtClean="0"/>
              <a:t> </a:t>
            </a:r>
            <a:r>
              <a:rPr lang="en-US" dirty="0" err="1" smtClean="0"/>
              <a:t>vermeer</a:t>
            </a:r>
            <a:endParaRPr lang="en-US" dirty="0"/>
          </a:p>
        </p:txBody>
      </p:sp>
      <p:pic>
        <p:nvPicPr>
          <p:cNvPr id="10" name="Content Placeholder 9" descr="The Nightwatch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t="-5912" b="-5912"/>
          <a:stretch>
            <a:fillRect/>
          </a:stretch>
        </p:blipFill>
        <p:spPr>
          <a:xfrm>
            <a:off x="203433" y="2362200"/>
            <a:ext cx="4441592" cy="4252492"/>
          </a:xfrm>
        </p:spPr>
      </p:pic>
      <p:pic>
        <p:nvPicPr>
          <p:cNvPr id="11" name="Content Placeholder 10" descr="Girl with the Pearl Earring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-26828" r="-26828"/>
          <a:stretch>
            <a:fillRect/>
          </a:stretch>
        </p:blipFill>
        <p:spPr>
          <a:xfrm>
            <a:off x="4497388" y="2362200"/>
            <a:ext cx="4566362" cy="425249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305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Differences between the Economies of Spanish and the Dutch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Spanish economy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Dutch economy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230920" y="2362200"/>
            <a:ext cx="4266468" cy="42524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Source of Wealth: Gold Mines</a:t>
            </a:r>
          </a:p>
          <a:p>
            <a:r>
              <a:rPr lang="en-US" dirty="0" smtClean="0"/>
              <a:t>Tax burden fell on Lower Classes – not allowing for a Middle Class</a:t>
            </a:r>
          </a:p>
          <a:p>
            <a:r>
              <a:rPr lang="en-US" dirty="0" smtClean="0"/>
              <a:t>Very high taxes were needed to pay for monarch’s luxuries</a:t>
            </a:r>
          </a:p>
          <a:p>
            <a:r>
              <a:rPr lang="en-US" dirty="0" smtClean="0"/>
              <a:t>Phillip II controlled the state of the economy with no limits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Source of Wealth: Trade</a:t>
            </a:r>
          </a:p>
          <a:p>
            <a:r>
              <a:rPr lang="en-US" dirty="0" smtClean="0"/>
              <a:t>Strong middle class that included merchants</a:t>
            </a:r>
          </a:p>
          <a:p>
            <a:r>
              <a:rPr lang="en-US" dirty="0" smtClean="0"/>
              <a:t>Taxes were not extreme </a:t>
            </a:r>
          </a:p>
          <a:p>
            <a:r>
              <a:rPr lang="en-US" dirty="0" smtClean="0"/>
              <a:t>Merchants were largely in control of the state of the Dutch economy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6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Illustrated Poster Activity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5888" indent="20638" algn="ctr">
              <a:buNone/>
            </a:pPr>
            <a:r>
              <a:rPr lang="en-US" dirty="0" smtClean="0"/>
              <a:t>Work with a partner to create an illustrated poster contrasting the economy of Spain and the economy of the Dutch Netherlands around 1600.</a:t>
            </a:r>
          </a:p>
          <a:p>
            <a:pPr marL="115888" indent="20638" algn="ctr">
              <a:buNone/>
            </a:pPr>
            <a:endParaRPr lang="en-US" dirty="0" smtClean="0"/>
          </a:p>
          <a:p>
            <a:pPr marL="115888" indent="20638" algn="ctr">
              <a:buNone/>
            </a:pPr>
            <a:r>
              <a:rPr lang="en-US" dirty="0" smtClean="0"/>
              <a:t>Choose one of these areas to illustrate:</a:t>
            </a:r>
          </a:p>
          <a:p>
            <a:pPr marL="115888" indent="20638" algn="ctr">
              <a:buNone/>
            </a:pPr>
            <a:r>
              <a:rPr lang="en-US" dirty="0" smtClean="0"/>
              <a:t>Sources of Wealth</a:t>
            </a:r>
          </a:p>
          <a:p>
            <a:pPr marL="115888" indent="20638" algn="ctr">
              <a:buNone/>
            </a:pPr>
            <a:r>
              <a:rPr lang="en-US" dirty="0" smtClean="0"/>
              <a:t>Existence of Middle Class</a:t>
            </a:r>
          </a:p>
          <a:p>
            <a:pPr marL="115888" indent="20638" algn="ctr">
              <a:buNone/>
            </a:pPr>
            <a:r>
              <a:rPr lang="en-US" dirty="0" smtClean="0"/>
              <a:t>Taxes</a:t>
            </a:r>
          </a:p>
          <a:p>
            <a:pPr marL="115888" indent="20638" algn="ctr">
              <a:buNone/>
            </a:pPr>
            <a:r>
              <a:rPr lang="en-US" dirty="0" smtClean="0"/>
              <a:t>Who Controlled Finances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8906894" cy="1828800"/>
          </a:xfrm>
        </p:spPr>
        <p:txBody>
          <a:bodyPr/>
          <a:lstStyle/>
          <a:p>
            <a:pPr algn="r"/>
            <a:r>
              <a:rPr lang="en-US" sz="4400" dirty="0" smtClean="0"/>
              <a:t>France’s Ultimate Monarch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507786"/>
            <a:ext cx="7306695" cy="1509712"/>
          </a:xfrm>
        </p:spPr>
        <p:txBody>
          <a:bodyPr/>
          <a:lstStyle/>
          <a:p>
            <a:pPr algn="r"/>
            <a:r>
              <a:rPr lang="en-US" dirty="0" smtClean="0"/>
              <a:t>Section Two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Religious Wars Create Crisis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30920" y="2094490"/>
            <a:ext cx="4264880" cy="4024745"/>
          </a:xfrm>
        </p:spPr>
        <p:txBody>
          <a:bodyPr>
            <a:normAutofit/>
          </a:bodyPr>
          <a:lstStyle/>
          <a:p>
            <a:r>
              <a:rPr lang="en-US" dirty="0" smtClean="0"/>
              <a:t>In 1589, Henry IV became the 1</a:t>
            </a:r>
            <a:r>
              <a:rPr lang="en-US" baseline="30000" dirty="0" smtClean="0"/>
              <a:t>st</a:t>
            </a:r>
            <a:r>
              <a:rPr lang="en-US" dirty="0" smtClean="0"/>
              <a:t> King of the Bourbon Dynasty </a:t>
            </a:r>
          </a:p>
          <a:p>
            <a:r>
              <a:rPr lang="en-US" dirty="0" smtClean="0"/>
              <a:t>EDICT OF NANTES: established religious tolerance</a:t>
            </a:r>
          </a:p>
          <a:p>
            <a:r>
              <a:rPr lang="en-US" dirty="0" smtClean="0"/>
              <a:t>Henry IV devoted his life to rebuilding France</a:t>
            </a:r>
            <a:endParaRPr lang="en-US" dirty="0"/>
          </a:p>
        </p:txBody>
      </p:sp>
      <p:pic>
        <p:nvPicPr>
          <p:cNvPr id="7" name="Content Placeholder 6" descr="EdictofNant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430" r="-43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Cardinal Richelieu</a:t>
            </a:r>
            <a:endParaRPr lang="en-US" dirty="0"/>
          </a:p>
        </p:txBody>
      </p:sp>
      <p:pic>
        <p:nvPicPr>
          <p:cNvPr id="5" name="Content Placeholder 4" descr="CardinalRichelieu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15694" r="-15694"/>
          <a:stretch>
            <a:fillRect/>
          </a:stretch>
        </p:blipFill>
        <p:spPr>
          <a:xfrm>
            <a:off x="457200" y="1789339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58946"/>
            <a:ext cx="4038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Appointed in 1624 by Louis XIII</a:t>
            </a:r>
          </a:p>
          <a:p>
            <a:r>
              <a:rPr lang="en-US" sz="2800" dirty="0" smtClean="0"/>
              <a:t>Became the effective ruler of France and took 2 major steps:</a:t>
            </a:r>
          </a:p>
          <a:p>
            <a:pPr marL="651510" indent="-514350">
              <a:buAutoNum type="arabicPeriod"/>
            </a:pPr>
            <a:r>
              <a:rPr lang="en-US" sz="2800" dirty="0" smtClean="0"/>
              <a:t>Moved against the Huguenots</a:t>
            </a:r>
          </a:p>
          <a:p>
            <a:pPr marL="651510" indent="-514350">
              <a:buAutoNum type="arabicPeriod"/>
            </a:pPr>
            <a:r>
              <a:rPr lang="en-US" sz="2800" dirty="0" smtClean="0"/>
              <a:t>Weakened the nobles’ power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King Louis the XIV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6035"/>
            <a:ext cx="4038600" cy="3822329"/>
          </a:xfrm>
        </p:spPr>
        <p:txBody>
          <a:bodyPr>
            <a:normAutofit/>
          </a:bodyPr>
          <a:lstStyle/>
          <a:p>
            <a:r>
              <a:rPr lang="en-US" dirty="0" smtClean="0"/>
              <a:t>Louis became King at age 5 in 1643</a:t>
            </a:r>
          </a:p>
          <a:p>
            <a:r>
              <a:rPr lang="en-US" dirty="0" smtClean="0"/>
              <a:t>France was ruled by Cardinal Mazarin</a:t>
            </a:r>
          </a:p>
          <a:p>
            <a:r>
              <a:rPr lang="en-US" dirty="0" smtClean="0"/>
              <a:t>People led riots against Mazarin because he raised taxes</a:t>
            </a:r>
            <a:endParaRPr lang="en-US" dirty="0"/>
          </a:p>
        </p:txBody>
      </p:sp>
      <p:pic>
        <p:nvPicPr>
          <p:cNvPr id="6" name="Content Placeholder 5" descr="Cardinal Mazarin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734" r="-3734"/>
          <a:stretch>
            <a:fillRect/>
          </a:stretch>
        </p:blipFill>
        <p:spPr>
          <a:xfrm>
            <a:off x="4648200" y="1931926"/>
            <a:ext cx="4038600" cy="4755633"/>
          </a:xfrm>
        </p:spPr>
      </p:pic>
      <p:sp>
        <p:nvSpPr>
          <p:cNvPr id="5" name="TextBox 4"/>
          <p:cNvSpPr txBox="1"/>
          <p:nvPr/>
        </p:nvSpPr>
        <p:spPr>
          <a:xfrm>
            <a:off x="533400" y="109447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efforts of Henry the IV and Cardinal Richelieu paved the way for the most powerful ruler in French history, King Louis XIV.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 XIV Takes Control</a:t>
            </a:r>
            <a:endParaRPr lang="en-US" dirty="0"/>
          </a:p>
        </p:txBody>
      </p:sp>
      <p:pic>
        <p:nvPicPr>
          <p:cNvPr id="5" name="Content Placeholder 4" descr="LouisXIV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7536" r="-7536"/>
          <a:stretch>
            <a:fillRect/>
          </a:stretch>
        </p:blipFill>
        <p:spPr>
          <a:xfrm>
            <a:off x="457200" y="1931926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931926"/>
            <a:ext cx="4323527" cy="4525963"/>
          </a:xfrm>
        </p:spPr>
        <p:txBody>
          <a:bodyPr/>
          <a:lstStyle/>
          <a:p>
            <a:r>
              <a:rPr lang="en-US" dirty="0" smtClean="0"/>
              <a:t>In 1661, Mazarin died and 23 year old Louis took over</a:t>
            </a:r>
          </a:p>
          <a:p>
            <a:r>
              <a:rPr lang="en-US" dirty="0" smtClean="0"/>
              <a:t>Louis weakened noble power by keeping them out of his councils</a:t>
            </a:r>
          </a:p>
          <a:p>
            <a:r>
              <a:rPr lang="en-US" dirty="0" smtClean="0"/>
              <a:t>INTENDANTS: agents to collect taxes and administer justice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Age of Absolutism: Unit Overview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31" y="1417638"/>
            <a:ext cx="8741953" cy="525780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 smtClean="0"/>
              <a:t>“I am the State.” – Louis XIV</a:t>
            </a:r>
          </a:p>
          <a:p>
            <a:pPr algn="ctr">
              <a:buNone/>
            </a:pPr>
            <a:endParaRPr lang="en-US" sz="1000" dirty="0" smtClean="0"/>
          </a:p>
          <a:p>
            <a:pPr marL="0" indent="0" algn="ctr">
              <a:buNone/>
            </a:pPr>
            <a:r>
              <a:rPr lang="en-US" sz="2400" dirty="0" smtClean="0"/>
              <a:t>The Age of Exploration brought new wealth and importance to the concept of the European state. These highly-centralized states desired to become as powerful as possible, while simultaneously making sure that other states did not gain power. The cyclical nature of this idea created a unique balance of power among the great powers in Europe that lasted for centuries.  As we explore the Age of Absolutism, we will do so in 5 sections:</a:t>
            </a:r>
          </a:p>
          <a:p>
            <a:pPr algn="ctr">
              <a:buNone/>
            </a:pPr>
            <a:endParaRPr lang="en-US" sz="1000" dirty="0" smtClean="0"/>
          </a:p>
          <a:p>
            <a:pPr marL="461963" indent="-461963" algn="ctr">
              <a:buAutoNum type="romanUcPeriod"/>
            </a:pPr>
            <a:r>
              <a:rPr lang="en-US" sz="2400" dirty="0" smtClean="0"/>
              <a:t>Spain’s Empire &amp; European Absolutism</a:t>
            </a:r>
          </a:p>
          <a:p>
            <a:pPr marL="651510" indent="-514350" algn="ctr">
              <a:buAutoNum type="romanUcPeriod"/>
            </a:pPr>
            <a:r>
              <a:rPr lang="en-US" sz="2400" dirty="0" smtClean="0"/>
              <a:t>France’s Ultimate Monarch</a:t>
            </a:r>
          </a:p>
          <a:p>
            <a:pPr marL="651510" indent="-514350" algn="ctr">
              <a:buAutoNum type="romanUcPeriod"/>
            </a:pPr>
            <a:r>
              <a:rPr lang="en-US" sz="2400" dirty="0" smtClean="0"/>
              <a:t>Central European Monarchs Clash</a:t>
            </a:r>
          </a:p>
          <a:p>
            <a:pPr marL="651510" indent="-514350" algn="ctr">
              <a:buAutoNum type="romanUcPeriod"/>
            </a:pPr>
            <a:r>
              <a:rPr lang="en-US" sz="2400" dirty="0" smtClean="0"/>
              <a:t>Russian Czars Increase Power</a:t>
            </a:r>
          </a:p>
          <a:p>
            <a:pPr marL="651510" indent="-514350" algn="ctr">
              <a:buAutoNum type="romanUcPeriod"/>
            </a:pPr>
            <a:r>
              <a:rPr lang="en-US" sz="2400" dirty="0" smtClean="0"/>
              <a:t>Limits on the Monarchy</a:t>
            </a:r>
          </a:p>
          <a:p>
            <a:pPr algn="ctr"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Jean </a:t>
            </a:r>
            <a:r>
              <a:rPr lang="en-US" dirty="0" err="1" smtClean="0"/>
              <a:t>Baptiste</a:t>
            </a:r>
            <a:r>
              <a:rPr lang="en-US" dirty="0" smtClean="0"/>
              <a:t> Colbert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9698" y="2127919"/>
            <a:ext cx="4661514" cy="3826816"/>
          </a:xfrm>
        </p:spPr>
        <p:txBody>
          <a:bodyPr>
            <a:normAutofit/>
          </a:bodyPr>
          <a:lstStyle/>
          <a:p>
            <a:r>
              <a:rPr lang="en-US" dirty="0" smtClean="0"/>
              <a:t>Minister of Finance</a:t>
            </a:r>
          </a:p>
          <a:p>
            <a:r>
              <a:rPr lang="en-US" dirty="0" smtClean="0"/>
              <a:t>Wanted France to be self-sufficient </a:t>
            </a:r>
          </a:p>
          <a:p>
            <a:r>
              <a:rPr lang="en-US" dirty="0" smtClean="0"/>
              <a:t>MERCANTILISM: economic policy; belief in the benefit of profitable trading</a:t>
            </a:r>
          </a:p>
        </p:txBody>
      </p:sp>
      <p:pic>
        <p:nvPicPr>
          <p:cNvPr id="5" name="Content Placeholder 4" descr="JeanBaptisteColbert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2255" r="-12255"/>
          <a:stretch>
            <a:fillRect/>
          </a:stretch>
        </p:blipFill>
        <p:spPr>
          <a:xfrm>
            <a:off x="4891212" y="1600200"/>
            <a:ext cx="4252788" cy="499266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of Luxury</a:t>
            </a:r>
            <a:endParaRPr lang="en-US" dirty="0"/>
          </a:p>
        </p:txBody>
      </p:sp>
      <p:pic>
        <p:nvPicPr>
          <p:cNvPr id="5" name="Content Placeholder 4" descr="HallofMirrors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3563" b="-33563"/>
          <a:stretch>
            <a:fillRect/>
          </a:stretch>
        </p:blipFill>
        <p:spPr>
          <a:xfrm>
            <a:off x="214424" y="1417638"/>
            <a:ext cx="4512295" cy="529712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1781" y="1914711"/>
            <a:ext cx="3833538" cy="48000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Spent a fortune to surround himself with luxury</a:t>
            </a:r>
          </a:p>
          <a:p>
            <a:r>
              <a:rPr lang="en-US" sz="2800" dirty="0" smtClean="0"/>
              <a:t>Made opera and ballet more popular</a:t>
            </a:r>
          </a:p>
          <a:p>
            <a:r>
              <a:rPr lang="en-US" sz="2800" dirty="0" smtClean="0"/>
              <a:t>Kept nobles at the palace – making them totally dependent on the 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Palace at Versailles</a:t>
            </a:r>
            <a:endParaRPr lang="en-US" dirty="0"/>
          </a:p>
        </p:txBody>
      </p:sp>
      <p:pic>
        <p:nvPicPr>
          <p:cNvPr id="6" name="Content Placeholder 5" descr="Versaill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454" r="-13454"/>
          <a:stretch>
            <a:fillRect/>
          </a:stretch>
        </p:blipFill>
        <p:spPr>
          <a:xfrm>
            <a:off x="-44388" y="1417638"/>
            <a:ext cx="9188388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Palace at Versailles: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Built by 36,000 laborers and 6,000 horses</a:t>
            </a:r>
          </a:p>
          <a:p>
            <a:r>
              <a:rPr lang="en-US" sz="3400" dirty="0" smtClean="0"/>
              <a:t>Has approximately 2,000 rooms</a:t>
            </a:r>
          </a:p>
          <a:p>
            <a:r>
              <a:rPr lang="en-US" sz="3400" dirty="0" smtClean="0"/>
              <a:t>Main building is 500 yards long</a:t>
            </a:r>
          </a:p>
          <a:p>
            <a:r>
              <a:rPr lang="en-US" sz="3400" dirty="0" smtClean="0"/>
              <a:t>Each wing is 150 yards long</a:t>
            </a:r>
          </a:p>
          <a:p>
            <a:r>
              <a:rPr lang="en-US" sz="3400" dirty="0" smtClean="0"/>
              <a:t>15,000 acres of garden, lawns and woods</a:t>
            </a:r>
          </a:p>
          <a:p>
            <a:r>
              <a:rPr lang="en-US" sz="3400" dirty="0" smtClean="0"/>
              <a:t>1,400 fountains on the grounds</a:t>
            </a:r>
            <a:endParaRPr lang="en-US" sz="3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 XIV and the Military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" y="2570018"/>
            <a:ext cx="4882298" cy="2990273"/>
          </a:xfrm>
        </p:spPr>
        <p:txBody>
          <a:bodyPr>
            <a:normAutofit/>
          </a:bodyPr>
          <a:lstStyle/>
          <a:p>
            <a:r>
              <a:rPr lang="en-US" dirty="0" smtClean="0"/>
              <a:t>Tried to expand France’s boundaries but failed</a:t>
            </a:r>
          </a:p>
          <a:p>
            <a:r>
              <a:rPr lang="en-US" dirty="0" smtClean="0"/>
              <a:t>In 1700, most of Europe allied against France and Spain in the War for Spanish Succession (WSS)</a:t>
            </a:r>
          </a:p>
          <a:p>
            <a:pPr marL="13716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 descr="WSS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9817" r="-9817"/>
          <a:stretch>
            <a:fillRect/>
          </a:stretch>
        </p:blipFill>
        <p:spPr>
          <a:xfrm>
            <a:off x="4654758" y="1417638"/>
            <a:ext cx="4489242" cy="50309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 </a:t>
            </a:r>
            <a:r>
              <a:rPr lang="en-US" dirty="0" err="1" smtClean="0"/>
              <a:t>XIV’s</a:t>
            </a:r>
            <a:r>
              <a:rPr lang="en-US" dirty="0" smtClean="0"/>
              <a:t> Legacy</a:t>
            </a:r>
            <a:endParaRPr lang="en-US" dirty="0"/>
          </a:p>
        </p:txBody>
      </p:sp>
      <p:pic>
        <p:nvPicPr>
          <p:cNvPr id="5" name="Content Placeholder 4" descr="LouisXIV_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6034" b="-603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242201" cy="4849537"/>
          </a:xfrm>
        </p:spPr>
        <p:txBody>
          <a:bodyPr>
            <a:normAutofit/>
          </a:bodyPr>
          <a:lstStyle/>
          <a:p>
            <a:r>
              <a:rPr lang="en-US" dirty="0" smtClean="0"/>
              <a:t>Louis XIV died in 1715</a:t>
            </a:r>
          </a:p>
          <a:p>
            <a:r>
              <a:rPr lang="en-US" dirty="0" smtClean="0"/>
              <a:t>Regretted ruining France through many wars</a:t>
            </a:r>
          </a:p>
          <a:p>
            <a:r>
              <a:rPr lang="en-US" dirty="0" smtClean="0"/>
              <a:t>Left a mixed legacy – France was powerful but resentment from the people ultimately led to the French Revolution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8923388" cy="1828800"/>
          </a:xfrm>
        </p:spPr>
        <p:txBody>
          <a:bodyPr/>
          <a:lstStyle/>
          <a:p>
            <a:pPr algn="r"/>
            <a:r>
              <a:rPr lang="en-US" sz="4400" dirty="0" smtClean="0"/>
              <a:t>Central European Monarchies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507786"/>
            <a:ext cx="7323189" cy="1509712"/>
          </a:xfrm>
        </p:spPr>
        <p:txBody>
          <a:bodyPr/>
          <a:lstStyle/>
          <a:p>
            <a:pPr algn="r"/>
            <a:r>
              <a:rPr lang="en-US" dirty="0" smtClean="0"/>
              <a:t>Section Three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anchor="t">
            <a:normAutofit fontScale="90000"/>
          </a:bodyPr>
          <a:lstStyle/>
          <a:p>
            <a:r>
              <a:rPr lang="en-US" dirty="0" smtClean="0"/>
              <a:t>The Thirty Years War: Geography</a:t>
            </a:r>
            <a:endParaRPr lang="en-US" dirty="0"/>
          </a:p>
        </p:txBody>
      </p:sp>
      <p:pic>
        <p:nvPicPr>
          <p:cNvPr id="8" name="Content Placeholder 7" descr="30yearwar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65" r="-18165"/>
          <a:stretch>
            <a:fillRect/>
          </a:stretch>
        </p:blipFill>
        <p:spPr>
          <a:xfrm>
            <a:off x="-44388" y="1417638"/>
            <a:ext cx="9188388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Thirty Years War: </a:t>
            </a:r>
            <a:r>
              <a:rPr lang="en-US" u="sng" dirty="0" smtClean="0"/>
              <a:t>1618-1648</a:t>
            </a:r>
            <a:endParaRPr lang="en-US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7931" y="1600200"/>
            <a:ext cx="8488869" cy="503098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Ferdinand II was head of the Hapsburg family and ruled the Czech kingdom of Bohemia</a:t>
            </a:r>
          </a:p>
          <a:p>
            <a:r>
              <a:rPr lang="en-US" sz="3200" dirty="0" smtClean="0"/>
              <a:t>Protestants did not trust Ferdinand II</a:t>
            </a:r>
          </a:p>
          <a:p>
            <a:r>
              <a:rPr lang="en-US" sz="3200" dirty="0" smtClean="0"/>
              <a:t>Protestants revolted, Ferdinand II sent an army to stop the revolt and started the war</a:t>
            </a:r>
          </a:p>
          <a:p>
            <a:r>
              <a:rPr lang="en-US" sz="3200" dirty="0" smtClean="0"/>
              <a:t>THIRTY YEARS WAR: conflict over religion, territory and power among Europe’s ruling families from 1618 – 1648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Phases of the War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Hapsburg triumphs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Hapsburg defeats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425249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First 12 years of the war, Catholics won and crushed the Protestant troops</a:t>
            </a:r>
          </a:p>
          <a:p>
            <a:r>
              <a:rPr lang="en-US" sz="2800" dirty="0" smtClean="0"/>
              <a:t>Paid army of 125,000 men by allowing them plunder villages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In 1630, Protestants drove Hapsburg armies out of Northern Germany</a:t>
            </a:r>
          </a:p>
          <a:p>
            <a:r>
              <a:rPr lang="en-US" sz="2800" dirty="0" smtClean="0"/>
              <a:t>France dominated the remaining years to keep the Hapsburgs from gaining more power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7" grpId="0" build="p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69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Age of Absolutism: Geography</a:t>
            </a:r>
            <a:endParaRPr lang="en-US" sz="4000" dirty="0"/>
          </a:p>
        </p:txBody>
      </p:sp>
      <p:pic>
        <p:nvPicPr>
          <p:cNvPr id="4" name="Content Placeholder 3" descr="Europe Map 1648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074" r="-13074"/>
          <a:stretch>
            <a:fillRect/>
          </a:stretch>
        </p:blipFill>
        <p:spPr>
          <a:xfrm>
            <a:off x="-363428" y="1219692"/>
            <a:ext cx="9507428" cy="5440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Peace of Westphalia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7931" y="1600199"/>
            <a:ext cx="8725458" cy="5030987"/>
          </a:xfrm>
        </p:spPr>
        <p:txBody>
          <a:bodyPr/>
          <a:lstStyle/>
          <a:p>
            <a:pPr marL="115888" indent="-17463">
              <a:buNone/>
            </a:pPr>
            <a:r>
              <a:rPr lang="en-US" dirty="0" smtClean="0"/>
              <a:t>In 1648, the Peace of Westphalia ended the war and had 6 major consequences:</a:t>
            </a:r>
          </a:p>
          <a:p>
            <a:pPr marL="651510" indent="-514350">
              <a:buAutoNum type="arabicPeriod"/>
            </a:pPr>
            <a:r>
              <a:rPr lang="en-US" dirty="0" smtClean="0"/>
              <a:t>Weakened Spain &amp; Austria</a:t>
            </a:r>
          </a:p>
          <a:p>
            <a:pPr marL="651510" indent="-514350">
              <a:buAutoNum type="arabicPeriod"/>
            </a:pPr>
            <a:r>
              <a:rPr lang="en-US" dirty="0" smtClean="0"/>
              <a:t>Strengthened France with more Territory</a:t>
            </a:r>
          </a:p>
          <a:p>
            <a:pPr marL="651510" indent="-514350">
              <a:buAutoNum type="arabicPeriod"/>
            </a:pPr>
            <a:r>
              <a:rPr lang="en-US" dirty="0" smtClean="0"/>
              <a:t>Made German princes independent from the Holy Roman Emperor</a:t>
            </a:r>
          </a:p>
          <a:p>
            <a:pPr marL="651510" indent="-514350">
              <a:buAutoNum type="arabicPeriod"/>
            </a:pPr>
            <a:r>
              <a:rPr lang="en-US" dirty="0" smtClean="0"/>
              <a:t>Ended religious wars in Europe</a:t>
            </a:r>
          </a:p>
          <a:p>
            <a:pPr marL="651510" indent="-514350">
              <a:buAutoNum type="arabicPeriod"/>
            </a:pPr>
            <a:r>
              <a:rPr lang="en-US" dirty="0" smtClean="0"/>
              <a:t>Introduced new method of peace negotiations</a:t>
            </a:r>
          </a:p>
          <a:p>
            <a:pPr marL="651510" indent="-514350">
              <a:buAutoNum type="arabicPeriod"/>
            </a:pPr>
            <a:r>
              <a:rPr lang="en-US" dirty="0" smtClean="0"/>
              <a:t>Marked the beginning of the modern state system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European Clashes</a:t>
            </a:r>
            <a:endParaRPr lang="en-US" dirty="0"/>
          </a:p>
        </p:txBody>
      </p:sp>
      <p:pic>
        <p:nvPicPr>
          <p:cNvPr id="6" name="Content Placeholder 5" descr="FredericktheGreat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4600" r="-4600"/>
          <a:stretch>
            <a:fillRect/>
          </a:stretch>
        </p:blipFill>
        <p:spPr>
          <a:xfrm>
            <a:off x="4418346" y="1600200"/>
            <a:ext cx="4268454" cy="4783555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76145" y="1600200"/>
            <a:ext cx="4242201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In 1711, Charles VI became the</a:t>
            </a:r>
            <a:r>
              <a:rPr lang="en-US" dirty="0" smtClean="0"/>
              <a:t> head </a:t>
            </a:r>
            <a:r>
              <a:rPr lang="en-US" dirty="0" smtClean="0"/>
              <a:t>of Austria</a:t>
            </a:r>
          </a:p>
          <a:p>
            <a:r>
              <a:rPr lang="en-US" dirty="0" smtClean="0"/>
              <a:t>Austria’s largest enemy was Prussia</a:t>
            </a:r>
          </a:p>
          <a:p>
            <a:r>
              <a:rPr lang="en-US" dirty="0" smtClean="0"/>
              <a:t>In 1740,</a:t>
            </a:r>
            <a:r>
              <a:rPr lang="en-US" dirty="0" smtClean="0"/>
              <a:t> Maria </a:t>
            </a:r>
            <a:r>
              <a:rPr lang="en-US" dirty="0" smtClean="0"/>
              <a:t>Theresa – Charles </a:t>
            </a:r>
            <a:r>
              <a:rPr lang="en-US" dirty="0" err="1" smtClean="0"/>
              <a:t>VI’s</a:t>
            </a:r>
            <a:r>
              <a:rPr lang="en-US" dirty="0" smtClean="0"/>
              <a:t> named heir - took power in </a:t>
            </a:r>
            <a:r>
              <a:rPr lang="en-US" dirty="0" smtClean="0"/>
              <a:t>Austria and Frederick the Great took</a:t>
            </a:r>
            <a:r>
              <a:rPr lang="en-US" dirty="0" smtClean="0"/>
              <a:t> power in Prussia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Austria vs. Prussia</a:t>
            </a:r>
            <a:endParaRPr lang="en-US" dirty="0"/>
          </a:p>
        </p:txBody>
      </p:sp>
      <p:pic>
        <p:nvPicPr>
          <p:cNvPr id="5" name="Content Placeholder 4" descr="WarofAustrianSuccession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7490" b="-7490"/>
          <a:stretch>
            <a:fillRect/>
          </a:stretch>
        </p:blipFill>
        <p:spPr>
          <a:xfrm>
            <a:off x="173676" y="1600200"/>
            <a:ext cx="4474523" cy="501449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053516"/>
            <a:ext cx="4275189" cy="4141538"/>
          </a:xfrm>
        </p:spPr>
        <p:txBody>
          <a:bodyPr/>
          <a:lstStyle/>
          <a:p>
            <a:r>
              <a:rPr lang="en-US" dirty="0" smtClean="0"/>
              <a:t>Frederick the Great</a:t>
            </a:r>
            <a:r>
              <a:rPr lang="en-US" dirty="0" smtClean="0"/>
              <a:t> was </a:t>
            </a:r>
            <a:r>
              <a:rPr lang="en-US" dirty="0" smtClean="0"/>
              <a:t>beloved</a:t>
            </a:r>
          </a:p>
          <a:p>
            <a:r>
              <a:rPr lang="en-US" dirty="0" smtClean="0"/>
              <a:t>Saw an opportunity</a:t>
            </a:r>
            <a:r>
              <a:rPr lang="en-US" dirty="0" smtClean="0"/>
              <a:t> to </a:t>
            </a:r>
            <a:r>
              <a:rPr lang="en-US" dirty="0" smtClean="0"/>
              <a:t>take over Austria and began the War of Austrian Succession</a:t>
            </a:r>
          </a:p>
          <a:p>
            <a:r>
              <a:rPr lang="en-US" dirty="0" smtClean="0"/>
              <a:t>Maria Theresa allied with France and stopped</a:t>
            </a:r>
            <a:r>
              <a:rPr lang="en-US" dirty="0" smtClean="0"/>
              <a:t> Prussia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Seven Years War: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786" y="1600200"/>
            <a:ext cx="3814811" cy="4965005"/>
          </a:xfrm>
        </p:spPr>
        <p:txBody>
          <a:bodyPr/>
          <a:lstStyle/>
          <a:p>
            <a:r>
              <a:rPr lang="en-US" dirty="0" smtClean="0"/>
              <a:t>In 1756, Frederick the Great attacked Saxony – an ally of Austria</a:t>
            </a:r>
          </a:p>
          <a:p>
            <a:r>
              <a:rPr lang="en-US" dirty="0" smtClean="0"/>
              <a:t>Soon every great European power was involved in conflict</a:t>
            </a:r>
          </a:p>
          <a:p>
            <a:r>
              <a:rPr lang="en-US" dirty="0" smtClean="0"/>
              <a:t>Fought on 3 continents – in Europe, North America and in India</a:t>
            </a:r>
            <a:endParaRPr lang="en-US" dirty="0"/>
          </a:p>
        </p:txBody>
      </p:sp>
      <p:pic>
        <p:nvPicPr>
          <p:cNvPr id="5" name="Content Placeholder 4" descr="sevenyears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045" b="-24045"/>
          <a:stretch>
            <a:fillRect/>
          </a:stretch>
        </p:blipFill>
        <p:spPr>
          <a:xfrm>
            <a:off x="4222528" y="1417638"/>
            <a:ext cx="4662203" cy="52248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8923388" cy="1828800"/>
          </a:xfrm>
        </p:spPr>
        <p:txBody>
          <a:bodyPr/>
          <a:lstStyle/>
          <a:p>
            <a:pPr algn="r"/>
            <a:r>
              <a:rPr lang="en-US" sz="4400" dirty="0" smtClean="0"/>
              <a:t>Russian Czars Increase Power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507786"/>
            <a:ext cx="7323189" cy="1509712"/>
          </a:xfrm>
        </p:spPr>
        <p:txBody>
          <a:bodyPr/>
          <a:lstStyle/>
          <a:p>
            <a:pPr algn="r"/>
            <a:r>
              <a:rPr lang="en-US" dirty="0" smtClean="0"/>
              <a:t>Section Four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Ivan the Terrible</a:t>
            </a:r>
            <a:endParaRPr lang="en-US" dirty="0"/>
          </a:p>
        </p:txBody>
      </p:sp>
      <p:pic>
        <p:nvPicPr>
          <p:cNvPr id="7" name="Content Placeholder 6" descr="IvantheTerrible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5862" r="-5862"/>
          <a:stretch>
            <a:fillRect/>
          </a:stretch>
        </p:blipFill>
        <p:spPr>
          <a:xfrm>
            <a:off x="188396" y="1600200"/>
            <a:ext cx="4459804" cy="4997996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91684" cy="4997996"/>
          </a:xfrm>
        </p:spPr>
        <p:txBody>
          <a:bodyPr>
            <a:normAutofit/>
          </a:bodyPr>
          <a:lstStyle/>
          <a:p>
            <a:r>
              <a:rPr lang="en-US" dirty="0" smtClean="0"/>
              <a:t>Ivan IV, aka Ivan the Terrible, came to power in 1533 when he was</a:t>
            </a:r>
            <a:r>
              <a:rPr lang="en-US" dirty="0" smtClean="0"/>
              <a:t> 3 years </a:t>
            </a:r>
            <a:r>
              <a:rPr lang="en-US" dirty="0" smtClean="0"/>
              <a:t>old</a:t>
            </a:r>
          </a:p>
          <a:p>
            <a:r>
              <a:rPr lang="en-US" dirty="0" smtClean="0"/>
              <a:t>Young life spent caught in power struggles by the boyars</a:t>
            </a:r>
          </a:p>
          <a:p>
            <a:r>
              <a:rPr lang="en-US" dirty="0" smtClean="0"/>
              <a:t>BOYARS: landowning nobles </a:t>
            </a:r>
          </a:p>
          <a:p>
            <a:r>
              <a:rPr lang="en-US" dirty="0" smtClean="0"/>
              <a:t>At age 16, </a:t>
            </a:r>
            <a:r>
              <a:rPr lang="en-US" dirty="0" smtClean="0"/>
              <a:t>Ivan </a:t>
            </a:r>
            <a:r>
              <a:rPr lang="en-US" dirty="0" smtClean="0"/>
              <a:t>crowned himself czar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Good: 1547 – 1560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6940"/>
            <a:ext cx="4038600" cy="431716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Ivan married Anastasia Romanov</a:t>
            </a:r>
            <a:endParaRPr lang="en-US" sz="3000" dirty="0" smtClean="0"/>
          </a:p>
          <a:p>
            <a:r>
              <a:rPr lang="en-US" sz="3000" dirty="0" smtClean="0"/>
              <a:t>Ivan won </a:t>
            </a:r>
            <a:r>
              <a:rPr lang="en-US" sz="3000" dirty="0" smtClean="0"/>
              <a:t>military victories, added land to Russia</a:t>
            </a:r>
            <a:r>
              <a:rPr lang="en-US" sz="3000" dirty="0" smtClean="0"/>
              <a:t>, and </a:t>
            </a:r>
            <a:r>
              <a:rPr lang="en-US" sz="3000" dirty="0" smtClean="0"/>
              <a:t>gave Russia a code of </a:t>
            </a:r>
            <a:r>
              <a:rPr lang="en-US" sz="3000" dirty="0" smtClean="0"/>
              <a:t>laws</a:t>
            </a:r>
          </a:p>
          <a:p>
            <a:endParaRPr lang="en-US" dirty="0"/>
          </a:p>
        </p:txBody>
      </p:sp>
      <p:pic>
        <p:nvPicPr>
          <p:cNvPr id="5" name="Content Placeholder 4" descr="IvantheTerribleGood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041" r="-1041"/>
          <a:stretch>
            <a:fillRect/>
          </a:stretch>
        </p:blipFill>
        <p:spPr>
          <a:xfrm>
            <a:off x="4648200" y="1798146"/>
            <a:ext cx="403860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Bad: 1560 – 1581</a:t>
            </a:r>
            <a:endParaRPr lang="en-US" dirty="0"/>
          </a:p>
        </p:txBody>
      </p:sp>
      <p:pic>
        <p:nvPicPr>
          <p:cNvPr id="5" name="Content Placeholder 4" descr="IvantheTerribleRuler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8102" b="-38102"/>
          <a:stretch>
            <a:fillRect/>
          </a:stretch>
        </p:blipFill>
        <p:spPr>
          <a:xfrm>
            <a:off x="152399" y="1600200"/>
            <a:ext cx="4495800" cy="503833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847495"/>
            <a:ext cx="4275189" cy="4525963"/>
          </a:xfrm>
        </p:spPr>
        <p:txBody>
          <a:bodyPr/>
          <a:lstStyle/>
          <a:p>
            <a:r>
              <a:rPr lang="en-US" dirty="0" smtClean="0"/>
              <a:t>In 1560, Anastasia died and Ivan accused the boyars of poisoning her</a:t>
            </a:r>
          </a:p>
          <a:p>
            <a:r>
              <a:rPr lang="en-US" dirty="0" smtClean="0"/>
              <a:t>Created the Secret police who hunted people</a:t>
            </a:r>
            <a:r>
              <a:rPr lang="en-US" dirty="0" smtClean="0"/>
              <a:t> considered </a:t>
            </a:r>
            <a:r>
              <a:rPr lang="en-US" dirty="0" smtClean="0"/>
              <a:t>to be traitors</a:t>
            </a:r>
          </a:p>
          <a:p>
            <a:r>
              <a:rPr lang="en-US" dirty="0" smtClean="0"/>
              <a:t>Over 20 years, Ivan murdered thousands of Russian people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Ugly: 1581 – 1584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07556"/>
            <a:ext cx="4038600" cy="376369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In 1581, Ivan killed his oldest son and heir to the </a:t>
            </a:r>
            <a:r>
              <a:rPr lang="en-US" sz="3000" dirty="0" smtClean="0"/>
              <a:t>throne</a:t>
            </a:r>
          </a:p>
          <a:p>
            <a:r>
              <a:rPr lang="en-US" sz="3000" dirty="0" smtClean="0"/>
              <a:t>Ivan died in 1584, leaving only his weak younger son, Fyodor I, to rule</a:t>
            </a:r>
            <a:endParaRPr lang="en-US" sz="3000" dirty="0"/>
          </a:p>
        </p:txBody>
      </p:sp>
      <p:pic>
        <p:nvPicPr>
          <p:cNvPr id="5" name="Content Placeholder 4" descr="IvanKillingSon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6671" b="-26671"/>
          <a:stretch>
            <a:fillRect/>
          </a:stretch>
        </p:blipFill>
        <p:spPr>
          <a:xfrm>
            <a:off x="4495800" y="1600200"/>
            <a:ext cx="4303423" cy="48227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of Troubles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140" y="2215636"/>
            <a:ext cx="4333660" cy="3925379"/>
          </a:xfrm>
        </p:spPr>
        <p:txBody>
          <a:bodyPr>
            <a:normAutofit/>
          </a:bodyPr>
          <a:lstStyle/>
          <a:p>
            <a:r>
              <a:rPr lang="en-US" dirty="0" smtClean="0"/>
              <a:t>1598 </a:t>
            </a:r>
            <a:r>
              <a:rPr lang="en-US" dirty="0" smtClean="0"/>
              <a:t>to 1613</a:t>
            </a:r>
          </a:p>
          <a:p>
            <a:r>
              <a:rPr lang="en-US" dirty="0" smtClean="0"/>
              <a:t>Period of confusion in the</a:t>
            </a:r>
            <a:r>
              <a:rPr lang="en-US" dirty="0" smtClean="0"/>
              <a:t> government</a:t>
            </a:r>
            <a:endParaRPr lang="en-US" dirty="0" smtClean="0"/>
          </a:p>
          <a:p>
            <a:r>
              <a:rPr lang="en-US" dirty="0" smtClean="0"/>
              <a:t>In 1613, representatives</a:t>
            </a:r>
            <a:r>
              <a:rPr lang="en-US" dirty="0" smtClean="0"/>
              <a:t> chose </a:t>
            </a:r>
            <a:r>
              <a:rPr lang="en-US" dirty="0" smtClean="0"/>
              <a:t>Michael Romanov – Anastasia’s </a:t>
            </a:r>
            <a:r>
              <a:rPr lang="en-US" dirty="0" smtClean="0"/>
              <a:t>grandnephew – as the next czar</a:t>
            </a:r>
          </a:p>
        </p:txBody>
      </p:sp>
      <p:pic>
        <p:nvPicPr>
          <p:cNvPr id="5" name="Content Placeholder 4" descr="RussianTimeofTroubl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8990" b="-28990"/>
          <a:stretch>
            <a:fillRect/>
          </a:stretch>
        </p:blipFill>
        <p:spPr>
          <a:xfrm>
            <a:off x="4700861" y="1417638"/>
            <a:ext cx="4122270" cy="52300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Absolutism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31" y="1600199"/>
            <a:ext cx="8692470" cy="5257801"/>
          </a:xfrm>
        </p:spPr>
        <p:txBody>
          <a:bodyPr>
            <a:normAutofit fontScale="92500" lnSpcReduction="10000"/>
          </a:bodyPr>
          <a:lstStyle/>
          <a:p>
            <a:r>
              <a:rPr lang="en-US" sz="3027" dirty="0" smtClean="0"/>
              <a:t>Absolute Monarchs: kings or queens who believed that all power within their state’s boundaries rested in their hands</a:t>
            </a:r>
          </a:p>
          <a:p>
            <a:r>
              <a:rPr lang="en-US" sz="3027" dirty="0" smtClean="0"/>
              <a:t>Divine Right: idea that God created the monarchy and the monarch was God’s representative on earth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As Europe emerged from the Middle Ages, monarchs grew increasingly powerful. The 17</a:t>
            </a:r>
            <a:r>
              <a:rPr lang="en-US" baseline="30000" dirty="0" smtClean="0"/>
              <a:t>th</a:t>
            </a:r>
            <a:r>
              <a:rPr lang="en-US" dirty="0" smtClean="0"/>
              <a:t> century saw upheaval in Europe and monarchs responded to crises by </a:t>
            </a:r>
            <a:r>
              <a:rPr lang="en-US" u="sng" dirty="0" smtClean="0"/>
              <a:t>increasing their own power</a:t>
            </a:r>
            <a:r>
              <a:rPr lang="en-US" dirty="0" smtClean="0"/>
              <a:t>. Their goal was to free themselves from the limits imposed by nobility and other governing bodies.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Peter the Great</a:t>
            </a:r>
            <a:endParaRPr lang="en-US" dirty="0"/>
          </a:p>
        </p:txBody>
      </p:sp>
      <p:pic>
        <p:nvPicPr>
          <p:cNvPr id="5" name="Content Placeholder 4" descr="PetertheGreat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8335" r="-8335"/>
          <a:stretch>
            <a:fillRect/>
          </a:stretch>
        </p:blipFill>
        <p:spPr>
          <a:xfrm>
            <a:off x="6558" y="1600200"/>
            <a:ext cx="4489242" cy="503098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417638"/>
            <a:ext cx="4444084" cy="5213549"/>
          </a:xfrm>
        </p:spPr>
        <p:txBody>
          <a:bodyPr>
            <a:noAutofit/>
          </a:bodyPr>
          <a:lstStyle/>
          <a:p>
            <a:r>
              <a:rPr lang="en-US" sz="2900" dirty="0" smtClean="0"/>
              <a:t>Came to power in 1696</a:t>
            </a:r>
            <a:endParaRPr lang="en-US" sz="2900" dirty="0" smtClean="0"/>
          </a:p>
          <a:p>
            <a:r>
              <a:rPr lang="en-US" sz="2900" dirty="0" smtClean="0"/>
              <a:t>O</a:t>
            </a:r>
            <a:r>
              <a:rPr lang="en-US" sz="2900" dirty="0" smtClean="0"/>
              <a:t>ne </a:t>
            </a:r>
            <a:r>
              <a:rPr lang="en-US" sz="2900" dirty="0" smtClean="0"/>
              <a:t>of Russia’s greatest reformers</a:t>
            </a:r>
            <a:endParaRPr lang="en-US" sz="2900" dirty="0" smtClean="0"/>
          </a:p>
          <a:p>
            <a:r>
              <a:rPr lang="en-US" sz="2900" dirty="0" smtClean="0"/>
              <a:t>Had</a:t>
            </a:r>
            <a:r>
              <a:rPr lang="en-US" sz="2900" dirty="0" smtClean="0"/>
              <a:t> </a:t>
            </a:r>
            <a:r>
              <a:rPr lang="en-US" sz="2900" dirty="0" smtClean="0"/>
              <a:t>goal of westernization for Russia</a:t>
            </a:r>
          </a:p>
          <a:p>
            <a:r>
              <a:rPr lang="en-US" sz="2900" dirty="0" smtClean="0"/>
              <a:t>WESTERNIZATION: using Western Europe as a model for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Westernization in Russia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19" y="1600200"/>
            <a:ext cx="8692469" cy="5014492"/>
          </a:xfrm>
        </p:spPr>
        <p:txBody>
          <a:bodyPr>
            <a:normAutofit/>
          </a:bodyPr>
          <a:lstStyle/>
          <a:p>
            <a:pPr marL="115888" indent="20638" algn="ctr">
              <a:buNone/>
            </a:pPr>
            <a:r>
              <a:rPr lang="en-US" dirty="0" smtClean="0"/>
              <a:t>In order to westernize Russia, Peter put a number of new policies in place throughout the country:</a:t>
            </a:r>
          </a:p>
          <a:p>
            <a:pPr marL="115888" indent="20638" algn="ctr">
              <a:buNone/>
            </a:pPr>
            <a:endParaRPr lang="en-US" sz="1000" dirty="0" smtClean="0"/>
          </a:p>
          <a:p>
            <a:pPr marL="115888" indent="20638" algn="ctr">
              <a:buFont typeface="Wingdings" charset="2"/>
              <a:buChar char="Ø"/>
            </a:pPr>
            <a:r>
              <a:rPr lang="en-US" dirty="0" smtClean="0"/>
              <a:t> Reduced</a:t>
            </a:r>
            <a:r>
              <a:rPr lang="en-US" dirty="0" smtClean="0"/>
              <a:t> power </a:t>
            </a:r>
            <a:r>
              <a:rPr lang="en-US" dirty="0" smtClean="0"/>
              <a:t>of boyars</a:t>
            </a:r>
          </a:p>
          <a:p>
            <a:pPr marL="115888" indent="20638" algn="ctr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smtClean="0"/>
              <a:t>Used</a:t>
            </a:r>
            <a:r>
              <a:rPr lang="en-US" dirty="0" smtClean="0"/>
              <a:t> </a:t>
            </a:r>
            <a:r>
              <a:rPr lang="en-US" dirty="0" smtClean="0"/>
              <a:t>European soldiers to train military</a:t>
            </a:r>
          </a:p>
          <a:p>
            <a:pPr marL="115888" indent="20638" algn="ctr">
              <a:buFont typeface="Wingdings" charset="2"/>
              <a:buChar char="Ø"/>
            </a:pPr>
            <a:r>
              <a:rPr lang="en-US" dirty="0" smtClean="0"/>
              <a:t> Introduced potatoes </a:t>
            </a:r>
          </a:p>
          <a:p>
            <a:pPr marL="115888" indent="20638" algn="ctr">
              <a:buFont typeface="Wingdings" charset="2"/>
              <a:buChar char="Ø"/>
            </a:pPr>
            <a:r>
              <a:rPr lang="en-US" dirty="0" smtClean="0"/>
              <a:t> Started 1</a:t>
            </a:r>
            <a:r>
              <a:rPr lang="en-US" baseline="30000" dirty="0" smtClean="0"/>
              <a:t>st</a:t>
            </a:r>
            <a:r>
              <a:rPr lang="en-US" dirty="0" smtClean="0"/>
              <a:t> newspaper</a:t>
            </a:r>
          </a:p>
          <a:p>
            <a:pPr marL="115888" indent="20638" algn="ctr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smtClean="0"/>
              <a:t>Raised </a:t>
            </a:r>
            <a:r>
              <a:rPr lang="en-US" dirty="0" smtClean="0"/>
              <a:t>status of women</a:t>
            </a:r>
          </a:p>
          <a:p>
            <a:pPr marL="115888" indent="20638" algn="ctr">
              <a:buFont typeface="Wingdings" charset="2"/>
              <a:buChar char="Ø"/>
            </a:pPr>
            <a:r>
              <a:rPr lang="en-US" dirty="0" smtClean="0"/>
              <a:t> Introduced Western fashion</a:t>
            </a:r>
          </a:p>
          <a:p>
            <a:pPr marL="115888" indent="20638" algn="ctr">
              <a:buFont typeface="Wingdings" charset="2"/>
              <a:buChar char="Ø"/>
            </a:pPr>
            <a:r>
              <a:rPr lang="en-US" dirty="0" smtClean="0"/>
              <a:t> Increased education efforts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Petersburg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2202126"/>
            <a:ext cx="4297869" cy="4073989"/>
          </a:xfrm>
        </p:spPr>
        <p:txBody>
          <a:bodyPr/>
          <a:lstStyle/>
          <a:p>
            <a:r>
              <a:rPr lang="en-US" dirty="0" smtClean="0"/>
              <a:t>Moved capital from Moscow to St. Petersburg</a:t>
            </a:r>
            <a:endParaRPr lang="en-US" dirty="0" smtClean="0"/>
          </a:p>
          <a:p>
            <a:r>
              <a:rPr lang="en-US" dirty="0" smtClean="0"/>
              <a:t>Nobles </a:t>
            </a:r>
            <a:r>
              <a:rPr lang="en-US" dirty="0" smtClean="0"/>
              <a:t>were ordered to leave Moscow and move to new capital in 1713</a:t>
            </a:r>
          </a:p>
          <a:p>
            <a:r>
              <a:rPr lang="en-US" dirty="0" smtClean="0"/>
              <a:t>Peter the Great died in 1725, leaving Russia as a major world power</a:t>
            </a:r>
            <a:endParaRPr lang="en-US" dirty="0"/>
          </a:p>
        </p:txBody>
      </p:sp>
      <p:pic>
        <p:nvPicPr>
          <p:cNvPr id="7" name="Content Placeholder 6" descr="StPetersburgMap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767" b="-15767"/>
          <a:stretch>
            <a:fillRect/>
          </a:stretch>
        </p:blipFill>
        <p:spPr>
          <a:xfrm>
            <a:off x="4519425" y="1373386"/>
            <a:ext cx="4470076" cy="54846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400" dirty="0" smtClean="0"/>
              <a:t>Limits on Monarchy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 smtClean="0"/>
              <a:t>Section Five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King James 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50331" y="1850866"/>
            <a:ext cx="4297869" cy="4101009"/>
          </a:xfrm>
        </p:spPr>
        <p:txBody>
          <a:bodyPr>
            <a:normAutofit/>
          </a:bodyPr>
          <a:lstStyle/>
          <a:p>
            <a:r>
              <a:rPr lang="en-US" dirty="0" smtClean="0"/>
              <a:t>James </a:t>
            </a:r>
            <a:r>
              <a:rPr lang="en-US" dirty="0" smtClean="0"/>
              <a:t>Stuart, King of Scotland, also became King James I of </a:t>
            </a:r>
            <a:r>
              <a:rPr lang="en-US" dirty="0" smtClean="0"/>
              <a:t>England in 1603</a:t>
            </a:r>
          </a:p>
          <a:p>
            <a:r>
              <a:rPr lang="en-US" dirty="0" smtClean="0"/>
              <a:t>S</a:t>
            </a:r>
            <a:r>
              <a:rPr lang="en-US" dirty="0" smtClean="0"/>
              <a:t>truggled </a:t>
            </a:r>
            <a:r>
              <a:rPr lang="en-US" dirty="0" smtClean="0"/>
              <a:t>with Parliament</a:t>
            </a:r>
          </a:p>
          <a:p>
            <a:r>
              <a:rPr lang="en-US" dirty="0" smtClean="0"/>
              <a:t>James I died in 1625 and left power to his son Charles I</a:t>
            </a:r>
            <a:endParaRPr lang="en-US" dirty="0"/>
          </a:p>
        </p:txBody>
      </p:sp>
      <p:pic>
        <p:nvPicPr>
          <p:cNvPr id="7" name="Content Placeholder 6" descr="KingJamesI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4197" r="-1419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Petition of Right</a:t>
            </a:r>
            <a:endParaRPr lang="en-US" dirty="0"/>
          </a:p>
        </p:txBody>
      </p:sp>
      <p:pic>
        <p:nvPicPr>
          <p:cNvPr id="5" name="Content Placeholder 4" descr="PetitionofRight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1339" b="-31339"/>
          <a:stretch>
            <a:fillRect/>
          </a:stretch>
        </p:blipFill>
        <p:spPr>
          <a:xfrm>
            <a:off x="249905" y="890756"/>
            <a:ext cx="4038600" cy="618168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8505" y="1417638"/>
            <a:ext cx="4634884" cy="5197054"/>
          </a:xfrm>
        </p:spPr>
        <p:txBody>
          <a:bodyPr>
            <a:normAutofit lnSpcReduction="10000"/>
          </a:bodyPr>
          <a:lstStyle/>
          <a:p>
            <a:pPr marL="115888" indent="20638">
              <a:buNone/>
            </a:pPr>
            <a:r>
              <a:rPr lang="en-US" dirty="0" smtClean="0"/>
              <a:t>Charles I struggled with Parliament and in 1628, was forced to sign the Petition of Right, in which the King agreed not to:</a:t>
            </a:r>
          </a:p>
          <a:p>
            <a:pPr marL="115888" indent="20638">
              <a:buAutoNum type="arabicPeriod"/>
            </a:pPr>
            <a:r>
              <a:rPr lang="en-US" dirty="0" smtClean="0"/>
              <a:t> Imprison subjects without due cause</a:t>
            </a:r>
          </a:p>
          <a:p>
            <a:pPr marL="115888" indent="20638">
              <a:buAutoNum type="arabicPeriod"/>
            </a:pPr>
            <a:r>
              <a:rPr lang="en-US" dirty="0" smtClean="0"/>
              <a:t> Levy taxes without Parliament’s approval</a:t>
            </a:r>
          </a:p>
          <a:p>
            <a:pPr marL="115888" indent="20638">
              <a:buAutoNum type="arabicPeriod"/>
            </a:pPr>
            <a:r>
              <a:rPr lang="en-US" dirty="0" smtClean="0"/>
              <a:t> House soldiers in private homes</a:t>
            </a:r>
          </a:p>
          <a:p>
            <a:pPr marL="115888" indent="20638">
              <a:buAutoNum type="arabicPeriod"/>
            </a:pPr>
            <a:r>
              <a:rPr lang="en-US" dirty="0" smtClean="0"/>
              <a:t> Impose martial law in peacetime</a:t>
            </a:r>
          </a:p>
          <a:p>
            <a:pPr marL="115888" indent="20638">
              <a:buAutoNum type="arabicPeriod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Civil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7495"/>
            <a:ext cx="8229600" cy="4734068"/>
          </a:xfrm>
        </p:spPr>
        <p:txBody>
          <a:bodyPr>
            <a:normAutofit/>
          </a:bodyPr>
          <a:lstStyle/>
          <a:p>
            <a:pPr marL="107950" indent="28575" algn="ctr">
              <a:buNone/>
            </a:pPr>
            <a:r>
              <a:rPr lang="en-US" sz="3000" dirty="0" smtClean="0"/>
              <a:t>In 1637, Charles I tried to bring Scotland and England under  one religion and Scotland </a:t>
            </a:r>
            <a:r>
              <a:rPr lang="en-US" sz="3000" dirty="0" smtClean="0"/>
              <a:t>rebelled. To </a:t>
            </a:r>
            <a:r>
              <a:rPr lang="en-US" sz="3000" dirty="0" smtClean="0"/>
              <a:t>stop Charles I from using unlimited money to fight with Scotland,</a:t>
            </a:r>
            <a:r>
              <a:rPr lang="en-US" sz="3000" dirty="0" smtClean="0"/>
              <a:t> </a:t>
            </a:r>
            <a:r>
              <a:rPr lang="en-US" sz="3000" dirty="0" smtClean="0"/>
              <a:t>Parliament</a:t>
            </a:r>
            <a:r>
              <a:rPr lang="en-US" sz="3000" dirty="0" smtClean="0"/>
              <a:t> </a:t>
            </a:r>
            <a:r>
              <a:rPr lang="en-US" sz="3000" dirty="0" smtClean="0"/>
              <a:t>passed laws to limit royal </a:t>
            </a:r>
            <a:r>
              <a:rPr lang="en-US" sz="3000" dirty="0" smtClean="0"/>
              <a:t>power. Charles </a:t>
            </a:r>
            <a:r>
              <a:rPr lang="en-US" sz="3000" dirty="0" smtClean="0"/>
              <a:t>I tried to arrest Parliament’s </a:t>
            </a:r>
            <a:r>
              <a:rPr lang="en-US" sz="3000" dirty="0" smtClean="0"/>
              <a:t>leaders, but </a:t>
            </a:r>
            <a:r>
              <a:rPr lang="en-US" sz="3000" dirty="0" smtClean="0"/>
              <a:t>did not succeed in those arrests. </a:t>
            </a:r>
            <a:r>
              <a:rPr lang="en-US" sz="3000" dirty="0" smtClean="0"/>
              <a:t>A</a:t>
            </a:r>
            <a:r>
              <a:rPr lang="en-US" sz="3000" dirty="0" smtClean="0"/>
              <a:t> </a:t>
            </a:r>
            <a:r>
              <a:rPr lang="en-US" sz="3000" dirty="0" smtClean="0"/>
              <a:t>mob came after Charles </a:t>
            </a:r>
            <a:r>
              <a:rPr lang="en-US" sz="3000" dirty="0" smtClean="0"/>
              <a:t>I, but </a:t>
            </a:r>
            <a:r>
              <a:rPr lang="en-US" sz="3000" dirty="0" smtClean="0"/>
              <a:t>he fled and raised an army in Northern </a:t>
            </a:r>
            <a:r>
              <a:rPr lang="en-US" sz="3000" dirty="0" smtClean="0"/>
              <a:t>England.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 smtClean="0"/>
              <a:t>English Civil War: 1642 – 1649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920" y="1417638"/>
            <a:ext cx="4651378" cy="5440362"/>
          </a:xfrm>
        </p:spPr>
        <p:txBody>
          <a:bodyPr>
            <a:normAutofit/>
          </a:bodyPr>
          <a:lstStyle/>
          <a:p>
            <a:r>
              <a:rPr lang="en-US" dirty="0" smtClean="0"/>
              <a:t>ROYALISTS: supporters of Charles I</a:t>
            </a:r>
            <a:endParaRPr lang="en-US" dirty="0" smtClean="0"/>
          </a:p>
          <a:p>
            <a:r>
              <a:rPr lang="en-US" dirty="0" smtClean="0"/>
              <a:t>PURITANS</a:t>
            </a:r>
            <a:r>
              <a:rPr lang="en-US" dirty="0" smtClean="0"/>
              <a:t>: English protestants who wanted to regulate and simplify </a:t>
            </a:r>
            <a:r>
              <a:rPr lang="en-US" dirty="0" smtClean="0"/>
              <a:t>worship – supported Parliament</a:t>
            </a:r>
          </a:p>
          <a:p>
            <a:r>
              <a:rPr lang="en-US" dirty="0" smtClean="0"/>
              <a:t>In 1646, Oliver Cromwell helped</a:t>
            </a:r>
            <a:r>
              <a:rPr lang="en-US" dirty="0" smtClean="0"/>
              <a:t> defeat </a:t>
            </a:r>
            <a:r>
              <a:rPr lang="en-US" dirty="0" smtClean="0"/>
              <a:t>the Royalists</a:t>
            </a:r>
          </a:p>
          <a:p>
            <a:r>
              <a:rPr lang="en-US" dirty="0" smtClean="0"/>
              <a:t>Charles I was brought to trial, found guilty and sentenced to death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EnglishCivilWar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0127" b="-10127"/>
          <a:stretch>
            <a:fillRect/>
          </a:stretch>
        </p:blipFill>
        <p:spPr>
          <a:xfrm>
            <a:off x="4882298" y="1600200"/>
            <a:ext cx="4038600" cy="501449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Map Analysis</a:t>
            </a:r>
            <a:endParaRPr lang="en-US" dirty="0"/>
          </a:p>
        </p:txBody>
      </p:sp>
      <p:pic>
        <p:nvPicPr>
          <p:cNvPr id="7" name="Content Placeholder 6" descr="EnglishCivilWarMa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299" r="-11299"/>
          <a:stretch>
            <a:fillRect/>
          </a:stretch>
        </p:blipFill>
        <p:spPr>
          <a:xfrm>
            <a:off x="457200" y="2144414"/>
            <a:ext cx="8229600" cy="4494718"/>
          </a:xfrm>
        </p:spPr>
      </p:pic>
      <p:sp>
        <p:nvSpPr>
          <p:cNvPr id="8" name="TextBox 7"/>
          <p:cNvSpPr txBox="1"/>
          <p:nvPr/>
        </p:nvSpPr>
        <p:spPr>
          <a:xfrm>
            <a:off x="457200" y="114794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What does this map show you about the English Civil War? 	</a:t>
            </a:r>
          </a:p>
          <a:p>
            <a:pPr algn="ctr"/>
            <a:r>
              <a:rPr lang="en-US" sz="2000" dirty="0" smtClean="0"/>
              <a:t>How did support change throughout the war? </a:t>
            </a:r>
            <a:endParaRPr lang="en-US" sz="2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Oliver Cromwell</a:t>
            </a:r>
            <a:endParaRPr lang="en-US" dirty="0"/>
          </a:p>
        </p:txBody>
      </p:sp>
      <p:pic>
        <p:nvPicPr>
          <p:cNvPr id="8" name="Content Placeholder 7" descr="OliverCromwell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4208" r="-4208"/>
          <a:stretch>
            <a:fillRect/>
          </a:stretch>
        </p:blipFill>
        <p:spPr>
          <a:xfrm>
            <a:off x="457200" y="1831136"/>
            <a:ext cx="4038600" cy="4525963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199" y="1958871"/>
            <a:ext cx="4258695" cy="4398228"/>
          </a:xfrm>
        </p:spPr>
        <p:txBody>
          <a:bodyPr>
            <a:noAutofit/>
          </a:bodyPr>
          <a:lstStyle/>
          <a:p>
            <a:r>
              <a:rPr lang="en-US" sz="2800" dirty="0" smtClean="0"/>
              <a:t>Took power in 1649</a:t>
            </a:r>
          </a:p>
          <a:p>
            <a:r>
              <a:rPr lang="en-US" sz="2800" dirty="0" smtClean="0"/>
              <a:t>Abolished the monarchy and House of Lords</a:t>
            </a:r>
            <a:endParaRPr lang="en-US" sz="2800" dirty="0" smtClean="0"/>
          </a:p>
          <a:p>
            <a:r>
              <a:rPr lang="en-US" sz="2800" dirty="0" smtClean="0"/>
              <a:t>Religiously </a:t>
            </a:r>
            <a:r>
              <a:rPr lang="en-US" sz="2800" dirty="0" smtClean="0"/>
              <a:t>tolerant of everyone but Catholics</a:t>
            </a:r>
          </a:p>
          <a:p>
            <a:r>
              <a:rPr lang="en-US" sz="2800" dirty="0" smtClean="0"/>
              <a:t>Ruled until death in 1658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0805" y="609600"/>
            <a:ext cx="8125995" cy="1828800"/>
          </a:xfrm>
        </p:spPr>
        <p:txBody>
          <a:bodyPr/>
          <a:lstStyle/>
          <a:p>
            <a:pPr algn="r"/>
            <a:r>
              <a:rPr lang="en-US" sz="4400" dirty="0" smtClean="0"/>
              <a:t>Spain’s Absolute Empire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 smtClean="0"/>
              <a:t>Section 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814" y="2364245"/>
            <a:ext cx="4248386" cy="3452530"/>
          </a:xfrm>
        </p:spPr>
        <p:txBody>
          <a:bodyPr>
            <a:normAutofit/>
          </a:bodyPr>
          <a:lstStyle/>
          <a:p>
            <a:r>
              <a:rPr lang="en-US" dirty="0" smtClean="0"/>
              <a:t>Government collapsed</a:t>
            </a:r>
            <a:r>
              <a:rPr lang="en-US" dirty="0" smtClean="0"/>
              <a:t> and </a:t>
            </a:r>
            <a:r>
              <a:rPr lang="en-US" dirty="0" smtClean="0"/>
              <a:t>new Parliament was chosen</a:t>
            </a:r>
          </a:p>
          <a:p>
            <a:r>
              <a:rPr lang="en-US" dirty="0" smtClean="0"/>
              <a:t>In 1659,</a:t>
            </a:r>
            <a:r>
              <a:rPr lang="en-US" dirty="0" smtClean="0"/>
              <a:t> asked </a:t>
            </a:r>
            <a:r>
              <a:rPr lang="en-US" dirty="0" smtClean="0"/>
              <a:t>Charles II to take the throne</a:t>
            </a:r>
          </a:p>
          <a:p>
            <a:r>
              <a:rPr lang="en-US" dirty="0" smtClean="0"/>
              <a:t>Charles II restored the </a:t>
            </a:r>
            <a:r>
              <a:rPr lang="en-US" dirty="0" smtClean="0"/>
              <a:t>monarchy</a:t>
            </a:r>
            <a:endParaRPr lang="en-US" dirty="0" smtClean="0"/>
          </a:p>
        </p:txBody>
      </p:sp>
      <p:pic>
        <p:nvPicPr>
          <p:cNvPr id="5" name="Content Placeholder 4" descr="CharlesIIRestoration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2259" r="-12259"/>
          <a:stretch>
            <a:fillRect/>
          </a:stretch>
        </p:blipFill>
        <p:spPr>
          <a:xfrm>
            <a:off x="4648200" y="1600200"/>
            <a:ext cx="4038600" cy="475056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Glorious Revolution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913477"/>
            <a:ext cx="8229599" cy="4437149"/>
          </a:xfrm>
        </p:spPr>
        <p:txBody>
          <a:bodyPr>
            <a:normAutofit/>
          </a:bodyPr>
          <a:lstStyle/>
          <a:p>
            <a:r>
              <a:rPr lang="en-US" sz="3100" dirty="0" smtClean="0"/>
              <a:t>James II became King in 1685</a:t>
            </a:r>
          </a:p>
          <a:p>
            <a:r>
              <a:rPr lang="en-US" sz="3100" dirty="0" smtClean="0"/>
              <a:t>James II</a:t>
            </a:r>
            <a:r>
              <a:rPr lang="en-US" sz="3100" dirty="0" smtClean="0"/>
              <a:t> put </a:t>
            </a:r>
            <a:r>
              <a:rPr lang="en-US" sz="3100" dirty="0" smtClean="0"/>
              <a:t>Catholics into government positions</a:t>
            </a:r>
          </a:p>
          <a:p>
            <a:r>
              <a:rPr lang="en-US" sz="3100" dirty="0" smtClean="0"/>
              <a:t>In 1688, Parliament invited James’ daughter Mary and her husband William to overthrow James II for sake of Protestantism</a:t>
            </a:r>
          </a:p>
          <a:p>
            <a:r>
              <a:rPr lang="en-US" sz="3100" dirty="0" smtClean="0"/>
              <a:t>William led an army and James II fled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920" y="1600200"/>
            <a:ext cx="4264880" cy="4981501"/>
          </a:xfrm>
        </p:spPr>
        <p:txBody>
          <a:bodyPr>
            <a:noAutofit/>
          </a:bodyPr>
          <a:lstStyle/>
          <a:p>
            <a:r>
              <a:rPr lang="en-US" dirty="0" smtClean="0"/>
              <a:t>William and Mary are </a:t>
            </a:r>
            <a:r>
              <a:rPr lang="en-US" dirty="0" err="1" smtClean="0"/>
              <a:t>coronated</a:t>
            </a:r>
            <a:r>
              <a:rPr lang="en-US" dirty="0" smtClean="0"/>
              <a:t> in 1685</a:t>
            </a:r>
          </a:p>
          <a:p>
            <a:r>
              <a:rPr lang="en-US" dirty="0" smtClean="0"/>
              <a:t>They see Parliament as their partner in governing</a:t>
            </a:r>
            <a:endParaRPr lang="en-US" dirty="0" smtClean="0"/>
          </a:p>
          <a:p>
            <a:r>
              <a:rPr lang="en-US" dirty="0" smtClean="0"/>
              <a:t>CONSTITUTIONAL </a:t>
            </a:r>
            <a:r>
              <a:rPr lang="en-US" dirty="0" smtClean="0"/>
              <a:t>MONARCHY: form of government where king or queen acts as head of state within limits set by a constitution</a:t>
            </a:r>
          </a:p>
        </p:txBody>
      </p:sp>
      <p:pic>
        <p:nvPicPr>
          <p:cNvPr id="5" name="Content Placeholder 4" descr="WilliamandMary.jpe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6439" r="-6439"/>
          <a:stretch>
            <a:fillRect/>
          </a:stretch>
        </p:blipFill>
        <p:spPr>
          <a:xfrm>
            <a:off x="4495800" y="1600200"/>
            <a:ext cx="4445085" cy="49815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Bill of Rights</a:t>
            </a:r>
            <a:endParaRPr lang="en-US" dirty="0"/>
          </a:p>
        </p:txBody>
      </p:sp>
      <p:pic>
        <p:nvPicPr>
          <p:cNvPr id="5" name="Content Placeholder 4" descr="EnglishBillofRights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40112" r="-40112"/>
          <a:stretch>
            <a:fillRect/>
          </a:stretch>
        </p:blipFill>
        <p:spPr>
          <a:xfrm>
            <a:off x="-45531" y="1648575"/>
            <a:ext cx="5208231" cy="499910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4482" y="1600200"/>
            <a:ext cx="4585402" cy="5047483"/>
          </a:xfrm>
        </p:spPr>
        <p:txBody>
          <a:bodyPr>
            <a:normAutofit lnSpcReduction="10000"/>
          </a:bodyPr>
          <a:lstStyle/>
          <a:p>
            <a:pPr marL="165100" indent="-28575">
              <a:buNone/>
            </a:pPr>
            <a:r>
              <a:rPr lang="en-US" dirty="0" smtClean="0"/>
              <a:t>Drafted by Parliament in 1689 listing a number of things that the monarch could not do:</a:t>
            </a:r>
          </a:p>
          <a:p>
            <a:pPr marL="650875" indent="-514350">
              <a:buAutoNum type="arabicPeriod"/>
            </a:pPr>
            <a:r>
              <a:rPr lang="en-US" dirty="0" smtClean="0"/>
              <a:t>Suspend Parliament’s laws</a:t>
            </a:r>
          </a:p>
          <a:p>
            <a:pPr marL="650875" indent="-514350">
              <a:buAutoNum type="arabicPeriod"/>
            </a:pPr>
            <a:r>
              <a:rPr lang="en-US" dirty="0" smtClean="0"/>
              <a:t>Levy taxes without Parliament approval</a:t>
            </a:r>
          </a:p>
          <a:p>
            <a:pPr marL="650875" indent="-514350">
              <a:buAutoNum type="arabicPeriod"/>
            </a:pPr>
            <a:r>
              <a:rPr lang="en-US" dirty="0" smtClean="0"/>
              <a:t>Interfere with Parliament’s freedom of speech</a:t>
            </a:r>
          </a:p>
          <a:p>
            <a:pPr marL="650875" indent="-514350">
              <a:buAutoNum type="arabicPeriod"/>
            </a:pPr>
            <a:r>
              <a:rPr lang="en-US" dirty="0" smtClean="0"/>
              <a:t>Penalize citizens who petition the 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British Cabinet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0486"/>
            <a:ext cx="4038600" cy="4525963"/>
          </a:xfrm>
        </p:spPr>
        <p:txBody>
          <a:bodyPr/>
          <a:lstStyle/>
          <a:p>
            <a:r>
              <a:rPr lang="en-US" dirty="0" smtClean="0"/>
              <a:t>In the 1700s, a cabinet was introduced to the system</a:t>
            </a:r>
          </a:p>
          <a:p>
            <a:r>
              <a:rPr lang="en-US" dirty="0" smtClean="0"/>
              <a:t>CABINET: group of government ministers who act as a link between the monarch and Parliament</a:t>
            </a:r>
          </a:p>
          <a:p>
            <a:r>
              <a:rPr lang="en-US" dirty="0" smtClean="0"/>
              <a:t>Prime Minister heads the cabinet</a:t>
            </a:r>
          </a:p>
          <a:p>
            <a:endParaRPr lang="en-US" dirty="0"/>
          </a:p>
        </p:txBody>
      </p:sp>
      <p:pic>
        <p:nvPicPr>
          <p:cNvPr id="5" name="Content Placeholder 4" descr="EnglishParliament.jpe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59" b="-359"/>
          <a:stretch>
            <a:fillRect/>
          </a:stretch>
        </p:blipFill>
        <p:spPr>
          <a:xfrm>
            <a:off x="4648200" y="1633756"/>
            <a:ext cx="4038600" cy="4525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Spain’s Powerful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425" y="1600200"/>
            <a:ext cx="4281376" cy="50309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1556, Phillip II inherited Spain and its territories</a:t>
            </a:r>
          </a:p>
          <a:p>
            <a:r>
              <a:rPr lang="en-US" dirty="0" smtClean="0"/>
              <a:t>In 1580, Phillip II seized the </a:t>
            </a:r>
            <a:r>
              <a:rPr lang="en-US" dirty="0" err="1" smtClean="0"/>
              <a:t>Portugese</a:t>
            </a:r>
            <a:r>
              <a:rPr lang="en-US" dirty="0" smtClean="0"/>
              <a:t> kingdom, giving him a global empire</a:t>
            </a:r>
          </a:p>
          <a:p>
            <a:r>
              <a:rPr lang="en-US" dirty="0" smtClean="0"/>
              <a:t>Phillip II believed it was his duty to defend Catholicism and launched the Spanish Armada against England in 1588 – seriously weakening Spain</a:t>
            </a:r>
          </a:p>
          <a:p>
            <a:endParaRPr lang="en-US" dirty="0"/>
          </a:p>
        </p:txBody>
      </p:sp>
      <p:pic>
        <p:nvPicPr>
          <p:cNvPr id="5" name="Content Placeholder 4" descr="PhilipII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5026" r="-5026"/>
          <a:stretch>
            <a:fillRect/>
          </a:stretch>
        </p:blipFill>
        <p:spPr>
          <a:xfrm>
            <a:off x="4495801" y="1600200"/>
            <a:ext cx="4495800" cy="503833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Escorial </a:t>
            </a:r>
            <a:endParaRPr lang="en-US" dirty="0"/>
          </a:p>
        </p:txBody>
      </p:sp>
      <p:pic>
        <p:nvPicPr>
          <p:cNvPr id="5" name="Content Placeholder 4" descr="El Escorial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9512" y="1417638"/>
            <a:ext cx="4795355" cy="318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Inside El Escorial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24712" b="-24712"/>
          <a:stretch>
            <a:fillRect/>
          </a:stretch>
        </p:blipFill>
        <p:spPr>
          <a:xfrm>
            <a:off x="4357173" y="2408342"/>
            <a:ext cx="4577041" cy="512938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31" y="273050"/>
            <a:ext cx="870896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Spain’s Golden Age in the Arts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El Greco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Diego </a:t>
            </a:r>
            <a:r>
              <a:rPr lang="en-US" dirty="0" err="1" smtClean="0"/>
              <a:t>velazquez</a:t>
            </a:r>
            <a:endParaRPr lang="en-US" dirty="0"/>
          </a:p>
        </p:txBody>
      </p:sp>
      <p:pic>
        <p:nvPicPr>
          <p:cNvPr id="9" name="Content Placeholder 8" descr="ViewofToledo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l="-9901" r="-9901"/>
          <a:stretch>
            <a:fillRect/>
          </a:stretch>
        </p:blipFill>
        <p:spPr>
          <a:xfrm>
            <a:off x="197931" y="2362200"/>
            <a:ext cx="4546862" cy="4235996"/>
          </a:xfrm>
        </p:spPr>
      </p:pic>
      <p:pic>
        <p:nvPicPr>
          <p:cNvPr id="10" name="Content Placeholder 9" descr="Las Meninas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-11139" r="-11139"/>
          <a:stretch>
            <a:fillRect/>
          </a:stretch>
        </p:blipFill>
        <p:spPr>
          <a:xfrm>
            <a:off x="4497388" y="2362200"/>
            <a:ext cx="4548648" cy="423599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Weaken the Empire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Three Main Problems: </a:t>
            </a:r>
          </a:p>
          <a:p>
            <a:pPr marL="0" indent="0" algn="ctr">
              <a:buNone/>
            </a:pPr>
            <a:r>
              <a:rPr lang="en-US" dirty="0" smtClean="0"/>
              <a:t>Inflation, Enemies Made Rich and Dutch Revolt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Inflation : caused by population growth and a drop in the value of the silver coin</a:t>
            </a:r>
          </a:p>
          <a:p>
            <a:pPr marL="514350" indent="-514350">
              <a:buNone/>
            </a:pPr>
            <a:endParaRPr lang="en-US" sz="1000" dirty="0" smtClean="0"/>
          </a:p>
          <a:p>
            <a:pPr marL="514350" indent="-514350">
              <a:buAutoNum type="arabicPeriod"/>
            </a:pPr>
            <a:r>
              <a:rPr lang="en-US" dirty="0" smtClean="0"/>
              <a:t>Enemies Made Rich: caused by expensive Spanish goods that caused Spaniards to buy goods from other countries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1248</TotalTime>
  <Words>2127</Words>
  <Application>Microsoft Macintosh PowerPoint</Application>
  <PresentationFormat>On-screen Show (4:3)</PresentationFormat>
  <Paragraphs>272</Paragraphs>
  <Slides>54</Slides>
  <Notes>16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Apex</vt:lpstr>
      <vt:lpstr>Age of absolutism</vt:lpstr>
      <vt:lpstr>Age of Absolutism: Unit Overview</vt:lpstr>
      <vt:lpstr>Age of Absolutism: Geography</vt:lpstr>
      <vt:lpstr>Absolutism in Europe</vt:lpstr>
      <vt:lpstr>Spain’s Absolute Empire</vt:lpstr>
      <vt:lpstr>Spain’s Powerful Empire</vt:lpstr>
      <vt:lpstr>El Escorial </vt:lpstr>
      <vt:lpstr>Spain’s Golden Age in the Arts</vt:lpstr>
      <vt:lpstr>Problems Weaken the Empire</vt:lpstr>
      <vt:lpstr>Problems Weaken the Empire</vt:lpstr>
      <vt:lpstr>Independent Dutch Prosper</vt:lpstr>
      <vt:lpstr>Dutch Artists</vt:lpstr>
      <vt:lpstr>Differences between the Economies of Spanish and the Dutch</vt:lpstr>
      <vt:lpstr>Illustrated Poster Activity</vt:lpstr>
      <vt:lpstr>France’s Ultimate Monarch</vt:lpstr>
      <vt:lpstr>Religious Wars Create Crisis</vt:lpstr>
      <vt:lpstr>Cardinal Richelieu</vt:lpstr>
      <vt:lpstr>King Louis the XIV</vt:lpstr>
      <vt:lpstr>Louis XIV Takes Control</vt:lpstr>
      <vt:lpstr>Jean Baptiste Colbert</vt:lpstr>
      <vt:lpstr>Life of Luxury</vt:lpstr>
      <vt:lpstr>Palace at Versailles</vt:lpstr>
      <vt:lpstr>Palace at Versailles: Statistics</vt:lpstr>
      <vt:lpstr>Louis XIV and the Military</vt:lpstr>
      <vt:lpstr>Louis XIV’s Legacy</vt:lpstr>
      <vt:lpstr>Central European Monarchies</vt:lpstr>
      <vt:lpstr>The Thirty Years War: Geography</vt:lpstr>
      <vt:lpstr>The Thirty Years War: 1618-1648</vt:lpstr>
      <vt:lpstr>Two Phases of the War</vt:lpstr>
      <vt:lpstr>Peace of Westphalia</vt:lpstr>
      <vt:lpstr>Central European Clashes</vt:lpstr>
      <vt:lpstr>Austria vs. Prussia</vt:lpstr>
      <vt:lpstr>The Seven Years War: Europe</vt:lpstr>
      <vt:lpstr>Russian Czars Increase Power</vt:lpstr>
      <vt:lpstr>Ivan the Terrible</vt:lpstr>
      <vt:lpstr>The Good: 1547 – 1560</vt:lpstr>
      <vt:lpstr>The Bad: 1560 – 1581</vt:lpstr>
      <vt:lpstr>The Ugly: 1581 – 1584 </vt:lpstr>
      <vt:lpstr>Time of Troubles</vt:lpstr>
      <vt:lpstr>Peter the Great</vt:lpstr>
      <vt:lpstr>Westernization in Russia</vt:lpstr>
      <vt:lpstr>St. Petersburg</vt:lpstr>
      <vt:lpstr>Limits on Monarchy</vt:lpstr>
      <vt:lpstr>King James I</vt:lpstr>
      <vt:lpstr>Petition of Right</vt:lpstr>
      <vt:lpstr>English Civil War</vt:lpstr>
      <vt:lpstr>English Civil War: 1642 – 1649</vt:lpstr>
      <vt:lpstr>Map Analysis</vt:lpstr>
      <vt:lpstr>Oliver Cromwell</vt:lpstr>
      <vt:lpstr>Restoration</vt:lpstr>
      <vt:lpstr>Glorious Revolution</vt:lpstr>
      <vt:lpstr>Political Changes</vt:lpstr>
      <vt:lpstr>English Bill of Rights</vt:lpstr>
      <vt:lpstr>British Cabinet</vt:lpstr>
    </vt:vector>
  </TitlesOfParts>
  <Company>New England School of Law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 of absolutism</dc:title>
  <dc:creator>Sara Estis</dc:creator>
  <cp:lastModifiedBy>Sara Estis</cp:lastModifiedBy>
  <cp:revision>36</cp:revision>
  <dcterms:created xsi:type="dcterms:W3CDTF">2013-09-15T19:13:54Z</dcterms:created>
  <dcterms:modified xsi:type="dcterms:W3CDTF">2013-09-15T20:01:43Z</dcterms:modified>
</cp:coreProperties>
</file>