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9"/>
  </p:notesMasterIdLst>
  <p:sldIdLst>
    <p:sldId id="256" r:id="rId2"/>
    <p:sldId id="257" r:id="rId3"/>
    <p:sldId id="258" r:id="rId4"/>
    <p:sldId id="259" r:id="rId5"/>
    <p:sldId id="260" r:id="rId6"/>
    <p:sldId id="261" r:id="rId7"/>
    <p:sldId id="262" r:id="rId8"/>
    <p:sldId id="263" r:id="rId9"/>
    <p:sldId id="265" r:id="rId10"/>
    <p:sldId id="266" r:id="rId11"/>
    <p:sldId id="267"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9" r:id="rId29"/>
    <p:sldId id="285" r:id="rId30"/>
    <p:sldId id="290" r:id="rId31"/>
    <p:sldId id="286" r:id="rId32"/>
    <p:sldId id="287" r:id="rId33"/>
    <p:sldId id="288" r:id="rId34"/>
    <p:sldId id="291" r:id="rId35"/>
    <p:sldId id="314" r:id="rId36"/>
    <p:sldId id="316" r:id="rId37"/>
    <p:sldId id="317" r:id="rId38"/>
    <p:sldId id="318" r:id="rId39"/>
    <p:sldId id="319" r:id="rId40"/>
    <p:sldId id="320" r:id="rId41"/>
    <p:sldId id="321" r:id="rId42"/>
    <p:sldId id="322" r:id="rId43"/>
    <p:sldId id="292" r:id="rId44"/>
    <p:sldId id="306" r:id="rId45"/>
    <p:sldId id="307" r:id="rId46"/>
    <p:sldId id="308" r:id="rId47"/>
    <p:sldId id="311" r:id="rId48"/>
    <p:sldId id="312" r:id="rId49"/>
    <p:sldId id="313" r:id="rId50"/>
    <p:sldId id="323" r:id="rId51"/>
    <p:sldId id="324" r:id="rId52"/>
    <p:sldId id="309" r:id="rId53"/>
    <p:sldId id="326" r:id="rId54"/>
    <p:sldId id="325" r:id="rId55"/>
    <p:sldId id="293" r:id="rId56"/>
    <p:sldId id="294" r:id="rId57"/>
    <p:sldId id="295" r:id="rId58"/>
    <p:sldId id="296" r:id="rId59"/>
    <p:sldId id="297" r:id="rId60"/>
    <p:sldId id="298" r:id="rId61"/>
    <p:sldId id="299" r:id="rId62"/>
    <p:sldId id="300" r:id="rId63"/>
    <p:sldId id="301" r:id="rId64"/>
    <p:sldId id="302" r:id="rId65"/>
    <p:sldId id="303" r:id="rId66"/>
    <p:sldId id="304" r:id="rId67"/>
    <p:sldId id="305"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44" autoAdjust="0"/>
    <p:restoredTop sz="94650" autoAdjust="0"/>
  </p:normalViewPr>
  <p:slideViewPr>
    <p:cSldViewPr>
      <p:cViewPr varScale="1">
        <p:scale>
          <a:sx n="115" d="100"/>
          <a:sy n="115" d="100"/>
        </p:scale>
        <p:origin x="-112" y="-2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notesMaster" Target="notesMasters/notesMaster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printerSettings" Target="printerSettings/printerSettings1.bin"/><Relationship Id="rId71" Type="http://schemas.openxmlformats.org/officeDocument/2006/relationships/presProps" Target="presProps.xml"/><Relationship Id="rId72"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heme" Target="theme/theme1.xml"/><Relationship Id="rId74"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0E1349-795D-4F94-92B2-8CADDE2F7BB0}" type="datetimeFigureOut">
              <a:rPr lang="en-US" smtClean="0"/>
              <a:t>12/16/15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BB5D21-A0CC-482D-807E-E7141BE5A699}" type="slidenum">
              <a:rPr lang="en-US" smtClean="0"/>
              <a:t>‹#›</a:t>
            </a:fld>
            <a:endParaRPr lang="en-US"/>
          </a:p>
        </p:txBody>
      </p:sp>
    </p:spTree>
    <p:extLst>
      <p:ext uri="{BB962C8B-B14F-4D97-AF65-F5344CB8AC3E}">
        <p14:creationId xmlns:p14="http://schemas.microsoft.com/office/powerpoint/2010/main" val="84044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After much soul-searching, Muhammad came to believe that the Lord who spoke to him through Gabriel was Allah. Muhammad became convinced that he was the last of the prophets. He began to teach that Allah was the one and only God and that all other gods must be abandoned. People who agreed to this basic principle of Islam were called Muslims. In Arabic, </a:t>
            </a:r>
            <a:r>
              <a:rPr lang="en-US" b="1" dirty="0" smtClean="0"/>
              <a:t>Islam (</a:t>
            </a:r>
            <a:r>
              <a:rPr lang="en-US" b="1" dirty="0" err="1" smtClean="0"/>
              <a:t>ihs•LAHM</a:t>
            </a:r>
            <a:r>
              <a:rPr lang="en-US" b="1" dirty="0" smtClean="0"/>
              <a:t>) means “submission to the will </a:t>
            </a:r>
            <a:r>
              <a:rPr lang="en-US" dirty="0" smtClean="0"/>
              <a:t>of Allah.” </a:t>
            </a:r>
            <a:r>
              <a:rPr lang="en-US" b="1" dirty="0" smtClean="0"/>
              <a:t>Muslim (</a:t>
            </a:r>
            <a:r>
              <a:rPr lang="en-US" b="1" dirty="0" err="1" smtClean="0"/>
              <a:t>MOOZ•lim</a:t>
            </a:r>
            <a:r>
              <a:rPr lang="en-US" b="1" dirty="0" smtClean="0"/>
              <a:t>) means “one who has submitted.” Muhammad’s </a:t>
            </a:r>
            <a:r>
              <a:rPr lang="en-US" dirty="0" smtClean="0"/>
              <a:t>wife, </a:t>
            </a:r>
            <a:r>
              <a:rPr lang="en-US" dirty="0" err="1" smtClean="0"/>
              <a:t>Khadijah</a:t>
            </a:r>
            <a:r>
              <a:rPr lang="en-US" dirty="0" smtClean="0"/>
              <a:t>, and several close friends and relatives were his first followers. </a:t>
            </a:r>
          </a:p>
        </p:txBody>
      </p:sp>
      <p:sp>
        <p:nvSpPr>
          <p:cNvPr id="4" name="Slide Number Placeholder 3"/>
          <p:cNvSpPr>
            <a:spLocks noGrp="1"/>
          </p:cNvSpPr>
          <p:nvPr>
            <p:ph type="sldNum" sz="quarter" idx="10"/>
          </p:nvPr>
        </p:nvSpPr>
        <p:spPr/>
        <p:txBody>
          <a:bodyPr/>
          <a:lstStyle/>
          <a:p>
            <a:fld id="{8862D5E9-9CB6-49F7-A76D-B85CA3DB5188}" type="slidenum">
              <a:rPr lang="en-US" smtClean="0"/>
              <a:pPr/>
              <a:t>37</a:t>
            </a:fld>
            <a:endParaRPr lang="en-US"/>
          </a:p>
        </p:txBody>
      </p:sp>
    </p:spTree>
    <p:extLst>
      <p:ext uri="{BB962C8B-B14F-4D97-AF65-F5344CB8AC3E}">
        <p14:creationId xmlns:p14="http://schemas.microsoft.com/office/powerpoint/2010/main" val="3508369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630, Muhammad returned to Mecca and destroyed the idols in </a:t>
            </a:r>
            <a:r>
              <a:rPr lang="en-US" dirty="0" err="1" smtClean="0"/>
              <a:t>Ka’aba</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 Muhammad’s reputation grew and many Arabs converted</a:t>
            </a:r>
            <a:endParaRPr lang="en-US" dirty="0" smtClean="0"/>
          </a:p>
        </p:txBody>
      </p:sp>
      <p:sp>
        <p:nvSpPr>
          <p:cNvPr id="4" name="Slide Number Placeholder 3"/>
          <p:cNvSpPr>
            <a:spLocks noGrp="1"/>
          </p:cNvSpPr>
          <p:nvPr>
            <p:ph type="sldNum" sz="quarter" idx="10"/>
          </p:nvPr>
        </p:nvSpPr>
        <p:spPr/>
        <p:txBody>
          <a:bodyPr/>
          <a:lstStyle/>
          <a:p>
            <a:fld id="{8862D5E9-9CB6-49F7-A76D-B85CA3DB5188}" type="slidenum">
              <a:rPr lang="en-US" smtClean="0"/>
              <a:pPr/>
              <a:t>38</a:t>
            </a:fld>
            <a:endParaRPr lang="en-US"/>
          </a:p>
        </p:txBody>
      </p:sp>
    </p:spTree>
    <p:extLst>
      <p:ext uri="{BB962C8B-B14F-4D97-AF65-F5344CB8AC3E}">
        <p14:creationId xmlns:p14="http://schemas.microsoft.com/office/powerpoint/2010/main" val="3211574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Qur’an teaches about God AND provides</a:t>
            </a:r>
            <a:r>
              <a:rPr lang="en-US" baseline="0" dirty="0" smtClean="0"/>
              <a:t> a guide to life</a:t>
            </a:r>
          </a:p>
          <a:p>
            <a:r>
              <a:rPr lang="en-US" baseline="0" dirty="0" smtClean="0"/>
              <a:t>Converts typically learn Arabic to read the Qur’an in its original form</a:t>
            </a:r>
            <a:endParaRPr lang="en-US" dirty="0"/>
          </a:p>
        </p:txBody>
      </p:sp>
      <p:sp>
        <p:nvSpPr>
          <p:cNvPr id="4" name="Slide Number Placeholder 3"/>
          <p:cNvSpPr>
            <a:spLocks noGrp="1"/>
          </p:cNvSpPr>
          <p:nvPr>
            <p:ph type="sldNum" sz="quarter" idx="10"/>
          </p:nvPr>
        </p:nvSpPr>
        <p:spPr/>
        <p:txBody>
          <a:bodyPr/>
          <a:lstStyle/>
          <a:p>
            <a:fld id="{8862D5E9-9CB6-49F7-A76D-B85CA3DB5188}" type="slidenum">
              <a:rPr lang="en-US" smtClean="0"/>
              <a:pPr/>
              <a:t>39</a:t>
            </a:fld>
            <a:endParaRPr lang="en-US"/>
          </a:p>
        </p:txBody>
      </p:sp>
    </p:spTree>
    <p:extLst>
      <p:ext uri="{BB962C8B-B14F-4D97-AF65-F5344CB8AC3E}">
        <p14:creationId xmlns:p14="http://schemas.microsoft.com/office/powerpoint/2010/main" val="1857448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62D5E9-9CB6-49F7-A76D-B85CA3DB5188}" type="slidenum">
              <a:rPr lang="en-US" smtClean="0"/>
              <a:pPr/>
              <a:t>40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Muhammad’s death, a</a:t>
            </a:r>
            <a:r>
              <a:rPr lang="en-US" baseline="0" dirty="0" smtClean="0"/>
              <a:t> division arose, and split into two main factions – </a:t>
            </a:r>
            <a:r>
              <a:rPr lang="en-US" baseline="0" dirty="0" err="1" smtClean="0"/>
              <a:t>sunni</a:t>
            </a:r>
            <a:r>
              <a:rPr lang="en-US" baseline="0" dirty="0" smtClean="0"/>
              <a:t> and </a:t>
            </a:r>
            <a:r>
              <a:rPr lang="en-US" baseline="0" dirty="0" err="1" smtClean="0"/>
              <a:t>shiite</a:t>
            </a:r>
            <a:r>
              <a:rPr lang="en-US" baseline="0" dirty="0" smtClean="0"/>
              <a:t> </a:t>
            </a:r>
            <a:r>
              <a:rPr lang="en-US" baseline="0" dirty="0" err="1" smtClean="0"/>
              <a:t>muslims</a:t>
            </a:r>
            <a:r>
              <a:rPr lang="en-US" baseline="0" dirty="0" smtClean="0"/>
              <a:t>.</a:t>
            </a:r>
          </a:p>
          <a:p>
            <a:r>
              <a:rPr lang="en-US" baseline="0" dirty="0" smtClean="0"/>
              <a:t>Muhammad’s son-in-law Ali was the 4</a:t>
            </a:r>
            <a:r>
              <a:rPr lang="en-US" baseline="30000" dirty="0" smtClean="0"/>
              <a:t>th</a:t>
            </a:r>
            <a:r>
              <a:rPr lang="en-US" baseline="0" dirty="0" smtClean="0"/>
              <a:t> caliph, but he was assassinated in 661 and his son was also later killed.</a:t>
            </a:r>
          </a:p>
          <a:p>
            <a:r>
              <a:rPr lang="en-US" baseline="0" dirty="0" smtClean="0"/>
              <a:t>This division has survived over 1300 years and today, approx. 90% of Muslims are Sunni.</a:t>
            </a:r>
          </a:p>
          <a:p>
            <a:endParaRPr lang="en-US" dirty="0"/>
          </a:p>
        </p:txBody>
      </p:sp>
      <p:sp>
        <p:nvSpPr>
          <p:cNvPr id="4" name="Slide Number Placeholder 3"/>
          <p:cNvSpPr>
            <a:spLocks noGrp="1"/>
          </p:cNvSpPr>
          <p:nvPr>
            <p:ph type="sldNum" sz="quarter" idx="10"/>
          </p:nvPr>
        </p:nvSpPr>
        <p:spPr/>
        <p:txBody>
          <a:bodyPr/>
          <a:lstStyle/>
          <a:p>
            <a:fld id="{8862D5E9-9CB6-49F7-A76D-B85CA3DB5188}" type="slidenum">
              <a:rPr lang="en-US" smtClean="0"/>
              <a:pPr/>
              <a:t>42</a:t>
            </a:fld>
            <a:endParaRPr lang="en-US"/>
          </a:p>
        </p:txBody>
      </p:sp>
    </p:spTree>
    <p:extLst>
      <p:ext uri="{BB962C8B-B14F-4D97-AF65-F5344CB8AC3E}">
        <p14:creationId xmlns:p14="http://schemas.microsoft.com/office/powerpoint/2010/main" val="4154627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0580CBD4-FDA3-4569-AF06-0BDA221D51D3}" type="datetimeFigureOut">
              <a:rPr lang="en-US" smtClean="0"/>
              <a:t>12/16/15</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83760658-5D00-4761-8039-5FE6D24AE26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580CBD4-FDA3-4569-AF06-0BDA221D51D3}" type="datetimeFigureOut">
              <a:rPr lang="en-US" smtClean="0"/>
              <a:t>12/16/15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60658-5D00-4761-8039-5FE6D24AE26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580CBD4-FDA3-4569-AF06-0BDA221D51D3}" type="datetimeFigureOut">
              <a:rPr lang="en-US" smtClean="0"/>
              <a:t>12/16/15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60658-5D00-4761-8039-5FE6D24AE26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580CBD4-FDA3-4569-AF06-0BDA221D51D3}" type="datetimeFigureOut">
              <a:rPr lang="en-US" smtClean="0"/>
              <a:t>12/16/15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60658-5D00-4761-8039-5FE6D24AE26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580CBD4-FDA3-4569-AF06-0BDA221D51D3}" type="datetimeFigureOut">
              <a:rPr lang="en-US" smtClean="0"/>
              <a:t>12/16/15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60658-5D00-4761-8039-5FE6D24AE26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580CBD4-FDA3-4569-AF06-0BDA221D51D3}" type="datetimeFigureOut">
              <a:rPr lang="en-US" smtClean="0"/>
              <a:t>12/16/15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760658-5D00-4761-8039-5FE6D24AE26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0580CBD4-FDA3-4569-AF06-0BDA221D51D3}" type="datetimeFigureOut">
              <a:rPr lang="en-US" smtClean="0"/>
              <a:t>12/16/15</a:t>
            </a:fld>
            <a:endParaRPr lang="en-US"/>
          </a:p>
        </p:txBody>
      </p:sp>
      <p:sp>
        <p:nvSpPr>
          <p:cNvPr id="27" name="Slide Number Placeholder 26"/>
          <p:cNvSpPr>
            <a:spLocks noGrp="1"/>
          </p:cNvSpPr>
          <p:nvPr>
            <p:ph type="sldNum" sz="quarter" idx="11"/>
          </p:nvPr>
        </p:nvSpPr>
        <p:spPr/>
        <p:txBody>
          <a:bodyPr rtlCol="0"/>
          <a:lstStyle/>
          <a:p>
            <a:fld id="{83760658-5D00-4761-8039-5FE6D24AE262}"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0580CBD4-FDA3-4569-AF06-0BDA221D51D3}" type="datetimeFigureOut">
              <a:rPr lang="en-US" smtClean="0"/>
              <a:t>12/16/15</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83760658-5D00-4761-8039-5FE6D24AE26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80CBD4-FDA3-4569-AF06-0BDA221D51D3}" type="datetimeFigureOut">
              <a:rPr lang="en-US" smtClean="0"/>
              <a:t>12/16/15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760658-5D00-4761-8039-5FE6D24AE26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580CBD4-FDA3-4569-AF06-0BDA221D51D3}" type="datetimeFigureOut">
              <a:rPr lang="en-US" smtClean="0"/>
              <a:t>12/16/15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760658-5D00-4761-8039-5FE6D24AE26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580CBD4-FDA3-4569-AF06-0BDA221D51D3}" type="datetimeFigureOut">
              <a:rPr lang="en-US" smtClean="0"/>
              <a:t>12/16/15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760658-5D00-4761-8039-5FE6D24AE26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0580CBD4-FDA3-4569-AF06-0BDA221D51D3}" type="datetimeFigureOut">
              <a:rPr lang="en-US" smtClean="0"/>
              <a:t>12/16/15</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83760658-5D00-4761-8039-5FE6D24AE26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wmf"/><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2.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gi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gi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Middle East	</a:t>
            </a:r>
            <a:endParaRPr lang="en-US" dirty="0"/>
          </a:p>
        </p:txBody>
      </p:sp>
      <p:sp>
        <p:nvSpPr>
          <p:cNvPr id="3" name="Subtitle 2"/>
          <p:cNvSpPr>
            <a:spLocks noGrp="1"/>
          </p:cNvSpPr>
          <p:nvPr>
            <p:ph type="subTitle" idx="1"/>
          </p:nvPr>
        </p:nvSpPr>
        <p:spPr/>
        <p:txBody>
          <a:bodyPr/>
          <a:lstStyle/>
          <a:p>
            <a:r>
              <a:rPr lang="en-US" dirty="0" smtClean="0"/>
              <a:t>Unit Five</a:t>
            </a:r>
            <a:endParaRPr lang="en-US" dirty="0"/>
          </a:p>
        </p:txBody>
      </p:sp>
    </p:spTree>
    <p:extLst>
      <p:ext uri="{BB962C8B-B14F-4D97-AF65-F5344CB8AC3E}">
        <p14:creationId xmlns:p14="http://schemas.microsoft.com/office/powerpoint/2010/main" val="339961065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Natural Resources</a:t>
            </a:r>
            <a:endParaRPr lang="en-US" dirty="0"/>
          </a:p>
        </p:txBody>
      </p:sp>
      <p:pic>
        <p:nvPicPr>
          <p:cNvPr id="3" name="Picture 3" descr="map-MidEast-economic activity &amp; resources"/>
          <p:cNvPicPr>
            <a:picLocks noChangeAspect="1" noChangeArrowheads="1"/>
          </p:cNvPicPr>
          <p:nvPr/>
        </p:nvPicPr>
        <p:blipFill>
          <a:blip r:embed="rId2">
            <a:lum bright="-6000" contrast="6000"/>
          </a:blip>
          <a:srcRect l="1834" t="13527" r="1836"/>
          <a:stretch>
            <a:fillRect/>
          </a:stretch>
        </p:blipFill>
        <p:spPr bwMode="auto">
          <a:xfrm>
            <a:off x="609600" y="1981200"/>
            <a:ext cx="8001000" cy="4675188"/>
          </a:xfrm>
          <a:prstGeom prst="rect">
            <a:avLst/>
          </a:prstGeom>
          <a:noFill/>
          <a:ln w="9525">
            <a:solidFill>
              <a:srgbClr val="99CC00"/>
            </a:solidFill>
            <a:miter lim="800000"/>
            <a:headEnd/>
            <a:tailEnd/>
          </a:ln>
        </p:spPr>
      </p:pic>
    </p:spTree>
    <p:extLst>
      <p:ext uri="{BB962C8B-B14F-4D97-AF65-F5344CB8AC3E}">
        <p14:creationId xmlns:p14="http://schemas.microsoft.com/office/powerpoint/2010/main" val="217976168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Israel &amp; Palestine</a:t>
            </a:r>
            <a:endParaRPr lang="en-US" dirty="0"/>
          </a:p>
        </p:txBody>
      </p:sp>
      <p:sp>
        <p:nvSpPr>
          <p:cNvPr id="4" name="Text Placeholder 3"/>
          <p:cNvSpPr>
            <a:spLocks noGrp="1"/>
          </p:cNvSpPr>
          <p:nvPr>
            <p:ph type="body" idx="1"/>
          </p:nvPr>
        </p:nvSpPr>
        <p:spPr/>
        <p:txBody>
          <a:bodyPr/>
          <a:lstStyle/>
          <a:p>
            <a:r>
              <a:rPr lang="en-US" dirty="0" smtClean="0"/>
              <a:t>Section Two</a:t>
            </a:r>
            <a:endParaRPr lang="en-US" dirty="0"/>
          </a:p>
        </p:txBody>
      </p:sp>
    </p:spTree>
    <p:extLst>
      <p:ext uri="{BB962C8B-B14F-4D97-AF65-F5344CB8AC3E}">
        <p14:creationId xmlns:p14="http://schemas.microsoft.com/office/powerpoint/2010/main" val="399450246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500" dirty="0" smtClean="0"/>
              <a:t>Zionism</a:t>
            </a:r>
            <a:endParaRPr lang="en-US" sz="4500" dirty="0"/>
          </a:p>
        </p:txBody>
      </p:sp>
      <p:sp>
        <p:nvSpPr>
          <p:cNvPr id="3" name="Content Placeholder 2"/>
          <p:cNvSpPr>
            <a:spLocks noGrp="1"/>
          </p:cNvSpPr>
          <p:nvPr>
            <p:ph sz="quarter" idx="1"/>
          </p:nvPr>
        </p:nvSpPr>
        <p:spPr>
          <a:xfrm>
            <a:off x="304800" y="2249424"/>
            <a:ext cx="8534400" cy="4325112"/>
          </a:xfrm>
        </p:spPr>
        <p:txBody>
          <a:bodyPr>
            <a:noAutofit/>
          </a:bodyPr>
          <a:lstStyle/>
          <a:p>
            <a:r>
              <a:rPr lang="en-US" dirty="0" smtClean="0"/>
              <a:t>The spiritual and political renewal of the Jewish people in its ancestral homeland of Palestine</a:t>
            </a:r>
          </a:p>
          <a:p>
            <a:pPr marL="109728" indent="0">
              <a:buNone/>
            </a:pPr>
            <a:r>
              <a:rPr lang="en-US" dirty="0" smtClean="0"/>
              <a:t>ZIONISM: </a:t>
            </a:r>
            <a:r>
              <a:rPr lang="en-US" u="sng" dirty="0"/>
              <a:t>a movement for (originally) the re-establishment and (now) the development and protection of a Jewish nation in what is now Israel</a:t>
            </a:r>
            <a:endParaRPr lang="en-US" u="sng" dirty="0" smtClean="0"/>
          </a:p>
          <a:p>
            <a:r>
              <a:rPr lang="en-US" dirty="0" smtClean="0"/>
              <a:t>Freedom from Western anti-</a:t>
            </a:r>
            <a:r>
              <a:rPr lang="en-US" dirty="0" err="1" smtClean="0"/>
              <a:t>semitism</a:t>
            </a:r>
            <a:endParaRPr lang="en-US" dirty="0" smtClean="0"/>
          </a:p>
          <a:p>
            <a:r>
              <a:rPr lang="en-US" u="sng" dirty="0" smtClean="0"/>
              <a:t>Theodore Herzl</a:t>
            </a:r>
            <a:r>
              <a:rPr lang="en-US" dirty="0" smtClean="0"/>
              <a:t> (1860-1904) was a famous leader of the Zionist movement and originally established </a:t>
            </a:r>
            <a:r>
              <a:rPr lang="en-US" dirty="0"/>
              <a:t>Z</a:t>
            </a:r>
            <a:r>
              <a:rPr lang="en-US" dirty="0" smtClean="0"/>
              <a:t>ionism as a political organization in 1897</a:t>
            </a:r>
            <a:endParaRPr lang="en-US" dirty="0"/>
          </a:p>
        </p:txBody>
      </p:sp>
    </p:spTree>
    <p:extLst>
      <p:ext uri="{BB962C8B-B14F-4D97-AF65-F5344CB8AC3E}">
        <p14:creationId xmlns:p14="http://schemas.microsoft.com/office/powerpoint/2010/main" val="15700104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500" dirty="0" smtClean="0"/>
              <a:t>Balfour Declaration</a:t>
            </a:r>
            <a:endParaRPr lang="en-US" sz="4500" dirty="0"/>
          </a:p>
        </p:txBody>
      </p:sp>
      <p:sp>
        <p:nvSpPr>
          <p:cNvPr id="3" name="Content Placeholder 2"/>
          <p:cNvSpPr>
            <a:spLocks noGrp="1"/>
          </p:cNvSpPr>
          <p:nvPr>
            <p:ph sz="quarter" idx="1"/>
          </p:nvPr>
        </p:nvSpPr>
        <p:spPr/>
        <p:txBody>
          <a:bodyPr>
            <a:noAutofit/>
          </a:bodyPr>
          <a:lstStyle/>
          <a:p>
            <a:r>
              <a:rPr lang="en-US" dirty="0" smtClean="0"/>
              <a:t>A </a:t>
            </a:r>
            <a:r>
              <a:rPr lang="en-US" u="sng" dirty="0" smtClean="0"/>
              <a:t>promise from Britain to the Jews</a:t>
            </a:r>
            <a:r>
              <a:rPr lang="en-US" dirty="0" smtClean="0"/>
              <a:t> in 1917</a:t>
            </a:r>
          </a:p>
          <a:p>
            <a:r>
              <a:rPr lang="en-US" dirty="0" smtClean="0"/>
              <a:t>Britain promised to establish a national home for the Jewish people and to use their best endeavors to facilitate the achievement of this goal</a:t>
            </a:r>
          </a:p>
          <a:p>
            <a:r>
              <a:rPr lang="en-US" dirty="0" smtClean="0"/>
              <a:t>The Balfour Declaration also maintained that nothing would be done that would prejudice the rights of existing non-Jewish communities in Palestine</a:t>
            </a:r>
            <a:endParaRPr lang="en-US" dirty="0"/>
          </a:p>
        </p:txBody>
      </p:sp>
    </p:spTree>
    <p:extLst>
      <p:ext uri="{BB962C8B-B14F-4D97-AF65-F5344CB8AC3E}">
        <p14:creationId xmlns:p14="http://schemas.microsoft.com/office/powerpoint/2010/main" val="25476315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500" dirty="0" smtClean="0"/>
              <a:t>Jews &amp; Arabs in Palestine</a:t>
            </a:r>
            <a:endParaRPr lang="en-US" sz="4500" dirty="0"/>
          </a:p>
        </p:txBody>
      </p:sp>
      <p:sp>
        <p:nvSpPr>
          <p:cNvPr id="3" name="Content Placeholder 2"/>
          <p:cNvSpPr>
            <a:spLocks noGrp="1"/>
          </p:cNvSpPr>
          <p:nvPr>
            <p:ph sz="quarter" idx="1"/>
          </p:nvPr>
        </p:nvSpPr>
        <p:spPr>
          <a:xfrm>
            <a:off x="533400" y="2362200"/>
            <a:ext cx="4267155" cy="4038600"/>
          </a:xfrm>
        </p:spPr>
        <p:txBody>
          <a:bodyPr>
            <a:noAutofit/>
          </a:bodyPr>
          <a:lstStyle/>
          <a:p>
            <a:r>
              <a:rPr lang="en-US" dirty="0" smtClean="0"/>
              <a:t>In 1920 there was 1 Jew to every 10 Arabs in Palestine</a:t>
            </a:r>
          </a:p>
          <a:p>
            <a:r>
              <a:rPr lang="en-US" dirty="0" smtClean="0"/>
              <a:t>By 1947, the ratio was 1 Jew to every 2 Arabs</a:t>
            </a:r>
          </a:p>
          <a:p>
            <a:r>
              <a:rPr lang="en-US" dirty="0" smtClean="0"/>
              <a:t>Arabs began to feel that they were losing control</a:t>
            </a:r>
            <a:endParaRPr lang="en-US" dirty="0"/>
          </a:p>
        </p:txBody>
      </p:sp>
      <p:pic>
        <p:nvPicPr>
          <p:cNvPr id="4" name="Picture 27" descr="map-Zionist COlonies in Palestine - 1920"/>
          <p:cNvPicPr>
            <a:picLocks noChangeAspect="1" noChangeArrowheads="1"/>
          </p:cNvPicPr>
          <p:nvPr/>
        </p:nvPicPr>
        <p:blipFill>
          <a:blip r:embed="rId2">
            <a:lum bright="-12000" contrast="24000"/>
          </a:blip>
          <a:srcRect/>
          <a:stretch>
            <a:fillRect/>
          </a:stretch>
        </p:blipFill>
        <p:spPr bwMode="auto">
          <a:xfrm>
            <a:off x="5181600" y="2133600"/>
            <a:ext cx="3226941" cy="4276551"/>
          </a:xfrm>
          <a:prstGeom prst="rect">
            <a:avLst/>
          </a:prstGeom>
          <a:noFill/>
          <a:ln w="9525">
            <a:solidFill>
              <a:srgbClr val="0037A6"/>
            </a:solidFill>
            <a:miter lim="800000"/>
            <a:headEnd/>
            <a:tailEnd/>
          </a:ln>
        </p:spPr>
      </p:pic>
    </p:spTree>
    <p:extLst>
      <p:ext uri="{BB962C8B-B14F-4D97-AF65-F5344CB8AC3E}">
        <p14:creationId xmlns:p14="http://schemas.microsoft.com/office/powerpoint/2010/main" val="13184519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500" dirty="0" smtClean="0"/>
              <a:t>British Mandate</a:t>
            </a:r>
            <a:endParaRPr lang="en-US" sz="4500" dirty="0"/>
          </a:p>
        </p:txBody>
      </p:sp>
      <p:sp>
        <p:nvSpPr>
          <p:cNvPr id="3" name="Content Placeholder 2"/>
          <p:cNvSpPr>
            <a:spLocks noGrp="1"/>
          </p:cNvSpPr>
          <p:nvPr>
            <p:ph sz="quarter" idx="1"/>
          </p:nvPr>
        </p:nvSpPr>
        <p:spPr>
          <a:xfrm>
            <a:off x="304800" y="2057400"/>
            <a:ext cx="4572000" cy="4572000"/>
          </a:xfrm>
        </p:spPr>
        <p:txBody>
          <a:bodyPr anchor="ctr">
            <a:normAutofit/>
          </a:bodyPr>
          <a:lstStyle/>
          <a:p>
            <a:r>
              <a:rPr lang="en-US" sz="3500" dirty="0" smtClean="0"/>
              <a:t>British Mandate in Palestine was created in </a:t>
            </a:r>
            <a:r>
              <a:rPr lang="en-US" sz="3500" u="sng" dirty="0" smtClean="0"/>
              <a:t>July 1922</a:t>
            </a:r>
          </a:p>
          <a:p>
            <a:r>
              <a:rPr lang="en-US" sz="3500" dirty="0"/>
              <a:t>This was an area of land set aside for a national home for the Jewish </a:t>
            </a:r>
            <a:r>
              <a:rPr lang="en-US" sz="3500" dirty="0" smtClean="0"/>
              <a:t>people</a:t>
            </a:r>
            <a:endParaRPr lang="en-US" sz="3500" dirty="0"/>
          </a:p>
        </p:txBody>
      </p:sp>
      <p:pic>
        <p:nvPicPr>
          <p:cNvPr id="4" name="Picture 9" descr="map-1923 Br Alteration to Mandate"/>
          <p:cNvPicPr>
            <a:picLocks noChangeAspect="1" noChangeArrowheads="1"/>
          </p:cNvPicPr>
          <p:nvPr/>
        </p:nvPicPr>
        <p:blipFill>
          <a:blip r:embed="rId2">
            <a:lum contrast="6000"/>
          </a:blip>
          <a:srcRect l="3810" t="3139" r="4286" b="7602"/>
          <a:stretch>
            <a:fillRect/>
          </a:stretch>
        </p:blipFill>
        <p:spPr bwMode="auto">
          <a:xfrm>
            <a:off x="5323147" y="1197138"/>
            <a:ext cx="3187887" cy="5285180"/>
          </a:xfrm>
          <a:prstGeom prst="rect">
            <a:avLst/>
          </a:prstGeom>
          <a:noFill/>
          <a:ln w="9525">
            <a:solidFill>
              <a:srgbClr val="0037A6"/>
            </a:solidFill>
            <a:miter lim="800000"/>
            <a:headEnd/>
            <a:tailEnd/>
          </a:ln>
        </p:spPr>
      </p:pic>
    </p:spTree>
    <p:extLst>
      <p:ext uri="{BB962C8B-B14F-4D97-AF65-F5344CB8AC3E}">
        <p14:creationId xmlns:p14="http://schemas.microsoft.com/office/powerpoint/2010/main" val="36041556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500" dirty="0" smtClean="0"/>
              <a:t>British White Paper of 1939</a:t>
            </a:r>
            <a:endParaRPr lang="en-US" sz="4500" dirty="0"/>
          </a:p>
        </p:txBody>
      </p:sp>
      <p:sp>
        <p:nvSpPr>
          <p:cNvPr id="3" name="Content Placeholder 2"/>
          <p:cNvSpPr>
            <a:spLocks noGrp="1"/>
          </p:cNvSpPr>
          <p:nvPr>
            <p:ph sz="quarter" idx="1"/>
          </p:nvPr>
        </p:nvSpPr>
        <p:spPr/>
        <p:txBody>
          <a:bodyPr>
            <a:normAutofit fontScale="92500" lnSpcReduction="10000"/>
          </a:bodyPr>
          <a:lstStyle/>
          <a:p>
            <a:r>
              <a:rPr lang="en-US" sz="3000" u="sng" dirty="0" smtClean="0"/>
              <a:t>Limited Jewish immigration to Palestine</a:t>
            </a:r>
            <a:r>
              <a:rPr lang="en-US" sz="3000" dirty="0" smtClean="0"/>
              <a:t> to 75,000 over next 5 years between 1939 and 1944</a:t>
            </a:r>
          </a:p>
          <a:p>
            <a:r>
              <a:rPr lang="en-US" sz="3000" dirty="0" smtClean="0"/>
              <a:t>Ended Jewish land purchases</a:t>
            </a:r>
          </a:p>
          <a:p>
            <a:r>
              <a:rPr lang="en-US" sz="3000" dirty="0" smtClean="0"/>
              <a:t>Promised independence for Palestine within 10 years</a:t>
            </a:r>
          </a:p>
          <a:p>
            <a:r>
              <a:rPr lang="en-US" sz="3000" dirty="0" smtClean="0"/>
              <a:t>It was NOT British policy that Palestine would become Jewish state – but Hitler changed that</a:t>
            </a:r>
          </a:p>
          <a:p>
            <a:r>
              <a:rPr lang="en-US" sz="3000" dirty="0" smtClean="0"/>
              <a:t>During WW2, 6 Million Jews were killed by the Nazis and this sparked a massive Jewish immigration to Palestine</a:t>
            </a:r>
          </a:p>
          <a:p>
            <a:endParaRPr lang="en-US" sz="3000" dirty="0" smtClean="0"/>
          </a:p>
          <a:p>
            <a:endParaRPr lang="en-US" sz="3000" dirty="0"/>
          </a:p>
        </p:txBody>
      </p:sp>
    </p:spTree>
    <p:extLst>
      <p:ext uri="{BB962C8B-B14F-4D97-AF65-F5344CB8AC3E}">
        <p14:creationId xmlns:p14="http://schemas.microsoft.com/office/powerpoint/2010/main" val="27396770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chor="t">
            <a:noAutofit/>
          </a:bodyPr>
          <a:lstStyle/>
          <a:p>
            <a:r>
              <a:rPr lang="en-US" sz="4500" dirty="0" smtClean="0"/>
              <a:t>UN Partition Plan of 1947</a:t>
            </a:r>
            <a:endParaRPr lang="en-US" sz="4500" dirty="0"/>
          </a:p>
        </p:txBody>
      </p:sp>
      <p:pic>
        <p:nvPicPr>
          <p:cNvPr id="4" name="Picture 6" descr="Map-UN Partition-1947-1"/>
          <p:cNvPicPr>
            <a:picLocks noChangeAspect="1" noChangeArrowheads="1"/>
          </p:cNvPicPr>
          <p:nvPr/>
        </p:nvPicPr>
        <p:blipFill>
          <a:blip r:embed="rId2">
            <a:lum contrast="6000"/>
          </a:blip>
          <a:srcRect/>
          <a:stretch>
            <a:fillRect/>
          </a:stretch>
        </p:blipFill>
        <p:spPr bwMode="auto">
          <a:xfrm>
            <a:off x="2362201" y="1447800"/>
            <a:ext cx="4419600" cy="5198696"/>
          </a:xfrm>
          <a:prstGeom prst="rect">
            <a:avLst/>
          </a:prstGeom>
          <a:noFill/>
          <a:ln w="9525">
            <a:solidFill>
              <a:srgbClr val="0037A6"/>
            </a:solidFill>
            <a:miter lim="800000"/>
            <a:headEnd/>
            <a:tailEnd/>
          </a:ln>
        </p:spPr>
      </p:pic>
    </p:spTree>
    <p:extLst>
      <p:ext uri="{BB962C8B-B14F-4D97-AF65-F5344CB8AC3E}">
        <p14:creationId xmlns:p14="http://schemas.microsoft.com/office/powerpoint/2010/main" val="166578236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0"/>
            <a:ext cx="9144000" cy="758952"/>
          </a:xfrm>
        </p:spPr>
        <p:txBody>
          <a:bodyPr anchor="t">
            <a:noAutofit/>
          </a:bodyPr>
          <a:lstStyle/>
          <a:p>
            <a:r>
              <a:rPr lang="en-US" sz="4000" dirty="0" smtClean="0"/>
              <a:t>Israel Becomes a Nation: May 14, 1948</a:t>
            </a:r>
            <a:endParaRPr lang="en-US" sz="4000" dirty="0"/>
          </a:p>
        </p:txBody>
      </p:sp>
      <p:pic>
        <p:nvPicPr>
          <p:cNvPr id="4" name="Picture 10" descr="weizmann"/>
          <p:cNvPicPr>
            <a:picLocks noChangeAspect="1" noChangeArrowheads="1"/>
          </p:cNvPicPr>
          <p:nvPr/>
        </p:nvPicPr>
        <p:blipFill>
          <a:blip r:embed="rId2"/>
          <a:srcRect/>
          <a:stretch>
            <a:fillRect/>
          </a:stretch>
        </p:blipFill>
        <p:spPr bwMode="auto">
          <a:xfrm>
            <a:off x="1143000" y="1981200"/>
            <a:ext cx="1524000" cy="2197100"/>
          </a:xfrm>
          <a:prstGeom prst="rect">
            <a:avLst/>
          </a:prstGeom>
          <a:noFill/>
          <a:ln w="9525">
            <a:solidFill>
              <a:srgbClr val="0037A6"/>
            </a:solidFill>
            <a:miter lim="800000"/>
            <a:headEnd/>
            <a:tailEnd/>
          </a:ln>
        </p:spPr>
      </p:pic>
      <p:pic>
        <p:nvPicPr>
          <p:cNvPr id="5" name="Picture 13" descr="stemma"/>
          <p:cNvPicPr>
            <a:picLocks noChangeAspect="1" noChangeArrowheads="1"/>
          </p:cNvPicPr>
          <p:nvPr/>
        </p:nvPicPr>
        <p:blipFill>
          <a:blip r:embed="rId3"/>
          <a:srcRect/>
          <a:stretch>
            <a:fillRect/>
          </a:stretch>
        </p:blipFill>
        <p:spPr bwMode="auto">
          <a:xfrm>
            <a:off x="3882231" y="2362200"/>
            <a:ext cx="1379537" cy="1619250"/>
          </a:xfrm>
          <a:prstGeom prst="rect">
            <a:avLst/>
          </a:prstGeom>
          <a:noFill/>
          <a:ln w="9525">
            <a:solidFill>
              <a:srgbClr val="0037A6"/>
            </a:solidFill>
            <a:miter lim="800000"/>
            <a:headEnd/>
            <a:tailEnd/>
          </a:ln>
        </p:spPr>
      </p:pic>
      <p:pic>
        <p:nvPicPr>
          <p:cNvPr id="6" name="Picture 11" descr="Ben-Gurion"/>
          <p:cNvPicPr>
            <a:picLocks noChangeAspect="1" noChangeArrowheads="1"/>
          </p:cNvPicPr>
          <p:nvPr/>
        </p:nvPicPr>
        <p:blipFill>
          <a:blip r:embed="rId4"/>
          <a:srcRect/>
          <a:stretch>
            <a:fillRect/>
          </a:stretch>
        </p:blipFill>
        <p:spPr bwMode="auto">
          <a:xfrm>
            <a:off x="6528115" y="2057400"/>
            <a:ext cx="1428750" cy="2038350"/>
          </a:xfrm>
          <a:prstGeom prst="rect">
            <a:avLst/>
          </a:prstGeom>
          <a:noFill/>
          <a:ln w="9525">
            <a:solidFill>
              <a:srgbClr val="0037A6"/>
            </a:solidFill>
            <a:miter lim="800000"/>
            <a:headEnd/>
            <a:tailEnd/>
          </a:ln>
        </p:spPr>
      </p:pic>
      <p:pic>
        <p:nvPicPr>
          <p:cNvPr id="7" name="Picture 14" descr="ISRAEL"/>
          <p:cNvPicPr>
            <a:picLocks noChangeAspect="1" noChangeArrowheads="1"/>
          </p:cNvPicPr>
          <p:nvPr/>
        </p:nvPicPr>
        <p:blipFill>
          <a:blip r:embed="rId5"/>
          <a:srcRect l="6409" t="4099" r="3467" b="1622"/>
          <a:stretch>
            <a:fillRect/>
          </a:stretch>
        </p:blipFill>
        <p:spPr bwMode="auto">
          <a:xfrm>
            <a:off x="3586882" y="4662359"/>
            <a:ext cx="1981200" cy="1487488"/>
          </a:xfrm>
          <a:prstGeom prst="rect">
            <a:avLst/>
          </a:prstGeom>
          <a:noFill/>
          <a:ln w="9525">
            <a:solidFill>
              <a:srgbClr val="0037A6"/>
            </a:solidFill>
            <a:miter lim="800000"/>
            <a:headEnd/>
            <a:tailEnd/>
          </a:ln>
        </p:spPr>
      </p:pic>
      <p:sp>
        <p:nvSpPr>
          <p:cNvPr id="8" name="Rectangle 7"/>
          <p:cNvSpPr/>
          <p:nvPr/>
        </p:nvSpPr>
        <p:spPr>
          <a:xfrm>
            <a:off x="940172" y="4339193"/>
            <a:ext cx="1929828" cy="923330"/>
          </a:xfrm>
          <a:prstGeom prst="rect">
            <a:avLst/>
          </a:prstGeom>
        </p:spPr>
        <p:txBody>
          <a:bodyPr wrap="square">
            <a:spAutoFit/>
          </a:bodyPr>
          <a:lstStyle/>
          <a:p>
            <a:pPr algn="ctr">
              <a:spcBef>
                <a:spcPct val="50000"/>
              </a:spcBef>
              <a:buClr>
                <a:srgbClr val="8AB76B"/>
              </a:buClr>
              <a:buFont typeface="Wingdings" charset="2"/>
              <a:buNone/>
              <a:defRPr/>
            </a:pPr>
            <a:r>
              <a:rPr lang="en-US" u="sng" dirty="0" err="1">
                <a:solidFill>
                  <a:srgbClr val="302C24"/>
                </a:solidFill>
                <a:latin typeface="Georgia"/>
                <a:cs typeface="Georgia"/>
              </a:rPr>
              <a:t>Chaim</a:t>
            </a:r>
            <a:r>
              <a:rPr lang="en-US" u="sng" dirty="0">
                <a:solidFill>
                  <a:srgbClr val="302C24"/>
                </a:solidFill>
                <a:latin typeface="Georgia"/>
                <a:cs typeface="Georgia"/>
              </a:rPr>
              <a:t> Weizmann</a:t>
            </a:r>
            <a:r>
              <a:rPr lang="en-US" dirty="0">
                <a:solidFill>
                  <a:srgbClr val="302C24"/>
                </a:solidFill>
                <a:latin typeface="Georgia"/>
                <a:cs typeface="Georgia"/>
              </a:rPr>
              <a:t>,</a:t>
            </a:r>
            <a:br>
              <a:rPr lang="en-US" dirty="0">
                <a:solidFill>
                  <a:srgbClr val="302C24"/>
                </a:solidFill>
                <a:latin typeface="Georgia"/>
                <a:cs typeface="Georgia"/>
              </a:rPr>
            </a:br>
            <a:r>
              <a:rPr lang="en-US" dirty="0">
                <a:solidFill>
                  <a:srgbClr val="302C24"/>
                </a:solidFill>
                <a:latin typeface="Georgia"/>
                <a:cs typeface="Georgia"/>
              </a:rPr>
              <a:t>1</a:t>
            </a:r>
            <a:r>
              <a:rPr lang="en-US" baseline="30000" dirty="0">
                <a:solidFill>
                  <a:srgbClr val="302C24"/>
                </a:solidFill>
                <a:latin typeface="Georgia"/>
                <a:cs typeface="Georgia"/>
              </a:rPr>
              <a:t>st</a:t>
            </a:r>
            <a:r>
              <a:rPr lang="en-US" dirty="0">
                <a:solidFill>
                  <a:srgbClr val="302C24"/>
                </a:solidFill>
                <a:latin typeface="Georgia"/>
                <a:cs typeface="Georgia"/>
              </a:rPr>
              <a:t> President</a:t>
            </a:r>
          </a:p>
        </p:txBody>
      </p:sp>
      <p:sp>
        <p:nvSpPr>
          <p:cNvPr id="9" name="Rectangle 8"/>
          <p:cNvSpPr/>
          <p:nvPr/>
        </p:nvSpPr>
        <p:spPr>
          <a:xfrm>
            <a:off x="6076082" y="4339193"/>
            <a:ext cx="2388783" cy="646331"/>
          </a:xfrm>
          <a:prstGeom prst="rect">
            <a:avLst/>
          </a:prstGeom>
        </p:spPr>
        <p:txBody>
          <a:bodyPr wrap="square">
            <a:spAutoFit/>
          </a:bodyPr>
          <a:lstStyle/>
          <a:p>
            <a:pPr algn="ctr">
              <a:spcBef>
                <a:spcPct val="50000"/>
              </a:spcBef>
              <a:buClr>
                <a:srgbClr val="8AB76B"/>
              </a:buClr>
              <a:buFont typeface="Wingdings" charset="2"/>
              <a:buNone/>
              <a:defRPr/>
            </a:pPr>
            <a:r>
              <a:rPr lang="en-US" u="sng" dirty="0">
                <a:solidFill>
                  <a:srgbClr val="302C24"/>
                </a:solidFill>
                <a:latin typeface="Georgia"/>
                <a:cs typeface="Georgia"/>
              </a:rPr>
              <a:t>David Ben-Gurion</a:t>
            </a:r>
            <a:r>
              <a:rPr lang="en-US" dirty="0">
                <a:solidFill>
                  <a:srgbClr val="302C24"/>
                </a:solidFill>
                <a:latin typeface="Georgia"/>
                <a:cs typeface="Georgia"/>
              </a:rPr>
              <a:t>,</a:t>
            </a:r>
            <a:br>
              <a:rPr lang="en-US" dirty="0">
                <a:solidFill>
                  <a:srgbClr val="302C24"/>
                </a:solidFill>
                <a:latin typeface="Georgia"/>
                <a:cs typeface="Georgia"/>
              </a:rPr>
            </a:br>
            <a:r>
              <a:rPr lang="en-US" dirty="0">
                <a:solidFill>
                  <a:srgbClr val="302C24"/>
                </a:solidFill>
                <a:latin typeface="Georgia"/>
                <a:cs typeface="Georgia"/>
              </a:rPr>
              <a:t>1</a:t>
            </a:r>
            <a:r>
              <a:rPr lang="en-US" baseline="30000" dirty="0">
                <a:solidFill>
                  <a:srgbClr val="302C24"/>
                </a:solidFill>
                <a:latin typeface="Georgia"/>
                <a:cs typeface="Georgia"/>
              </a:rPr>
              <a:t>st</a:t>
            </a:r>
            <a:r>
              <a:rPr lang="en-US" dirty="0">
                <a:solidFill>
                  <a:srgbClr val="302C24"/>
                </a:solidFill>
                <a:latin typeface="Georgia"/>
                <a:cs typeface="Georgia"/>
              </a:rPr>
              <a:t> Prime Minister</a:t>
            </a:r>
          </a:p>
        </p:txBody>
      </p:sp>
    </p:spTree>
    <p:extLst>
      <p:ext uri="{BB962C8B-B14F-4D97-AF65-F5344CB8AC3E}">
        <p14:creationId xmlns:p14="http://schemas.microsoft.com/office/powerpoint/2010/main" val="13082403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5000"/>
                            </p:stCondLst>
                            <p:childTnLst>
                              <p:par>
                                <p:cTn id="8" presetID="31" presetClass="entr" presetSubtype="0" fill="hold" nodeType="afterEffect">
                                  <p:stCondLst>
                                    <p:cond delay="5000"/>
                                  </p:stCondLst>
                                  <p:iterate type="lt">
                                    <p:tmPct val="5000"/>
                                  </p:iterate>
                                  <p:childTnLst>
                                    <p:set>
                                      <p:cBhvr>
                                        <p:cTn id="9" dur="1" fill="hold">
                                          <p:stCondLst>
                                            <p:cond delay="0"/>
                                          </p:stCondLst>
                                        </p:cTn>
                                        <p:tgtEl>
                                          <p:spTgt spid="5"/>
                                        </p:tgtEl>
                                        <p:attrNameLst>
                                          <p:attrName>style.visibility</p:attrName>
                                        </p:attrNameLst>
                                      </p:cBhvr>
                                      <p:to>
                                        <p:strVal val="visible"/>
                                      </p:to>
                                    </p:set>
                                    <p:anim calcmode="lin" valueType="num">
                                      <p:cBhvr>
                                        <p:cTn id="10" dur="5000" fill="hold"/>
                                        <p:tgtEl>
                                          <p:spTgt spid="5"/>
                                        </p:tgtEl>
                                        <p:attrNameLst>
                                          <p:attrName>ppt_w</p:attrName>
                                        </p:attrNameLst>
                                      </p:cBhvr>
                                      <p:tavLst>
                                        <p:tav tm="0">
                                          <p:val>
                                            <p:fltVal val="0"/>
                                          </p:val>
                                        </p:tav>
                                        <p:tav tm="100000">
                                          <p:val>
                                            <p:strVal val="#ppt_w"/>
                                          </p:val>
                                        </p:tav>
                                      </p:tavLst>
                                    </p:anim>
                                    <p:anim calcmode="lin" valueType="num">
                                      <p:cBhvr>
                                        <p:cTn id="11" dur="5000" fill="hold"/>
                                        <p:tgtEl>
                                          <p:spTgt spid="5"/>
                                        </p:tgtEl>
                                        <p:attrNameLst>
                                          <p:attrName>ppt_h</p:attrName>
                                        </p:attrNameLst>
                                      </p:cBhvr>
                                      <p:tavLst>
                                        <p:tav tm="0">
                                          <p:val>
                                            <p:fltVal val="0"/>
                                          </p:val>
                                        </p:tav>
                                        <p:tav tm="100000">
                                          <p:val>
                                            <p:strVal val="#ppt_h"/>
                                          </p:val>
                                        </p:tav>
                                      </p:tavLst>
                                    </p:anim>
                                    <p:anim calcmode="lin" valueType="num">
                                      <p:cBhvr>
                                        <p:cTn id="12" dur="5000" fill="hold"/>
                                        <p:tgtEl>
                                          <p:spTgt spid="5"/>
                                        </p:tgtEl>
                                        <p:attrNameLst>
                                          <p:attrName>style.rotation</p:attrName>
                                        </p:attrNameLst>
                                      </p:cBhvr>
                                      <p:tavLst>
                                        <p:tav tm="0">
                                          <p:val>
                                            <p:fltVal val="90"/>
                                          </p:val>
                                        </p:tav>
                                        <p:tav tm="100000">
                                          <p:val>
                                            <p:fltVal val="0"/>
                                          </p:val>
                                        </p:tav>
                                      </p:tavLst>
                                    </p:anim>
                                    <p:animEffect transition="in" filter="fade">
                                      <p:cBhvr>
                                        <p:cTn id="13" dur="5000"/>
                                        <p:tgtEl>
                                          <p:spTgt spid="5"/>
                                        </p:tgtEl>
                                      </p:cBhvr>
                                    </p:animEffect>
                                  </p:childTnLst>
                                </p:cTn>
                              </p:par>
                            </p:childTnLst>
                          </p:cTn>
                        </p:par>
                        <p:par>
                          <p:cTn id="14" fill="hold">
                            <p:stCondLst>
                              <p:cond delay="15000"/>
                            </p:stCondLst>
                            <p:childTnLst>
                              <p:par>
                                <p:cTn id="15" presetID="9" presetClass="entr" presetSubtype="0" fill="hold" nodeType="afterEffect">
                                  <p:stCondLst>
                                    <p:cond delay="450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0"/>
                                        <p:tgtEl>
                                          <p:spTgt spid="6"/>
                                        </p:tgtEl>
                                      </p:cBhvr>
                                    </p:animEffect>
                                  </p:childTnLst>
                                </p:cTn>
                              </p:par>
                            </p:childTnLst>
                          </p:cTn>
                        </p:par>
                        <p:par>
                          <p:cTn id="18" fill="hold">
                            <p:stCondLst>
                              <p:cond delay="24500"/>
                            </p:stCondLst>
                            <p:childTnLst>
                              <p:par>
                                <p:cTn id="19" presetID="51" presetClass="entr" presetSubtype="0" fill="hold" nodeType="afterEffect">
                                  <p:stCondLst>
                                    <p:cond delay="750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925" decel="100000"/>
                                        <p:tgtEl>
                                          <p:spTgt spid="7"/>
                                        </p:tgtEl>
                                      </p:cBhvr>
                                    </p:animEffect>
                                    <p:animScale>
                                      <p:cBhvr>
                                        <p:cTn id="22" dur="1925" decel="100000"/>
                                        <p:tgtEl>
                                          <p:spTgt spid="7"/>
                                        </p:tgtEl>
                                      </p:cBhvr>
                                      <p:from x="10000" y="10000"/>
                                      <p:to x="200000" y="450000"/>
                                    </p:animScale>
                                    <p:animScale>
                                      <p:cBhvr>
                                        <p:cTn id="23" dur="3075" accel="100000" fill="hold">
                                          <p:stCondLst>
                                            <p:cond delay="1925"/>
                                          </p:stCondLst>
                                        </p:cTn>
                                        <p:tgtEl>
                                          <p:spTgt spid="7"/>
                                        </p:tgtEl>
                                      </p:cBhvr>
                                      <p:from x="200000" y="450000"/>
                                      <p:to x="100000" y="100000"/>
                                    </p:animScale>
                                    <p:set>
                                      <p:cBhvr>
                                        <p:cTn id="24" dur="1925" fill="hold"/>
                                        <p:tgtEl>
                                          <p:spTgt spid="7"/>
                                        </p:tgtEl>
                                        <p:attrNameLst>
                                          <p:attrName>ppt_x</p:attrName>
                                        </p:attrNameLst>
                                      </p:cBhvr>
                                      <p:to>
                                        <p:strVal val="(0.5)"/>
                                      </p:to>
                                    </p:set>
                                    <p:anim from="(0.5)" to="(#ppt_x)" calcmode="lin" valueType="num">
                                      <p:cBhvr>
                                        <p:cTn id="25" dur="3075" accel="100000" fill="hold">
                                          <p:stCondLst>
                                            <p:cond delay="1925"/>
                                          </p:stCondLst>
                                        </p:cTn>
                                        <p:tgtEl>
                                          <p:spTgt spid="7"/>
                                        </p:tgtEl>
                                        <p:attrNameLst>
                                          <p:attrName>ppt_x</p:attrName>
                                        </p:attrNameLst>
                                      </p:cBhvr>
                                    </p:anim>
                                    <p:set>
                                      <p:cBhvr>
                                        <p:cTn id="26" dur="1925" fill="hold"/>
                                        <p:tgtEl>
                                          <p:spTgt spid="7"/>
                                        </p:tgtEl>
                                        <p:attrNameLst>
                                          <p:attrName>ppt_y</p:attrName>
                                        </p:attrNameLst>
                                      </p:cBhvr>
                                      <p:to>
                                        <p:strVal val="(#ppt_y+0.4)"/>
                                      </p:to>
                                    </p:set>
                                    <p:anim from="(#ppt_y+0.4)" to="(#ppt_y)" calcmode="lin" valueType="num">
                                      <p:cBhvr>
                                        <p:cTn id="27" dur="3075" accel="100000" fill="hold">
                                          <p:stCondLst>
                                            <p:cond delay="1925"/>
                                          </p:stCondLst>
                                        </p:cTn>
                                        <p:tgtEl>
                                          <p:spTgt spid="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nchor="t">
            <a:noAutofit/>
          </a:bodyPr>
          <a:lstStyle/>
          <a:p>
            <a:r>
              <a:rPr lang="en-US" sz="4500" dirty="0" smtClean="0"/>
              <a:t>War Begins! May 15, 1948</a:t>
            </a:r>
            <a:endParaRPr lang="en-US" sz="4500" dirty="0"/>
          </a:p>
        </p:txBody>
      </p:sp>
      <p:pic>
        <p:nvPicPr>
          <p:cNvPr id="4" name="Picture 13" descr="map-Arab Invasion of Israel-1948"/>
          <p:cNvPicPr>
            <a:picLocks noChangeAspect="1" noChangeArrowheads="1"/>
          </p:cNvPicPr>
          <p:nvPr/>
        </p:nvPicPr>
        <p:blipFill>
          <a:blip r:embed="rId2">
            <a:lum contrast="18000"/>
          </a:blip>
          <a:srcRect/>
          <a:stretch>
            <a:fillRect/>
          </a:stretch>
        </p:blipFill>
        <p:spPr bwMode="auto">
          <a:xfrm>
            <a:off x="990600" y="1676400"/>
            <a:ext cx="2950123" cy="4797736"/>
          </a:xfrm>
          <a:prstGeom prst="rect">
            <a:avLst/>
          </a:prstGeom>
          <a:noFill/>
          <a:ln w="9525">
            <a:solidFill>
              <a:srgbClr val="0037A6"/>
            </a:solidFill>
            <a:miter lim="800000"/>
            <a:headEnd/>
            <a:tailEnd/>
          </a:ln>
        </p:spPr>
      </p:pic>
      <p:pic>
        <p:nvPicPr>
          <p:cNvPr id="5" name="Picture 8" descr="map-Arab Refugees-1948"/>
          <p:cNvPicPr>
            <a:picLocks noChangeAspect="1" noChangeArrowheads="1"/>
          </p:cNvPicPr>
          <p:nvPr/>
        </p:nvPicPr>
        <p:blipFill>
          <a:blip r:embed="rId3">
            <a:lum bright="-6000" contrast="12000"/>
          </a:blip>
          <a:srcRect/>
          <a:stretch>
            <a:fillRect/>
          </a:stretch>
        </p:blipFill>
        <p:spPr bwMode="auto">
          <a:xfrm>
            <a:off x="4191000" y="1752600"/>
            <a:ext cx="4165600" cy="4660900"/>
          </a:xfrm>
          <a:prstGeom prst="rect">
            <a:avLst/>
          </a:prstGeom>
          <a:noFill/>
          <a:ln w="9525">
            <a:solidFill>
              <a:srgbClr val="0037A6"/>
            </a:solidFill>
            <a:miter lim="800000"/>
            <a:headEnd/>
            <a:tailEnd/>
          </a:ln>
        </p:spPr>
      </p:pic>
    </p:spTree>
    <p:extLst>
      <p:ext uri="{BB962C8B-B14F-4D97-AF65-F5344CB8AC3E}">
        <p14:creationId xmlns:p14="http://schemas.microsoft.com/office/powerpoint/2010/main" val="378342663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Geography &amp; Introduction</a:t>
            </a:r>
            <a:endParaRPr lang="en-US" dirty="0"/>
          </a:p>
        </p:txBody>
      </p:sp>
      <p:sp>
        <p:nvSpPr>
          <p:cNvPr id="5" name="Text Placeholder 4"/>
          <p:cNvSpPr>
            <a:spLocks noGrp="1"/>
          </p:cNvSpPr>
          <p:nvPr>
            <p:ph type="body" idx="1"/>
          </p:nvPr>
        </p:nvSpPr>
        <p:spPr/>
        <p:txBody>
          <a:bodyPr/>
          <a:lstStyle/>
          <a:p>
            <a:r>
              <a:rPr lang="en-US" dirty="0" smtClean="0"/>
              <a:t>Section One</a:t>
            </a:r>
            <a:endParaRPr lang="en-US" dirty="0"/>
          </a:p>
        </p:txBody>
      </p:sp>
    </p:spTree>
    <p:extLst>
      <p:ext uri="{BB962C8B-B14F-4D97-AF65-F5344CB8AC3E}">
        <p14:creationId xmlns:p14="http://schemas.microsoft.com/office/powerpoint/2010/main" val="240062333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nchor="t">
            <a:noAutofit/>
          </a:bodyPr>
          <a:lstStyle/>
          <a:p>
            <a:r>
              <a:rPr lang="en-US" sz="4500" dirty="0" smtClean="0"/>
              <a:t>War Ends, 1949</a:t>
            </a:r>
            <a:endParaRPr lang="en-US" sz="4500" dirty="0"/>
          </a:p>
        </p:txBody>
      </p:sp>
      <p:pic>
        <p:nvPicPr>
          <p:cNvPr id="4" name="Picture 5" descr="map=1949 armistice line"/>
          <p:cNvPicPr>
            <a:picLocks noChangeAspect="1" noChangeArrowheads="1"/>
          </p:cNvPicPr>
          <p:nvPr/>
        </p:nvPicPr>
        <p:blipFill>
          <a:blip r:embed="rId2">
            <a:lum contrast="6000"/>
          </a:blip>
          <a:srcRect/>
          <a:stretch>
            <a:fillRect/>
          </a:stretch>
        </p:blipFill>
        <p:spPr bwMode="auto">
          <a:xfrm>
            <a:off x="2362200" y="1600200"/>
            <a:ext cx="4419600" cy="5044930"/>
          </a:xfrm>
          <a:prstGeom prst="rect">
            <a:avLst/>
          </a:prstGeom>
          <a:noFill/>
          <a:ln w="9525">
            <a:solidFill>
              <a:srgbClr val="0037A6"/>
            </a:solidFill>
            <a:miter lim="800000"/>
            <a:headEnd/>
            <a:tailEnd/>
          </a:ln>
        </p:spPr>
      </p:pic>
    </p:spTree>
    <p:extLst>
      <p:ext uri="{BB962C8B-B14F-4D97-AF65-F5344CB8AC3E}">
        <p14:creationId xmlns:p14="http://schemas.microsoft.com/office/powerpoint/2010/main" val="104383719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500" dirty="0" smtClean="0"/>
              <a:t>Suez Conflict</a:t>
            </a:r>
            <a:endParaRPr lang="en-US" sz="4500" dirty="0"/>
          </a:p>
        </p:txBody>
      </p:sp>
      <p:sp>
        <p:nvSpPr>
          <p:cNvPr id="3" name="Content Placeholder 2"/>
          <p:cNvSpPr>
            <a:spLocks noGrp="1"/>
          </p:cNvSpPr>
          <p:nvPr>
            <p:ph sz="quarter" idx="1"/>
          </p:nvPr>
        </p:nvSpPr>
        <p:spPr>
          <a:xfrm>
            <a:off x="457200" y="2133600"/>
            <a:ext cx="8229600" cy="4325112"/>
          </a:xfrm>
        </p:spPr>
        <p:txBody>
          <a:bodyPr>
            <a:noAutofit/>
          </a:bodyPr>
          <a:lstStyle/>
          <a:p>
            <a:r>
              <a:rPr lang="en-US" sz="2800" u="sng" dirty="0" smtClean="0"/>
              <a:t>Egypt nationalized the Suez Canal</a:t>
            </a:r>
            <a:r>
              <a:rPr lang="en-US" sz="2800" dirty="0" smtClean="0"/>
              <a:t> and in 1956, Britain and France worked with Israel to recapture it</a:t>
            </a:r>
          </a:p>
          <a:p>
            <a:r>
              <a:rPr lang="en-US" sz="2800" dirty="0" smtClean="0"/>
              <a:t>UN insisted that French and British pull out of Suez</a:t>
            </a:r>
          </a:p>
          <a:p>
            <a:r>
              <a:rPr lang="en-US" sz="2800" dirty="0" smtClean="0"/>
              <a:t>UN also demanded that Israel pull back to the 1949 Armistice line</a:t>
            </a:r>
          </a:p>
          <a:p>
            <a:r>
              <a:rPr lang="en-US" sz="2800" dirty="0" smtClean="0"/>
              <a:t>Showed Britain was no longer a super power and </a:t>
            </a:r>
            <a:r>
              <a:rPr lang="en-US" sz="2800" u="sng" dirty="0" smtClean="0"/>
              <a:t>led to decolonization</a:t>
            </a:r>
          </a:p>
          <a:p>
            <a:r>
              <a:rPr lang="en-US" sz="2800" dirty="0" smtClean="0"/>
              <a:t>Laid the groundwork for the Six Day War</a:t>
            </a:r>
            <a:endParaRPr lang="en-US" sz="2800" dirty="0"/>
          </a:p>
        </p:txBody>
      </p:sp>
    </p:spTree>
    <p:extLst>
      <p:ext uri="{BB962C8B-B14F-4D97-AF65-F5344CB8AC3E}">
        <p14:creationId xmlns:p14="http://schemas.microsoft.com/office/powerpoint/2010/main" val="39163542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500" dirty="0" smtClean="0"/>
              <a:t>Leading to the Six Day War</a:t>
            </a:r>
            <a:endParaRPr lang="en-US" sz="4500" dirty="0"/>
          </a:p>
        </p:txBody>
      </p:sp>
      <p:sp>
        <p:nvSpPr>
          <p:cNvPr id="3" name="Content Placeholder 2"/>
          <p:cNvSpPr>
            <a:spLocks noGrp="1"/>
          </p:cNvSpPr>
          <p:nvPr>
            <p:ph sz="quarter" idx="1"/>
          </p:nvPr>
        </p:nvSpPr>
        <p:spPr>
          <a:xfrm>
            <a:off x="457200" y="2514600"/>
            <a:ext cx="8229600" cy="3770376"/>
          </a:xfrm>
        </p:spPr>
        <p:txBody>
          <a:bodyPr>
            <a:normAutofit/>
          </a:bodyPr>
          <a:lstStyle/>
          <a:p>
            <a:r>
              <a:rPr lang="en-US" dirty="0" smtClean="0"/>
              <a:t>During the </a:t>
            </a:r>
            <a:r>
              <a:rPr lang="en-US" u="sng" dirty="0" smtClean="0"/>
              <a:t>1960s</a:t>
            </a:r>
            <a:r>
              <a:rPr lang="en-US" dirty="0" smtClean="0"/>
              <a:t>, </a:t>
            </a:r>
            <a:r>
              <a:rPr lang="en-US" u="sng" dirty="0" smtClean="0"/>
              <a:t>Syria</a:t>
            </a:r>
            <a:r>
              <a:rPr lang="en-US" dirty="0" smtClean="0"/>
              <a:t> repeatedly shelled border villages</a:t>
            </a:r>
          </a:p>
          <a:p>
            <a:r>
              <a:rPr lang="en-US" dirty="0" smtClean="0"/>
              <a:t>In 1967, Israeli fighter aircraft began to fight back</a:t>
            </a:r>
          </a:p>
          <a:p>
            <a:r>
              <a:rPr lang="en-US" dirty="0" smtClean="0"/>
              <a:t>Egypt ordered UN forces out of Gaza and Sinai and </a:t>
            </a:r>
            <a:r>
              <a:rPr lang="en-US" u="sng" dirty="0" smtClean="0"/>
              <a:t>blocked Israel’s only outlet to the Red Sea</a:t>
            </a:r>
          </a:p>
          <a:p>
            <a:r>
              <a:rPr lang="en-US" dirty="0" smtClean="0"/>
              <a:t>Israel saw this as grounds to go to war</a:t>
            </a:r>
            <a:endParaRPr lang="en-US" dirty="0"/>
          </a:p>
        </p:txBody>
      </p:sp>
    </p:spTree>
    <p:extLst>
      <p:ext uri="{BB962C8B-B14F-4D97-AF65-F5344CB8AC3E}">
        <p14:creationId xmlns:p14="http://schemas.microsoft.com/office/powerpoint/2010/main" val="19883547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500" dirty="0" smtClean="0"/>
              <a:t>Six Day War</a:t>
            </a:r>
            <a:endParaRPr lang="en-US" sz="4500" dirty="0"/>
          </a:p>
        </p:txBody>
      </p:sp>
      <p:sp>
        <p:nvSpPr>
          <p:cNvPr id="3" name="Content Placeholder 2"/>
          <p:cNvSpPr>
            <a:spLocks noGrp="1"/>
          </p:cNvSpPr>
          <p:nvPr>
            <p:ph sz="quarter" idx="1"/>
          </p:nvPr>
        </p:nvSpPr>
        <p:spPr/>
        <p:txBody>
          <a:bodyPr>
            <a:noAutofit/>
          </a:bodyPr>
          <a:lstStyle/>
          <a:p>
            <a:r>
              <a:rPr lang="en-US" dirty="0" smtClean="0"/>
              <a:t>Israel destroyed Egyptian, Syrian and Jordanian aircrafts</a:t>
            </a:r>
          </a:p>
          <a:p>
            <a:r>
              <a:rPr lang="en-US" dirty="0" smtClean="0"/>
              <a:t>Following the air campaigns came a ground invasion of Sinai and the Gaza Strip, Jordan and then, Syria</a:t>
            </a:r>
          </a:p>
          <a:p>
            <a:r>
              <a:rPr lang="en-US" dirty="0" smtClean="0"/>
              <a:t>This was a </a:t>
            </a:r>
            <a:r>
              <a:rPr lang="en-US" u="sng" dirty="0" smtClean="0"/>
              <a:t>swift and stunning victory</a:t>
            </a:r>
            <a:r>
              <a:rPr lang="en-US" dirty="0" smtClean="0"/>
              <a:t> for Israel</a:t>
            </a:r>
          </a:p>
          <a:p>
            <a:r>
              <a:rPr lang="en-US" dirty="0" smtClean="0"/>
              <a:t>Israel began to build new settlements in disputed territories</a:t>
            </a:r>
          </a:p>
          <a:p>
            <a:r>
              <a:rPr lang="en-US" dirty="0" smtClean="0"/>
              <a:t>For nearly two years following this, Egyptians and Israelis waged a low-level war</a:t>
            </a:r>
            <a:endParaRPr lang="en-US" dirty="0"/>
          </a:p>
        </p:txBody>
      </p:sp>
    </p:spTree>
    <p:extLst>
      <p:ext uri="{BB962C8B-B14F-4D97-AF65-F5344CB8AC3E}">
        <p14:creationId xmlns:p14="http://schemas.microsoft.com/office/powerpoint/2010/main" val="12264571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4500" dirty="0" smtClean="0"/>
              <a:t>Map of Israel After Six Day War</a:t>
            </a:r>
            <a:endParaRPr lang="en-US" sz="4500" dirty="0"/>
          </a:p>
        </p:txBody>
      </p:sp>
      <p:pic>
        <p:nvPicPr>
          <p:cNvPr id="4" name="Content Placeholder 3" descr="map3.gif"/>
          <p:cNvPicPr>
            <a:picLocks noGrp="1" noChangeAspect="1"/>
          </p:cNvPicPr>
          <p:nvPr>
            <p:ph sz="quarter" idx="1"/>
          </p:nvPr>
        </p:nvPicPr>
        <p:blipFill>
          <a:blip r:embed="rId2"/>
          <a:srcRect l="-60755" r="-60755"/>
          <a:stretch>
            <a:fillRect/>
          </a:stretch>
        </p:blipFill>
        <p:spPr>
          <a:xfrm>
            <a:off x="381000" y="1981200"/>
            <a:ext cx="8390989" cy="4645153"/>
          </a:xfrm>
        </p:spPr>
      </p:pic>
    </p:spTree>
    <p:extLst>
      <p:ext uri="{BB962C8B-B14F-4D97-AF65-F5344CB8AC3E}">
        <p14:creationId xmlns:p14="http://schemas.microsoft.com/office/powerpoint/2010/main" val="259895184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500" dirty="0" smtClean="0"/>
              <a:t>Yom Kippur War</a:t>
            </a:r>
            <a:endParaRPr lang="en-US" sz="4500" dirty="0"/>
          </a:p>
        </p:txBody>
      </p:sp>
      <p:sp>
        <p:nvSpPr>
          <p:cNvPr id="3" name="Content Placeholder 2"/>
          <p:cNvSpPr>
            <a:spLocks noGrp="1"/>
          </p:cNvSpPr>
          <p:nvPr>
            <p:ph sz="quarter" idx="1"/>
          </p:nvPr>
        </p:nvSpPr>
        <p:spPr>
          <a:xfrm>
            <a:off x="152400" y="2209800"/>
            <a:ext cx="8839200" cy="4325112"/>
          </a:xfrm>
        </p:spPr>
        <p:txBody>
          <a:bodyPr>
            <a:noAutofit/>
          </a:bodyPr>
          <a:lstStyle/>
          <a:p>
            <a:r>
              <a:rPr lang="en-US" sz="2800" dirty="0" smtClean="0"/>
              <a:t>The Egyptian leader, Anwar Sadat</a:t>
            </a:r>
            <a:r>
              <a:rPr lang="en-US" dirty="0" smtClean="0"/>
              <a:t>, proposed a</a:t>
            </a:r>
            <a:r>
              <a:rPr lang="en-US" sz="2800" dirty="0" smtClean="0"/>
              <a:t> peace offer that was rejected by Israel</a:t>
            </a:r>
          </a:p>
          <a:p>
            <a:pPr marL="109728" indent="0">
              <a:buNone/>
            </a:pPr>
            <a:r>
              <a:rPr lang="en-US" dirty="0" smtClean="0"/>
              <a:t>ANWAR SADAT: </a:t>
            </a:r>
            <a:r>
              <a:rPr lang="en-US" u="sng" dirty="0" smtClean="0"/>
              <a:t>president of Egypt 1970-1981</a:t>
            </a:r>
            <a:endParaRPr lang="en-US" sz="2800" u="sng" dirty="0" smtClean="0"/>
          </a:p>
          <a:p>
            <a:r>
              <a:rPr lang="en-US" sz="2800" dirty="0" smtClean="0"/>
              <a:t>This rejection convinced Sadat to start a war</a:t>
            </a:r>
          </a:p>
          <a:p>
            <a:r>
              <a:rPr lang="en-US" sz="2800" dirty="0" smtClean="0"/>
              <a:t>Egypt and Syria chose </a:t>
            </a:r>
            <a:r>
              <a:rPr lang="en-US" sz="2800" u="sng" dirty="0" smtClean="0"/>
              <a:t>Yom Kippur</a:t>
            </a:r>
            <a:r>
              <a:rPr lang="en-US" sz="2800" dirty="0" smtClean="0"/>
              <a:t> – the </a:t>
            </a:r>
            <a:r>
              <a:rPr lang="en-US" sz="2800" u="sng" dirty="0" smtClean="0"/>
              <a:t>Jewish Day of Atonement</a:t>
            </a:r>
            <a:r>
              <a:rPr lang="en-US" sz="2800" dirty="0" smtClean="0"/>
              <a:t> – to launch a surprise attack on Israel</a:t>
            </a:r>
          </a:p>
          <a:p>
            <a:r>
              <a:rPr lang="en-US" sz="2800" dirty="0" smtClean="0"/>
              <a:t>Soviet Union and US quickly got involved</a:t>
            </a:r>
          </a:p>
          <a:p>
            <a:r>
              <a:rPr lang="en-US" sz="2800" dirty="0" smtClean="0"/>
              <a:t>War </a:t>
            </a:r>
            <a:r>
              <a:rPr lang="en-US" sz="2800" u="sng" dirty="0" smtClean="0"/>
              <a:t>shattered Israel’s image of invincibility</a:t>
            </a:r>
          </a:p>
          <a:p>
            <a:r>
              <a:rPr lang="en-US" sz="2800" dirty="0" smtClean="0"/>
              <a:t>Israel “won,” but </a:t>
            </a:r>
            <a:r>
              <a:rPr lang="en-US" sz="2800" u="sng" dirty="0" smtClean="0"/>
              <a:t>became more dependant on the US</a:t>
            </a:r>
            <a:r>
              <a:rPr lang="en-US" sz="2800" dirty="0" smtClean="0"/>
              <a:t> for military, economic and diplomatic aid </a:t>
            </a:r>
            <a:endParaRPr lang="en-US" sz="2800" dirty="0"/>
          </a:p>
        </p:txBody>
      </p:sp>
    </p:spTree>
    <p:extLst>
      <p:ext uri="{BB962C8B-B14F-4D97-AF65-F5344CB8AC3E}">
        <p14:creationId xmlns:p14="http://schemas.microsoft.com/office/powerpoint/2010/main" val="37254243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500" dirty="0" smtClean="0"/>
              <a:t>Camp David Accords</a:t>
            </a:r>
            <a:endParaRPr lang="en-US" sz="4500" dirty="0"/>
          </a:p>
        </p:txBody>
      </p:sp>
      <p:sp>
        <p:nvSpPr>
          <p:cNvPr id="3" name="Content Placeholder 2"/>
          <p:cNvSpPr>
            <a:spLocks noGrp="1"/>
          </p:cNvSpPr>
          <p:nvPr>
            <p:ph sz="quarter" idx="1"/>
          </p:nvPr>
        </p:nvSpPr>
        <p:spPr>
          <a:xfrm>
            <a:off x="152400" y="2249424"/>
            <a:ext cx="8839200" cy="4325112"/>
          </a:xfrm>
        </p:spPr>
        <p:txBody>
          <a:bodyPr>
            <a:noAutofit/>
          </a:bodyPr>
          <a:lstStyle/>
          <a:p>
            <a:r>
              <a:rPr lang="en-US" sz="2600" dirty="0" smtClean="0"/>
              <a:t>In </a:t>
            </a:r>
            <a:r>
              <a:rPr lang="en-US" sz="2600" u="sng" dirty="0" smtClean="0"/>
              <a:t>1977</a:t>
            </a:r>
            <a:r>
              <a:rPr lang="en-US" sz="2600" dirty="0" smtClean="0"/>
              <a:t>, Egypt engaged Israel in peace efforts</a:t>
            </a:r>
          </a:p>
          <a:p>
            <a:r>
              <a:rPr lang="en-US" sz="2600" dirty="0" smtClean="0"/>
              <a:t>US President </a:t>
            </a:r>
            <a:r>
              <a:rPr lang="en-US" sz="2600" u="sng" dirty="0" smtClean="0"/>
              <a:t>Jimmy Carter</a:t>
            </a:r>
            <a:r>
              <a:rPr lang="en-US" sz="2600" dirty="0" smtClean="0"/>
              <a:t> brought Israel Prime Minister </a:t>
            </a:r>
            <a:r>
              <a:rPr lang="en-US" sz="2600" dirty="0" err="1" smtClean="0"/>
              <a:t>Menachem</a:t>
            </a:r>
            <a:r>
              <a:rPr lang="en-US" sz="2600" dirty="0" smtClean="0"/>
              <a:t> Begin and Egyptian President Anwar Sadat to Camp David for peace talks</a:t>
            </a:r>
          </a:p>
          <a:p>
            <a:pPr marL="109728" indent="0">
              <a:buNone/>
            </a:pPr>
            <a:r>
              <a:rPr lang="en-US" sz="2600" dirty="0" smtClean="0"/>
              <a:t>MENACHEM BEGIN: </a:t>
            </a:r>
            <a:r>
              <a:rPr lang="en-US" sz="2600" u="sng" dirty="0" smtClean="0"/>
              <a:t>prime minister of Israel 1977-1983</a:t>
            </a:r>
          </a:p>
          <a:p>
            <a:r>
              <a:rPr lang="en-US" sz="2600" dirty="0" smtClean="0"/>
              <a:t>The </a:t>
            </a:r>
            <a:r>
              <a:rPr lang="en-US" sz="2600" u="sng" dirty="0" smtClean="0"/>
              <a:t>Camp David Accords</a:t>
            </a:r>
            <a:r>
              <a:rPr lang="en-US" sz="2600" dirty="0" smtClean="0"/>
              <a:t> were signed on </a:t>
            </a:r>
            <a:r>
              <a:rPr lang="en-US" sz="2600" u="sng" dirty="0" smtClean="0"/>
              <a:t>September 17</a:t>
            </a:r>
            <a:r>
              <a:rPr lang="en-US" sz="2600" dirty="0" smtClean="0"/>
              <a:t> and restored Sinai to Egypt and allowed passage for Israelis through Suez Canal and Egypt recognized Israel as a country</a:t>
            </a:r>
          </a:p>
          <a:p>
            <a:r>
              <a:rPr lang="en-US" sz="2600" u="sng" dirty="0" smtClean="0"/>
              <a:t>First agreement between Israel and an Arab nation</a:t>
            </a:r>
          </a:p>
        </p:txBody>
      </p:sp>
    </p:spTree>
    <p:extLst>
      <p:ext uri="{BB962C8B-B14F-4D97-AF65-F5344CB8AC3E}">
        <p14:creationId xmlns:p14="http://schemas.microsoft.com/office/powerpoint/2010/main" val="2325944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43000"/>
            <a:ext cx="8534400" cy="1066800"/>
          </a:xfrm>
        </p:spPr>
        <p:txBody>
          <a:bodyPr>
            <a:noAutofit/>
          </a:bodyPr>
          <a:lstStyle/>
          <a:p>
            <a:r>
              <a:rPr lang="en-US" sz="3600" dirty="0" smtClean="0"/>
              <a:t>Effects of the Camp David Accords</a:t>
            </a:r>
            <a:endParaRPr lang="en-US" sz="3600" dirty="0"/>
          </a:p>
        </p:txBody>
      </p:sp>
      <p:sp>
        <p:nvSpPr>
          <p:cNvPr id="4" name="Content Placeholder 3"/>
          <p:cNvSpPr>
            <a:spLocks noGrp="1"/>
          </p:cNvSpPr>
          <p:nvPr>
            <p:ph sz="half" idx="1"/>
          </p:nvPr>
        </p:nvSpPr>
        <p:spPr>
          <a:xfrm>
            <a:off x="457200" y="2438400"/>
            <a:ext cx="4038600" cy="3846576"/>
          </a:xfrm>
        </p:spPr>
        <p:txBody>
          <a:bodyPr>
            <a:normAutofit/>
          </a:bodyPr>
          <a:lstStyle/>
          <a:p>
            <a:pPr algn="ctr">
              <a:buNone/>
            </a:pPr>
            <a:r>
              <a:rPr lang="en-US" u="sng" dirty="0" smtClean="0"/>
              <a:t>ISRAEL</a:t>
            </a:r>
          </a:p>
          <a:p>
            <a:pPr algn="ctr">
              <a:buNone/>
            </a:pPr>
            <a:endParaRPr lang="en-US" dirty="0" smtClean="0"/>
          </a:p>
          <a:p>
            <a:r>
              <a:rPr lang="en-US" dirty="0" smtClean="0"/>
              <a:t>Shows that the country is willing to trade land it has conquered for peace</a:t>
            </a:r>
            <a:endParaRPr lang="en-US" dirty="0"/>
          </a:p>
        </p:txBody>
      </p:sp>
      <p:sp>
        <p:nvSpPr>
          <p:cNvPr id="5" name="Content Placeholder 4"/>
          <p:cNvSpPr>
            <a:spLocks noGrp="1"/>
          </p:cNvSpPr>
          <p:nvPr>
            <p:ph sz="half" idx="2"/>
          </p:nvPr>
        </p:nvSpPr>
        <p:spPr>
          <a:xfrm>
            <a:off x="4648200" y="2438399"/>
            <a:ext cx="4038600" cy="3962401"/>
          </a:xfrm>
        </p:spPr>
        <p:txBody>
          <a:bodyPr>
            <a:normAutofit/>
          </a:bodyPr>
          <a:lstStyle/>
          <a:p>
            <a:pPr marL="0" indent="0" algn="ctr">
              <a:buNone/>
            </a:pPr>
            <a:r>
              <a:rPr lang="en-US" u="sng" dirty="0" smtClean="0"/>
              <a:t>PALESTINIAN </a:t>
            </a:r>
          </a:p>
          <a:p>
            <a:pPr marL="0" indent="0" algn="ctr">
              <a:buNone/>
            </a:pPr>
            <a:r>
              <a:rPr lang="en-US" u="sng" dirty="0" smtClean="0"/>
              <a:t>AND ARAB NATIONS</a:t>
            </a:r>
          </a:p>
          <a:p>
            <a:pPr marL="0" indent="0" algn="ctr">
              <a:buNone/>
            </a:pPr>
            <a:endParaRPr lang="en-US" dirty="0" smtClean="0"/>
          </a:p>
          <a:p>
            <a:r>
              <a:rPr lang="en-US" dirty="0" smtClean="0"/>
              <a:t>Egypt </a:t>
            </a:r>
            <a:r>
              <a:rPr lang="en-US" u="sng" dirty="0" smtClean="0"/>
              <a:t>recognizes that Israel is a country</a:t>
            </a:r>
            <a:r>
              <a:rPr lang="en-US" dirty="0" smtClean="0"/>
              <a:t> and exists</a:t>
            </a:r>
          </a:p>
          <a:p>
            <a:r>
              <a:rPr lang="en-US" u="sng" dirty="0" smtClean="0"/>
              <a:t>Sadat assassinated in 1981</a:t>
            </a:r>
            <a:r>
              <a:rPr lang="en-US" dirty="0" smtClean="0"/>
              <a:t> by Muslim extremists</a:t>
            </a:r>
          </a:p>
          <a:p>
            <a:r>
              <a:rPr lang="en-US" dirty="0" smtClean="0"/>
              <a:t>Jordan signs peace agreement with Israel in 1994</a:t>
            </a:r>
            <a:endParaRPr lang="en-US" dirty="0"/>
          </a:p>
        </p:txBody>
      </p:sp>
    </p:spTree>
    <p:extLst>
      <p:ext uri="{BB962C8B-B14F-4D97-AF65-F5344CB8AC3E}">
        <p14:creationId xmlns:p14="http://schemas.microsoft.com/office/powerpoint/2010/main" val="22945033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Intifada</a:t>
            </a:r>
            <a:endParaRPr lang="en-US" dirty="0"/>
          </a:p>
        </p:txBody>
      </p:sp>
      <p:sp>
        <p:nvSpPr>
          <p:cNvPr id="5" name="Content Placeholder 4"/>
          <p:cNvSpPr>
            <a:spLocks noGrp="1"/>
          </p:cNvSpPr>
          <p:nvPr>
            <p:ph idx="1"/>
          </p:nvPr>
        </p:nvSpPr>
        <p:spPr/>
        <p:txBody>
          <a:bodyPr>
            <a:normAutofit fontScale="92500" lnSpcReduction="10000"/>
          </a:bodyPr>
          <a:lstStyle/>
          <a:p>
            <a:pPr marL="109728" indent="0">
              <a:buNone/>
            </a:pPr>
            <a:r>
              <a:rPr lang="en-US" dirty="0" smtClean="0"/>
              <a:t>INTIFADA: </a:t>
            </a:r>
            <a:r>
              <a:rPr lang="en-US" u="sng" dirty="0" smtClean="0"/>
              <a:t>Palestinian uprising against Israeli occupation of the West Bank and Gaza Strip, beginning in 1987</a:t>
            </a:r>
          </a:p>
          <a:p>
            <a:r>
              <a:rPr lang="en-US" dirty="0" smtClean="0"/>
              <a:t>Officially ended when the Oslo Accords were signed in 1993</a:t>
            </a:r>
          </a:p>
          <a:p>
            <a:r>
              <a:rPr lang="en-US" dirty="0" smtClean="0"/>
              <a:t>Inspired a more intense push for a “two-state solution”</a:t>
            </a:r>
          </a:p>
          <a:p>
            <a:pPr marL="109728" indent="0">
              <a:buNone/>
            </a:pPr>
            <a:r>
              <a:rPr lang="en-US" dirty="0" smtClean="0"/>
              <a:t>TWO-STATE SOLUTION: </a:t>
            </a:r>
            <a:r>
              <a:rPr lang="en-US" u="sng" dirty="0"/>
              <a:t>a solution </a:t>
            </a:r>
            <a:r>
              <a:rPr lang="en-US" u="sng" dirty="0" smtClean="0"/>
              <a:t>to the Israeli-Palestinian conflict that calls for two separate states – a State of Palestine and a State of Israel</a:t>
            </a:r>
          </a:p>
          <a:p>
            <a:r>
              <a:rPr lang="en-US" dirty="0" smtClean="0"/>
              <a:t>Led to Israel recognizing the PLO as legitimate</a:t>
            </a:r>
          </a:p>
          <a:p>
            <a:endParaRPr lang="en-US" dirty="0"/>
          </a:p>
        </p:txBody>
      </p:sp>
    </p:spTree>
    <p:extLst>
      <p:ext uri="{BB962C8B-B14F-4D97-AF65-F5344CB8AC3E}">
        <p14:creationId xmlns:p14="http://schemas.microsoft.com/office/powerpoint/2010/main" val="32957803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noAutofit/>
          </a:bodyPr>
          <a:lstStyle/>
          <a:p>
            <a:r>
              <a:rPr lang="en-US" sz="4500" dirty="0" smtClean="0"/>
              <a:t>Peace Efforts Continued</a:t>
            </a:r>
            <a:endParaRPr lang="en-US" sz="4500" dirty="0"/>
          </a:p>
        </p:txBody>
      </p:sp>
      <p:sp>
        <p:nvSpPr>
          <p:cNvPr id="6" name="Content Placeholder 5"/>
          <p:cNvSpPr>
            <a:spLocks noGrp="1"/>
          </p:cNvSpPr>
          <p:nvPr>
            <p:ph sz="quarter" idx="1"/>
          </p:nvPr>
        </p:nvSpPr>
        <p:spPr>
          <a:xfrm>
            <a:off x="228600" y="2133600"/>
            <a:ext cx="8686800" cy="4293364"/>
          </a:xfrm>
        </p:spPr>
        <p:txBody>
          <a:bodyPr>
            <a:normAutofit lnSpcReduction="10000"/>
          </a:bodyPr>
          <a:lstStyle/>
          <a:p>
            <a:r>
              <a:rPr lang="en-US" dirty="0" smtClean="0"/>
              <a:t>During the 1990s, several advances towards peace were made</a:t>
            </a:r>
          </a:p>
          <a:p>
            <a:r>
              <a:rPr lang="en-US" u="sng" dirty="0" smtClean="0"/>
              <a:t>Oslo Accords</a:t>
            </a:r>
            <a:r>
              <a:rPr lang="en-US" dirty="0" smtClean="0"/>
              <a:t> in 1993</a:t>
            </a:r>
          </a:p>
          <a:p>
            <a:pPr lvl="1"/>
            <a:r>
              <a:rPr lang="en-US" sz="2400" dirty="0" smtClean="0">
                <a:solidFill>
                  <a:schemeClr val="tx1"/>
                </a:solidFill>
              </a:rPr>
              <a:t>Palestinian Leader </a:t>
            </a:r>
            <a:r>
              <a:rPr lang="en-US" sz="2400" u="sng" dirty="0" smtClean="0">
                <a:solidFill>
                  <a:schemeClr val="tx1"/>
                </a:solidFill>
              </a:rPr>
              <a:t>Yasser Arafat</a:t>
            </a:r>
            <a:r>
              <a:rPr lang="en-US" sz="2400" dirty="0" smtClean="0">
                <a:solidFill>
                  <a:schemeClr val="tx1"/>
                </a:solidFill>
              </a:rPr>
              <a:t> and Israel Prime Minister </a:t>
            </a:r>
            <a:r>
              <a:rPr lang="en-US" sz="2400" u="sng" dirty="0" smtClean="0">
                <a:solidFill>
                  <a:schemeClr val="tx1"/>
                </a:solidFill>
              </a:rPr>
              <a:t>Yitzhak Rabin</a:t>
            </a:r>
            <a:r>
              <a:rPr lang="en-US" sz="2400" dirty="0" smtClean="0">
                <a:solidFill>
                  <a:schemeClr val="tx1"/>
                </a:solidFill>
              </a:rPr>
              <a:t> met to begin working out a peace deal</a:t>
            </a:r>
          </a:p>
          <a:p>
            <a:pPr lvl="1"/>
            <a:r>
              <a:rPr lang="en-US" sz="2400" dirty="0" smtClean="0">
                <a:solidFill>
                  <a:schemeClr val="tx1"/>
                </a:solidFill>
              </a:rPr>
              <a:t>Israel and the Palestinian Liberation Organization (PLO) negotiated a </a:t>
            </a:r>
            <a:r>
              <a:rPr lang="en-US" sz="2400" u="sng" dirty="0" smtClean="0">
                <a:solidFill>
                  <a:schemeClr val="tx1"/>
                </a:solidFill>
              </a:rPr>
              <a:t>Declaration of Principles</a:t>
            </a:r>
          </a:p>
          <a:p>
            <a:pPr lvl="1"/>
            <a:r>
              <a:rPr lang="en-US" sz="2400" dirty="0" smtClean="0">
                <a:solidFill>
                  <a:schemeClr val="tx1"/>
                </a:solidFill>
              </a:rPr>
              <a:t>PLO recognized Israel in 1988</a:t>
            </a:r>
          </a:p>
          <a:p>
            <a:r>
              <a:rPr lang="en-US" dirty="0" smtClean="0"/>
              <a:t>Rabin was </a:t>
            </a:r>
            <a:r>
              <a:rPr lang="en-US" u="sng" dirty="0" smtClean="0"/>
              <a:t>assassinated</a:t>
            </a:r>
            <a:r>
              <a:rPr lang="en-US" dirty="0" smtClean="0"/>
              <a:t> by a Jewish extremist in </a:t>
            </a:r>
            <a:r>
              <a:rPr lang="en-US" u="sng" dirty="0" smtClean="0"/>
              <a:t>November of 1995</a:t>
            </a:r>
          </a:p>
          <a:p>
            <a:pPr>
              <a:buNone/>
            </a:pPr>
            <a:endParaRPr lang="en-US" dirty="0" smtClean="0"/>
          </a:p>
          <a:p>
            <a:endParaRPr lang="en-US" dirty="0"/>
          </a:p>
        </p:txBody>
      </p:sp>
    </p:spTree>
    <p:extLst>
      <p:ext uri="{BB962C8B-B14F-4D97-AF65-F5344CB8AC3E}">
        <p14:creationId xmlns:p14="http://schemas.microsoft.com/office/powerpoint/2010/main" val="40087095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Geographic Location</a:t>
            </a:r>
            <a:endParaRPr lang="en-US" dirty="0"/>
          </a:p>
        </p:txBody>
      </p:sp>
      <p:sp>
        <p:nvSpPr>
          <p:cNvPr id="4" name="Content Placeholder 3"/>
          <p:cNvSpPr>
            <a:spLocks noGrp="1"/>
          </p:cNvSpPr>
          <p:nvPr>
            <p:ph sz="half" idx="1"/>
          </p:nvPr>
        </p:nvSpPr>
        <p:spPr>
          <a:xfrm>
            <a:off x="152400" y="2209800"/>
            <a:ext cx="3962400" cy="4525963"/>
          </a:xfrm>
        </p:spPr>
        <p:txBody>
          <a:bodyPr>
            <a:normAutofit lnSpcReduction="10000"/>
          </a:bodyPr>
          <a:lstStyle/>
          <a:p>
            <a:r>
              <a:rPr lang="en-US" sz="2600" dirty="0" smtClean="0"/>
              <a:t>Middle East is also known as </a:t>
            </a:r>
            <a:r>
              <a:rPr lang="en-US" sz="2600" u="sng" dirty="0" smtClean="0"/>
              <a:t>Southwest Asia</a:t>
            </a:r>
            <a:r>
              <a:rPr lang="en-US" sz="2600" dirty="0" smtClean="0"/>
              <a:t>, because it is in the southwestern region of the Asian continent</a:t>
            </a:r>
          </a:p>
          <a:p>
            <a:r>
              <a:rPr lang="en-US" sz="2600" dirty="0" smtClean="0"/>
              <a:t>Different resources may refer to this region by different names</a:t>
            </a:r>
          </a:p>
          <a:p>
            <a:r>
              <a:rPr lang="en-US" sz="2600" dirty="0" smtClean="0"/>
              <a:t>Middle East = Southwest Asia</a:t>
            </a:r>
            <a:endParaRPr lang="en-US" sz="2600" dirty="0"/>
          </a:p>
        </p:txBody>
      </p:sp>
      <p:pic>
        <p:nvPicPr>
          <p:cNvPr id="6" name="Picture 5" descr="kp3623315753"/>
          <p:cNvPicPr>
            <a:picLocks noChangeAspect="1" noChangeArrowheads="1"/>
          </p:cNvPicPr>
          <p:nvPr/>
        </p:nvPicPr>
        <p:blipFill>
          <a:blip/>
          <a:srcRect/>
          <a:stretch>
            <a:fillRect/>
          </a:stretch>
        </p:blipFill>
        <p:spPr bwMode="auto">
          <a:xfrm>
            <a:off x="4267200" y="2430517"/>
            <a:ext cx="4724400" cy="3711575"/>
          </a:xfrm>
          <a:prstGeom prst="rect">
            <a:avLst/>
          </a:prstGeom>
          <a:noFill/>
          <a:ln w="9525">
            <a:noFill/>
            <a:miter lim="800000"/>
            <a:headEnd/>
            <a:tailEnd/>
          </a:ln>
          <a:effectLst/>
        </p:spPr>
      </p:pic>
    </p:spTree>
    <p:extLst>
      <p:ext uri="{BB962C8B-B14F-4D97-AF65-F5344CB8AC3E}">
        <p14:creationId xmlns:p14="http://schemas.microsoft.com/office/powerpoint/2010/main" val="46970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Palestinian Liberation Organization</a:t>
            </a:r>
            <a:endParaRPr lang="en-US" dirty="0"/>
          </a:p>
        </p:txBody>
      </p:sp>
      <p:sp>
        <p:nvSpPr>
          <p:cNvPr id="3" name="Content Placeholder 2"/>
          <p:cNvSpPr>
            <a:spLocks noGrp="1"/>
          </p:cNvSpPr>
          <p:nvPr>
            <p:ph idx="1"/>
          </p:nvPr>
        </p:nvSpPr>
        <p:spPr/>
        <p:txBody>
          <a:bodyPr/>
          <a:lstStyle/>
          <a:p>
            <a:pPr marL="109728" indent="0">
              <a:buNone/>
            </a:pPr>
            <a:r>
              <a:rPr lang="en-US" dirty="0" smtClean="0"/>
              <a:t>PLO: </a:t>
            </a:r>
            <a:r>
              <a:rPr lang="en-US" u="sng" dirty="0" smtClean="0"/>
              <a:t>Palestinian Liberation Organization; founded in 1964 with the purpose of liberating Palestine through armed struggle</a:t>
            </a:r>
          </a:p>
          <a:p>
            <a:r>
              <a:rPr lang="en-US" dirty="0" smtClean="0"/>
              <a:t>After the Oslo Accords, negotiation and diplomacy became the official policy of the PLO</a:t>
            </a:r>
          </a:p>
          <a:p>
            <a:r>
              <a:rPr lang="en-US" dirty="0" smtClean="0"/>
              <a:t>Yasser Arafat led the PLO from 1994 to 2004, but held positions high up within the PLO prior to acting as President</a:t>
            </a:r>
          </a:p>
          <a:p>
            <a:r>
              <a:rPr lang="en-US" dirty="0" smtClean="0"/>
              <a:t>Currently led by </a:t>
            </a:r>
            <a:r>
              <a:rPr lang="en-US" u="sng" dirty="0" smtClean="0"/>
              <a:t>Mahmoud Abbas</a:t>
            </a:r>
          </a:p>
          <a:p>
            <a:endParaRPr lang="en-US" dirty="0"/>
          </a:p>
        </p:txBody>
      </p:sp>
    </p:spTree>
    <p:extLst>
      <p:ext uri="{BB962C8B-B14F-4D97-AF65-F5344CB8AC3E}">
        <p14:creationId xmlns:p14="http://schemas.microsoft.com/office/powerpoint/2010/main" val="36020329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500" dirty="0" smtClean="0"/>
              <a:t>Second Intifada</a:t>
            </a:r>
            <a:endParaRPr lang="en-US" sz="4500" dirty="0"/>
          </a:p>
        </p:txBody>
      </p:sp>
      <p:sp>
        <p:nvSpPr>
          <p:cNvPr id="3" name="Content Placeholder 2"/>
          <p:cNvSpPr>
            <a:spLocks noGrp="1"/>
          </p:cNvSpPr>
          <p:nvPr>
            <p:ph sz="quarter" idx="1"/>
          </p:nvPr>
        </p:nvSpPr>
        <p:spPr>
          <a:xfrm>
            <a:off x="152400" y="2057400"/>
            <a:ext cx="8839200" cy="4800600"/>
          </a:xfrm>
        </p:spPr>
        <p:txBody>
          <a:bodyPr>
            <a:noAutofit/>
          </a:bodyPr>
          <a:lstStyle/>
          <a:p>
            <a:r>
              <a:rPr lang="en-US" sz="2000" u="sng" dirty="0" smtClean="0"/>
              <a:t>By 2000, the peace process had faded</a:t>
            </a:r>
          </a:p>
          <a:p>
            <a:r>
              <a:rPr lang="en-US" sz="2000" dirty="0" smtClean="0"/>
              <a:t>In 2000, Israeli Prime Minister Ariel Sharon visited Temple Mount in Jerusalem</a:t>
            </a:r>
          </a:p>
          <a:p>
            <a:pPr marL="109728" indent="0">
              <a:buNone/>
            </a:pPr>
            <a:r>
              <a:rPr lang="en-US" sz="2000" dirty="0" smtClean="0"/>
              <a:t>ARIEL SHARON: </a:t>
            </a:r>
            <a:r>
              <a:rPr lang="en-US" sz="2000" u="sng" dirty="0" smtClean="0"/>
              <a:t>prime minister of Israel 2001-2006 </a:t>
            </a:r>
          </a:p>
          <a:p>
            <a:pPr marL="109728" indent="0">
              <a:buNone/>
            </a:pPr>
            <a:r>
              <a:rPr lang="en-US" sz="2000" dirty="0" smtClean="0"/>
              <a:t>TEMPLE MOUNT: </a:t>
            </a:r>
            <a:r>
              <a:rPr lang="en-US" sz="2000" u="sng" dirty="0" smtClean="0"/>
              <a:t>one of the most important religious sites in the Old City of Jerusalem and is considered to be the holiest site in Judaism and the 3</a:t>
            </a:r>
            <a:r>
              <a:rPr lang="en-US" sz="2000" u="sng" baseline="30000" dirty="0" smtClean="0"/>
              <a:t>rd</a:t>
            </a:r>
            <a:r>
              <a:rPr lang="en-US" sz="2000" u="sng" dirty="0" smtClean="0"/>
              <a:t> holiest site in Islam</a:t>
            </a:r>
          </a:p>
          <a:p>
            <a:r>
              <a:rPr lang="en-US" sz="2000" dirty="0" smtClean="0"/>
              <a:t>Palestinians took offense to Sharon’s visit and violence erupted</a:t>
            </a:r>
          </a:p>
          <a:p>
            <a:r>
              <a:rPr lang="en-US" sz="2000" dirty="0" smtClean="0"/>
              <a:t>Buses, discos, hotels, fast food restaurants, etc. were blown up by Palestinian suicide bombers</a:t>
            </a:r>
          </a:p>
          <a:p>
            <a:r>
              <a:rPr lang="en-US" sz="2000" dirty="0" smtClean="0"/>
              <a:t>Israel responded militarily</a:t>
            </a:r>
            <a:r>
              <a:rPr lang="en-US" sz="2000" dirty="0"/>
              <a:t> </a:t>
            </a:r>
            <a:r>
              <a:rPr lang="en-US" sz="2000" dirty="0" smtClean="0"/>
              <a:t>and built walls around West Bank</a:t>
            </a:r>
          </a:p>
          <a:p>
            <a:r>
              <a:rPr lang="en-US" sz="2000" u="sng" dirty="0" smtClean="0"/>
              <a:t>Ended in 2005</a:t>
            </a:r>
            <a:r>
              <a:rPr lang="en-US" sz="2000" dirty="0" smtClean="0"/>
              <a:t> when Abbas and Sharon agreed that Palestinians would stop violence against Israelis and Israel would cease military activity against Palestinians</a:t>
            </a:r>
          </a:p>
        </p:txBody>
      </p:sp>
    </p:spTree>
    <p:extLst>
      <p:ext uri="{BB962C8B-B14F-4D97-AF65-F5344CB8AC3E}">
        <p14:creationId xmlns:p14="http://schemas.microsoft.com/office/powerpoint/2010/main" val="41847382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4500" dirty="0" smtClean="0"/>
              <a:t>The Gaza Strip</a:t>
            </a:r>
            <a:endParaRPr lang="en-US" sz="4500" dirty="0"/>
          </a:p>
        </p:txBody>
      </p:sp>
      <p:sp>
        <p:nvSpPr>
          <p:cNvPr id="3" name="Content Placeholder 2"/>
          <p:cNvSpPr>
            <a:spLocks noGrp="1"/>
          </p:cNvSpPr>
          <p:nvPr>
            <p:ph sz="quarter" idx="1"/>
          </p:nvPr>
        </p:nvSpPr>
        <p:spPr>
          <a:xfrm>
            <a:off x="152400" y="2057400"/>
            <a:ext cx="8839200" cy="4648200"/>
          </a:xfrm>
        </p:spPr>
        <p:txBody>
          <a:bodyPr>
            <a:noAutofit/>
          </a:bodyPr>
          <a:lstStyle/>
          <a:p>
            <a:r>
              <a:rPr lang="en-US" sz="2500" dirty="0" smtClean="0"/>
              <a:t>In 2005, </a:t>
            </a:r>
            <a:r>
              <a:rPr lang="en-US" sz="2500" u="sng" dirty="0" smtClean="0"/>
              <a:t>Israel removed its settlements from the Gaza Strip and gave much control to Palestinian government</a:t>
            </a:r>
            <a:r>
              <a:rPr lang="en-US" sz="2500" dirty="0" smtClean="0"/>
              <a:t> – with exceptions of border, airspace and coastline</a:t>
            </a:r>
          </a:p>
          <a:p>
            <a:r>
              <a:rPr lang="en-US" sz="2500" dirty="0" smtClean="0"/>
              <a:t>Gaza then fell under control of Hamas </a:t>
            </a:r>
            <a:endParaRPr lang="en-US" sz="2500" dirty="0"/>
          </a:p>
          <a:p>
            <a:pPr marL="109728" indent="0">
              <a:buNone/>
            </a:pPr>
            <a:r>
              <a:rPr lang="en-US" sz="2500" dirty="0" smtClean="0"/>
              <a:t>HAMAS: </a:t>
            </a:r>
            <a:r>
              <a:rPr lang="en-US" sz="2500" u="sng" dirty="0" smtClean="0"/>
              <a:t>Palestinian Islamic organization; designated as a terrorist group by the European Union, Canada, Israel, Egypt, Japan &amp; the United States</a:t>
            </a:r>
          </a:p>
          <a:p>
            <a:r>
              <a:rPr lang="en-US" sz="2500" dirty="0" smtClean="0"/>
              <a:t>Since 2007, Hamas has been launching rockets into Israel</a:t>
            </a:r>
          </a:p>
          <a:p>
            <a:r>
              <a:rPr lang="en-US" sz="2500" dirty="0" smtClean="0"/>
              <a:t>In </a:t>
            </a:r>
            <a:r>
              <a:rPr lang="en-US" sz="2500" u="sng" dirty="0" smtClean="0"/>
              <a:t>July 2014</a:t>
            </a:r>
            <a:r>
              <a:rPr lang="en-US" sz="2500" dirty="0" smtClean="0"/>
              <a:t>, issues came to a head again when for 50 days from July to August, Israelis were bombarded with rocket attacks and ground fighting killed over 2,000 people</a:t>
            </a:r>
            <a:endParaRPr lang="en-US" sz="2500" dirty="0"/>
          </a:p>
        </p:txBody>
      </p:sp>
    </p:spTree>
    <p:extLst>
      <p:ext uri="{BB962C8B-B14F-4D97-AF65-F5344CB8AC3E}">
        <p14:creationId xmlns:p14="http://schemas.microsoft.com/office/powerpoint/2010/main" val="16322405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58952"/>
          </a:xfrm>
        </p:spPr>
        <p:txBody>
          <a:bodyPr>
            <a:noAutofit/>
          </a:bodyPr>
          <a:lstStyle/>
          <a:p>
            <a:r>
              <a:rPr lang="en-US" sz="3900" dirty="0" smtClean="0"/>
              <a:t>Map of West Bank &amp; Gaza, Present Day</a:t>
            </a:r>
            <a:endParaRPr lang="en-US" sz="3900" dirty="0"/>
          </a:p>
        </p:txBody>
      </p:sp>
      <p:pic>
        <p:nvPicPr>
          <p:cNvPr id="4" name="Content Placeholder 3" descr="West_Bank_&amp;_Gaza_Map_2007_(Settlements).png"/>
          <p:cNvPicPr>
            <a:picLocks noGrp="1" noChangeAspect="1"/>
          </p:cNvPicPr>
          <p:nvPr>
            <p:ph sz="quarter" idx="1"/>
          </p:nvPr>
        </p:nvPicPr>
        <p:blipFill>
          <a:blip r:embed="rId2"/>
          <a:srcRect l="-65658" r="-65658"/>
          <a:stretch>
            <a:fillRect/>
          </a:stretch>
        </p:blipFill>
        <p:spPr>
          <a:xfrm>
            <a:off x="0" y="1600200"/>
            <a:ext cx="9144000" cy="5047070"/>
          </a:xfrm>
        </p:spPr>
      </p:pic>
    </p:spTree>
    <p:extLst>
      <p:ext uri="{BB962C8B-B14F-4D97-AF65-F5344CB8AC3E}">
        <p14:creationId xmlns:p14="http://schemas.microsoft.com/office/powerpoint/2010/main" val="130998587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Currently in Israel </a:t>
            </a:r>
            <a:endParaRPr lang="en-US" dirty="0"/>
          </a:p>
        </p:txBody>
      </p:sp>
      <p:sp>
        <p:nvSpPr>
          <p:cNvPr id="3" name="Content Placeholder 2"/>
          <p:cNvSpPr>
            <a:spLocks noGrp="1"/>
          </p:cNvSpPr>
          <p:nvPr>
            <p:ph idx="1"/>
          </p:nvPr>
        </p:nvSpPr>
        <p:spPr>
          <a:xfrm>
            <a:off x="304800" y="2249424"/>
            <a:ext cx="8534400" cy="4456176"/>
          </a:xfrm>
        </p:spPr>
        <p:txBody>
          <a:bodyPr>
            <a:normAutofit fontScale="92500"/>
          </a:bodyPr>
          <a:lstStyle/>
          <a:p>
            <a:r>
              <a:rPr lang="en-US" dirty="0" smtClean="0"/>
              <a:t>Palestinian wave of attacks on Israeli soldiers, police and civilians began earlier this year</a:t>
            </a:r>
          </a:p>
          <a:p>
            <a:r>
              <a:rPr lang="en-US" dirty="0" smtClean="0"/>
              <a:t>In the past, Israel has been able to fight back with checkpoints and a missile defense system (</a:t>
            </a:r>
            <a:r>
              <a:rPr lang="en-US" u="sng" dirty="0" smtClean="0"/>
              <a:t>Iron Dome</a:t>
            </a:r>
            <a:r>
              <a:rPr lang="en-US" dirty="0" smtClean="0"/>
              <a:t>) </a:t>
            </a:r>
          </a:p>
          <a:p>
            <a:r>
              <a:rPr lang="en-US" dirty="0" smtClean="0"/>
              <a:t>With this new wave of attacks, many have been carried out by young Palestinian men, and most often a knife or other sharp object has been used – making it hard for Israel to stop the attacks</a:t>
            </a:r>
          </a:p>
          <a:p>
            <a:r>
              <a:rPr lang="en-US" dirty="0" smtClean="0"/>
              <a:t>Fear has settled over Jerusalem, but still, the majority  of people – </a:t>
            </a:r>
            <a:r>
              <a:rPr lang="en-US" u="sng" dirty="0" smtClean="0"/>
              <a:t>both Israeli and Palestinian</a:t>
            </a:r>
            <a:r>
              <a:rPr lang="en-US" dirty="0" smtClean="0"/>
              <a:t> – want peace</a:t>
            </a:r>
            <a:endParaRPr lang="en-US" dirty="0"/>
          </a:p>
        </p:txBody>
      </p:sp>
    </p:spTree>
    <p:extLst>
      <p:ext uri="{BB962C8B-B14F-4D97-AF65-F5344CB8AC3E}">
        <p14:creationId xmlns:p14="http://schemas.microsoft.com/office/powerpoint/2010/main" val="14198493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Islam</a:t>
            </a:r>
            <a:endParaRPr lang="en-US" dirty="0"/>
          </a:p>
        </p:txBody>
      </p:sp>
      <p:sp>
        <p:nvSpPr>
          <p:cNvPr id="5" name="Text Placeholder 4"/>
          <p:cNvSpPr>
            <a:spLocks noGrp="1"/>
          </p:cNvSpPr>
          <p:nvPr>
            <p:ph type="body" idx="1"/>
          </p:nvPr>
        </p:nvSpPr>
        <p:spPr/>
        <p:txBody>
          <a:bodyPr/>
          <a:lstStyle/>
          <a:p>
            <a:r>
              <a:rPr lang="en-US" dirty="0" smtClean="0"/>
              <a:t>Section Three</a:t>
            </a:r>
            <a:endParaRPr lang="en-US" dirty="0"/>
          </a:p>
        </p:txBody>
      </p:sp>
    </p:spTree>
    <p:extLst>
      <p:ext uri="{BB962C8B-B14F-4D97-AF65-F5344CB8AC3E}">
        <p14:creationId xmlns:p14="http://schemas.microsoft.com/office/powerpoint/2010/main" val="40543243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81000" y="2057400"/>
            <a:ext cx="4267200" cy="4648200"/>
          </a:xfrm>
        </p:spPr>
        <p:txBody>
          <a:bodyPr>
            <a:noAutofit/>
          </a:bodyPr>
          <a:lstStyle/>
          <a:p>
            <a:pPr>
              <a:spcBef>
                <a:spcPct val="0"/>
              </a:spcBef>
            </a:pPr>
            <a:r>
              <a:rPr lang="en-US" sz="2700" dirty="0" smtClean="0"/>
              <a:t>Around </a:t>
            </a:r>
            <a:r>
              <a:rPr lang="en-US" sz="2700" dirty="0"/>
              <a:t> 600 AD, a new monotheistic religion began called </a:t>
            </a:r>
            <a:r>
              <a:rPr lang="en-US" sz="2700" u="sng" dirty="0" smtClean="0"/>
              <a:t>Islam</a:t>
            </a:r>
          </a:p>
          <a:p>
            <a:pPr>
              <a:spcBef>
                <a:spcPct val="0"/>
              </a:spcBef>
            </a:pPr>
            <a:r>
              <a:rPr lang="en-US" sz="2700" dirty="0" smtClean="0"/>
              <a:t>The </a:t>
            </a:r>
            <a:r>
              <a:rPr lang="en-US" sz="2700" dirty="0"/>
              <a:t>faith was founded by the </a:t>
            </a:r>
            <a:r>
              <a:rPr lang="en-US" sz="2700" u="sng" dirty="0"/>
              <a:t>prophet </a:t>
            </a:r>
            <a:r>
              <a:rPr lang="en-US" sz="2700" u="sng" dirty="0" smtClean="0"/>
              <a:t>Muhammad</a:t>
            </a:r>
          </a:p>
          <a:p>
            <a:pPr>
              <a:spcBef>
                <a:spcPct val="0"/>
              </a:spcBef>
            </a:pPr>
            <a:r>
              <a:rPr lang="en-US" sz="2700" dirty="0" smtClean="0"/>
              <a:t>His </a:t>
            </a:r>
            <a:r>
              <a:rPr lang="en-US" sz="2700" dirty="0"/>
              <a:t>followers, called </a:t>
            </a:r>
            <a:r>
              <a:rPr lang="en-US" sz="2700" u="sng" dirty="0"/>
              <a:t>Muslims</a:t>
            </a:r>
            <a:r>
              <a:rPr lang="en-US" sz="2700" dirty="0"/>
              <a:t>, spread Islam throughout the Middle East, Africa, Asia, &amp; </a:t>
            </a:r>
            <a:r>
              <a:rPr lang="en-US" sz="2700" dirty="0" smtClean="0"/>
              <a:t>Europe</a:t>
            </a:r>
            <a:endParaRPr lang="en-US" sz="2700" dirty="0">
              <a:solidFill>
                <a:schemeClr val="folHlink"/>
              </a:solidFill>
            </a:endParaRPr>
          </a:p>
        </p:txBody>
      </p:sp>
      <p:sp>
        <p:nvSpPr>
          <p:cNvPr id="4" name="Title 3"/>
          <p:cNvSpPr>
            <a:spLocks noGrp="1"/>
          </p:cNvSpPr>
          <p:nvPr>
            <p:ph type="title"/>
          </p:nvPr>
        </p:nvSpPr>
        <p:spPr/>
        <p:txBody>
          <a:bodyPr/>
          <a:lstStyle/>
          <a:p>
            <a:r>
              <a:rPr lang="en-US" dirty="0" smtClean="0"/>
              <a:t>The </a:t>
            </a:r>
            <a:r>
              <a:rPr lang="en-US" dirty="0"/>
              <a:t>M</a:t>
            </a:r>
            <a:r>
              <a:rPr lang="en-US" dirty="0" smtClean="0"/>
              <a:t>uslim </a:t>
            </a:r>
            <a:r>
              <a:rPr lang="en-US" dirty="0"/>
              <a:t>W</a:t>
            </a:r>
            <a:r>
              <a:rPr lang="en-US" dirty="0" smtClean="0"/>
              <a:t>orld: What </a:t>
            </a:r>
            <a:r>
              <a:rPr lang="en-US" dirty="0"/>
              <a:t>I</a:t>
            </a:r>
            <a:r>
              <a:rPr lang="en-US" dirty="0" smtClean="0"/>
              <a:t>s </a:t>
            </a:r>
            <a:r>
              <a:rPr lang="en-US" dirty="0"/>
              <a:t>I</a:t>
            </a:r>
            <a:r>
              <a:rPr lang="en-US" dirty="0" smtClean="0"/>
              <a:t>slam?</a:t>
            </a:r>
            <a:endParaRPr lang="en-US" dirty="0"/>
          </a:p>
        </p:txBody>
      </p:sp>
      <p:pic>
        <p:nvPicPr>
          <p:cNvPr id="7" name="Picture 6" descr="MuhammadTeach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093259"/>
            <a:ext cx="3276600" cy="4459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07979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381000" y="2362200"/>
            <a:ext cx="8305800" cy="4267200"/>
          </a:xfrm>
        </p:spPr>
        <p:txBody>
          <a:bodyPr>
            <a:noAutofit/>
          </a:bodyPr>
          <a:lstStyle/>
          <a:p>
            <a:pPr>
              <a:lnSpc>
                <a:spcPct val="95000"/>
              </a:lnSpc>
              <a:spcBef>
                <a:spcPct val="0"/>
              </a:spcBef>
            </a:pPr>
            <a:r>
              <a:rPr lang="en-US" sz="3200" dirty="0" smtClean="0"/>
              <a:t>In </a:t>
            </a:r>
            <a:r>
              <a:rPr lang="en-US" sz="3200" dirty="0"/>
              <a:t>610, Muhammad </a:t>
            </a:r>
            <a:r>
              <a:rPr lang="en-US" sz="3200" dirty="0" smtClean="0"/>
              <a:t>heard the voice of the </a:t>
            </a:r>
            <a:r>
              <a:rPr lang="en-US" sz="3200" u="sng" dirty="0" smtClean="0"/>
              <a:t>Angel Gabriel</a:t>
            </a:r>
            <a:r>
              <a:rPr lang="en-US" sz="3200" dirty="0" smtClean="0"/>
              <a:t>, who told him that </a:t>
            </a:r>
            <a:r>
              <a:rPr lang="en-US" sz="3200" dirty="0"/>
              <a:t>he was a prophet </a:t>
            </a:r>
            <a:r>
              <a:rPr lang="en-US" sz="3200" dirty="0" smtClean="0"/>
              <a:t>sent </a:t>
            </a:r>
            <a:r>
              <a:rPr lang="en-US" sz="3200" dirty="0"/>
              <a:t>to Earth by God </a:t>
            </a:r>
            <a:endParaRPr lang="en-US" sz="3200" dirty="0" smtClean="0"/>
          </a:p>
          <a:p>
            <a:pPr>
              <a:lnSpc>
                <a:spcPct val="95000"/>
              </a:lnSpc>
              <a:spcBef>
                <a:spcPct val="0"/>
              </a:spcBef>
            </a:pPr>
            <a:r>
              <a:rPr lang="en-US" sz="3200" dirty="0" smtClean="0"/>
              <a:t>His wife, Khadija, encouraged him to accept the call to God</a:t>
            </a:r>
          </a:p>
          <a:p>
            <a:pPr>
              <a:lnSpc>
                <a:spcPct val="95000"/>
              </a:lnSpc>
              <a:spcBef>
                <a:spcPct val="0"/>
              </a:spcBef>
            </a:pPr>
            <a:r>
              <a:rPr lang="en-US" sz="3200" dirty="0" smtClean="0"/>
              <a:t>Muhammad began </a:t>
            </a:r>
            <a:r>
              <a:rPr lang="en-US" sz="3200" dirty="0"/>
              <a:t>preaching a new</a:t>
            </a:r>
            <a:r>
              <a:rPr lang="en-US" sz="3200" dirty="0" smtClean="0"/>
              <a:t> faith </a:t>
            </a:r>
            <a:r>
              <a:rPr lang="en-US" sz="3200" dirty="0"/>
              <a:t>called </a:t>
            </a:r>
            <a:r>
              <a:rPr lang="en-US" sz="3200" dirty="0" smtClean="0"/>
              <a:t>Islam</a:t>
            </a:r>
          </a:p>
          <a:p>
            <a:pPr>
              <a:lnSpc>
                <a:spcPct val="95000"/>
              </a:lnSpc>
              <a:spcBef>
                <a:spcPct val="0"/>
              </a:spcBef>
              <a:buNone/>
            </a:pPr>
            <a:r>
              <a:rPr lang="en-US" sz="3200" dirty="0" smtClean="0"/>
              <a:t>ISLAM: </a:t>
            </a:r>
            <a:r>
              <a:rPr lang="en-US" sz="3200" u="sng" smtClean="0"/>
              <a:t>“submission </a:t>
            </a:r>
            <a:r>
              <a:rPr lang="en-US" sz="3200" u="sng" dirty="0" smtClean="0"/>
              <a:t>to God”</a:t>
            </a:r>
            <a:endParaRPr lang="en-US" sz="3200" u="sng" dirty="0"/>
          </a:p>
        </p:txBody>
      </p:sp>
      <p:sp>
        <p:nvSpPr>
          <p:cNvPr id="4" name="Title 3"/>
          <p:cNvSpPr>
            <a:spLocks noGrp="1"/>
          </p:cNvSpPr>
          <p:nvPr>
            <p:ph type="title"/>
          </p:nvPr>
        </p:nvSpPr>
        <p:spPr/>
        <p:txBody>
          <a:bodyPr/>
          <a:lstStyle/>
          <a:p>
            <a:r>
              <a:rPr lang="en-US" dirty="0" smtClean="0"/>
              <a:t>Muhammad and </a:t>
            </a:r>
            <a:r>
              <a:rPr lang="en-US" dirty="0"/>
              <a:t>I</a:t>
            </a:r>
            <a:r>
              <a:rPr lang="en-US" dirty="0" smtClean="0"/>
              <a:t>slam</a:t>
            </a:r>
            <a:endParaRPr lang="en-US" dirty="0"/>
          </a:p>
        </p:txBody>
      </p:sp>
    </p:spTree>
    <p:extLst>
      <p:ext uri="{BB962C8B-B14F-4D97-AF65-F5344CB8AC3E}">
        <p14:creationId xmlns:p14="http://schemas.microsoft.com/office/powerpoint/2010/main" val="14088715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2133600"/>
            <a:ext cx="8839200" cy="4572000"/>
          </a:xfrm>
        </p:spPr>
        <p:txBody>
          <a:bodyPr>
            <a:noAutofit/>
          </a:bodyPr>
          <a:lstStyle/>
          <a:p>
            <a:pPr marL="45720" indent="0" algn="ctr">
              <a:buNone/>
            </a:pPr>
            <a:r>
              <a:rPr lang="en-US" sz="2600" dirty="0" smtClean="0"/>
              <a:t>At first, Muhammad angered many people by preaching his new religion. In 622, he left Mecca with his followers to the city of Medina, a journey that is known as the </a:t>
            </a:r>
            <a:r>
              <a:rPr lang="en-US" sz="2600" u="sng" dirty="0" smtClean="0">
                <a:solidFill>
                  <a:srgbClr val="534949"/>
                </a:solidFill>
              </a:rPr>
              <a:t>HIJRA</a:t>
            </a:r>
            <a:r>
              <a:rPr lang="en-US" sz="2600" dirty="0" smtClean="0"/>
              <a:t>.</a:t>
            </a:r>
          </a:p>
          <a:p>
            <a:pPr marL="45720" indent="0" algn="ctr">
              <a:buNone/>
            </a:pPr>
            <a:endParaRPr lang="en-US" sz="1600" dirty="0" smtClean="0">
              <a:solidFill>
                <a:srgbClr val="FF0000"/>
              </a:solidFill>
            </a:endParaRPr>
          </a:p>
          <a:p>
            <a:r>
              <a:rPr lang="en-US" sz="2600" dirty="0" err="1" smtClean="0"/>
              <a:t>Hijra</a:t>
            </a:r>
            <a:r>
              <a:rPr lang="en-US" sz="2600" dirty="0" smtClean="0"/>
              <a:t> was the turning point for Islam</a:t>
            </a:r>
          </a:p>
          <a:p>
            <a:r>
              <a:rPr lang="en-US" sz="2600" dirty="0" smtClean="0"/>
              <a:t>Medina is known as the “</a:t>
            </a:r>
            <a:r>
              <a:rPr lang="en-US" sz="2600" u="sng" dirty="0" smtClean="0"/>
              <a:t>City of the Prophet</a:t>
            </a:r>
            <a:r>
              <a:rPr lang="en-US" sz="2600" dirty="0" smtClean="0"/>
              <a:t>” </a:t>
            </a:r>
          </a:p>
          <a:p>
            <a:r>
              <a:rPr lang="en-US" sz="2600" dirty="0" smtClean="0"/>
              <a:t>In 630, Muhammad returned to Mecca</a:t>
            </a:r>
          </a:p>
          <a:p>
            <a:r>
              <a:rPr lang="en-US" sz="2600" dirty="0" smtClean="0"/>
              <a:t>Muhammad </a:t>
            </a:r>
            <a:r>
              <a:rPr lang="en-US" sz="2600" u="sng" dirty="0" smtClean="0"/>
              <a:t>died in 632</a:t>
            </a:r>
            <a:r>
              <a:rPr lang="en-US" sz="2600" dirty="0" smtClean="0"/>
              <a:t>, sending his followers into grief</a:t>
            </a:r>
          </a:p>
          <a:p>
            <a:r>
              <a:rPr lang="en-US" sz="2600" u="sng" dirty="0" smtClean="0"/>
              <a:t>Abu </a:t>
            </a:r>
            <a:r>
              <a:rPr lang="en-US" sz="2600" u="sng" dirty="0" err="1" smtClean="0"/>
              <a:t>Bakr</a:t>
            </a:r>
            <a:r>
              <a:rPr lang="en-US" sz="2600" dirty="0" smtClean="0"/>
              <a:t> was elected to be the first caliph</a:t>
            </a:r>
          </a:p>
          <a:p>
            <a:pPr>
              <a:buNone/>
            </a:pPr>
            <a:r>
              <a:rPr lang="en-US" sz="2600" dirty="0" smtClean="0">
                <a:solidFill>
                  <a:srgbClr val="534949"/>
                </a:solidFill>
              </a:rPr>
              <a:t>CALIPH</a:t>
            </a:r>
            <a:r>
              <a:rPr lang="en-US" sz="2600" dirty="0" smtClean="0"/>
              <a:t>: </a:t>
            </a:r>
            <a:r>
              <a:rPr lang="en-US" sz="2600" u="sng" dirty="0" smtClean="0"/>
              <a:t>successor to Muhammad</a:t>
            </a:r>
          </a:p>
        </p:txBody>
      </p:sp>
      <p:sp>
        <p:nvSpPr>
          <p:cNvPr id="4" name="Title 3"/>
          <p:cNvSpPr>
            <a:spLocks noGrp="1"/>
          </p:cNvSpPr>
          <p:nvPr>
            <p:ph type="title"/>
          </p:nvPr>
        </p:nvSpPr>
        <p:spPr/>
        <p:txBody>
          <a:bodyPr/>
          <a:lstStyle/>
          <a:p>
            <a:r>
              <a:rPr lang="en-US" dirty="0" smtClean="0"/>
              <a:t>Muhammad and </a:t>
            </a:r>
            <a:r>
              <a:rPr lang="en-US" dirty="0"/>
              <a:t>I</a:t>
            </a:r>
            <a:r>
              <a:rPr lang="en-US" dirty="0" smtClean="0"/>
              <a:t>slam</a:t>
            </a:r>
            <a:endParaRPr lang="en-US" dirty="0"/>
          </a:p>
        </p:txBody>
      </p:sp>
    </p:spTree>
    <p:extLst>
      <p:ext uri="{BB962C8B-B14F-4D97-AF65-F5344CB8AC3E}">
        <p14:creationId xmlns:p14="http://schemas.microsoft.com/office/powerpoint/2010/main" val="12638622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2133600"/>
            <a:ext cx="8407893" cy="4495799"/>
          </a:xfrm>
        </p:spPr>
        <p:txBody>
          <a:bodyPr>
            <a:noAutofit/>
          </a:bodyPr>
          <a:lstStyle/>
          <a:p>
            <a:r>
              <a:rPr lang="en-US" sz="2600" dirty="0" smtClean="0"/>
              <a:t>Islam is based on strict monotheism</a:t>
            </a:r>
          </a:p>
          <a:p>
            <a:pPr>
              <a:buNone/>
            </a:pPr>
            <a:r>
              <a:rPr lang="en-US" sz="2600" dirty="0" smtClean="0">
                <a:solidFill>
                  <a:srgbClr val="534949"/>
                </a:solidFill>
              </a:rPr>
              <a:t>MONOTHEISM</a:t>
            </a:r>
            <a:r>
              <a:rPr lang="en-US" sz="2600" dirty="0" smtClean="0"/>
              <a:t>: </a:t>
            </a:r>
            <a:r>
              <a:rPr lang="en-US" sz="2600" u="sng" dirty="0" smtClean="0"/>
              <a:t>belief in only one God</a:t>
            </a:r>
          </a:p>
          <a:p>
            <a:r>
              <a:rPr lang="en-US" sz="2600" dirty="0" smtClean="0"/>
              <a:t>Islam believes in one all powerful and compassionate God, known as </a:t>
            </a:r>
            <a:r>
              <a:rPr lang="en-US" sz="2600" u="sng" dirty="0" smtClean="0"/>
              <a:t>Allah</a:t>
            </a:r>
          </a:p>
          <a:p>
            <a:r>
              <a:rPr lang="en-US" sz="2600" dirty="0" smtClean="0"/>
              <a:t>Islam is a religion that teaches </a:t>
            </a:r>
            <a:r>
              <a:rPr lang="en-US" sz="2600" u="sng" dirty="0" smtClean="0"/>
              <a:t>peace and compassion</a:t>
            </a:r>
          </a:p>
          <a:p>
            <a:pPr marL="45720" indent="0">
              <a:buNone/>
            </a:pPr>
            <a:endParaRPr lang="en-US" sz="1800" dirty="0" smtClean="0"/>
          </a:p>
          <a:p>
            <a:pPr marL="45720" indent="0" algn="ctr">
              <a:buNone/>
            </a:pPr>
            <a:r>
              <a:rPr lang="en-US" sz="2600" dirty="0" smtClean="0"/>
              <a:t>All Muslims accept 5 basic duties, known as the 5 Pillars of Islam: 1. </a:t>
            </a:r>
            <a:r>
              <a:rPr lang="en-US" sz="2600" u="sng" dirty="0" err="1" smtClean="0"/>
              <a:t>Shahadah</a:t>
            </a:r>
            <a:r>
              <a:rPr lang="en-US" sz="2600" dirty="0" smtClean="0"/>
              <a:t>: Declaration of Faith, 2. </a:t>
            </a:r>
            <a:r>
              <a:rPr lang="en-US" sz="2600" u="sng" dirty="0" err="1" smtClean="0"/>
              <a:t>Salat</a:t>
            </a:r>
            <a:r>
              <a:rPr lang="en-US" sz="2600" dirty="0" smtClean="0"/>
              <a:t>: Daily Prayer, 3. </a:t>
            </a:r>
            <a:r>
              <a:rPr lang="en-US" sz="2600" u="sng" dirty="0" smtClean="0"/>
              <a:t>Zakat</a:t>
            </a:r>
            <a:r>
              <a:rPr lang="en-US" sz="2600" dirty="0" smtClean="0"/>
              <a:t>: Giving Charity to the Poor, 4. </a:t>
            </a:r>
            <a:r>
              <a:rPr lang="en-US" sz="2600" u="sng" dirty="0" err="1" smtClean="0"/>
              <a:t>Sawm</a:t>
            </a:r>
            <a:r>
              <a:rPr lang="en-US" sz="2600" dirty="0" smtClean="0"/>
              <a:t>: Fasting from Sunrise to Sunset during Ramadan, and 5. </a:t>
            </a:r>
            <a:r>
              <a:rPr lang="en-US" sz="2600" u="sng" dirty="0" smtClean="0"/>
              <a:t>Hajj</a:t>
            </a:r>
            <a:r>
              <a:rPr lang="en-US" sz="2600" dirty="0" smtClean="0"/>
              <a:t>: Pilgrimage to Mecca.</a:t>
            </a:r>
          </a:p>
        </p:txBody>
      </p:sp>
      <p:sp>
        <p:nvSpPr>
          <p:cNvPr id="4" name="Title 3"/>
          <p:cNvSpPr>
            <a:spLocks noGrp="1"/>
          </p:cNvSpPr>
          <p:nvPr>
            <p:ph type="title"/>
          </p:nvPr>
        </p:nvSpPr>
        <p:spPr/>
        <p:txBody>
          <a:bodyPr/>
          <a:lstStyle/>
          <a:p>
            <a:r>
              <a:rPr lang="en-US" dirty="0" smtClean="0"/>
              <a:t>The Message of </a:t>
            </a:r>
            <a:r>
              <a:rPr lang="en-US" dirty="0"/>
              <a:t>I</a:t>
            </a:r>
            <a:r>
              <a:rPr lang="en-US" dirty="0" smtClean="0"/>
              <a:t>slam</a:t>
            </a:r>
            <a:endParaRPr lang="en-US" dirty="0"/>
          </a:p>
        </p:txBody>
      </p:sp>
    </p:spTree>
    <p:extLst>
      <p:ext uri="{BB962C8B-B14F-4D97-AF65-F5344CB8AC3E}">
        <p14:creationId xmlns:p14="http://schemas.microsoft.com/office/powerpoint/2010/main" val="32447351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lstStyle/>
          <a:p>
            <a:r>
              <a:rPr lang="en-US" dirty="0" smtClean="0"/>
              <a:t>Middle East 1600</a:t>
            </a:r>
            <a:endParaRPr lang="en-US" dirty="0"/>
          </a:p>
        </p:txBody>
      </p:sp>
      <p:pic>
        <p:nvPicPr>
          <p:cNvPr id="7" name="Content Placeholder 3" descr="Middle East 1600.jpg"/>
          <p:cNvPicPr>
            <a:picLocks noGrp="1" noChangeAspect="1"/>
          </p:cNvPicPr>
          <p:nvPr>
            <p:ph idx="1"/>
          </p:nvPr>
        </p:nvPicPr>
        <p:blipFill>
          <a:blip r:embed="rId2"/>
          <a:srcRect l="-7165" r="-7165"/>
          <a:stretch>
            <a:fillRect/>
          </a:stretch>
        </p:blipFill>
        <p:spPr>
          <a:xfrm>
            <a:off x="84594" y="1752600"/>
            <a:ext cx="9041013" cy="4953000"/>
          </a:xfrm>
        </p:spPr>
      </p:pic>
    </p:spTree>
    <p:extLst>
      <p:ext uri="{BB962C8B-B14F-4D97-AF65-F5344CB8AC3E}">
        <p14:creationId xmlns:p14="http://schemas.microsoft.com/office/powerpoint/2010/main" val="68919512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2209800"/>
            <a:ext cx="3886200" cy="4224528"/>
          </a:xfrm>
        </p:spPr>
        <p:txBody>
          <a:bodyPr>
            <a:noAutofit/>
          </a:bodyPr>
          <a:lstStyle/>
          <a:p>
            <a:pPr marL="49213" indent="-4763">
              <a:buNone/>
            </a:pPr>
            <a:r>
              <a:rPr lang="en-US" sz="2400" dirty="0" smtClean="0">
                <a:solidFill>
                  <a:srgbClr val="534949"/>
                </a:solidFill>
              </a:rPr>
              <a:t>QURAN</a:t>
            </a:r>
            <a:r>
              <a:rPr lang="en-US" sz="2400" dirty="0" smtClean="0">
                <a:solidFill>
                  <a:srgbClr val="FF0000"/>
                </a:solidFill>
              </a:rPr>
              <a:t> </a:t>
            </a:r>
            <a:r>
              <a:rPr lang="en-US" sz="2400" dirty="0" smtClean="0"/>
              <a:t>(or Koran): </a:t>
            </a:r>
            <a:r>
              <a:rPr lang="en-US" sz="2400" u="sng" dirty="0" smtClean="0"/>
              <a:t>sacred text of Islam</a:t>
            </a:r>
          </a:p>
          <a:p>
            <a:r>
              <a:rPr lang="en-US" sz="2400" dirty="0" smtClean="0"/>
              <a:t>Contains the sacred word of God as revealed to Muhammad &amp; is the final authority on all matters</a:t>
            </a:r>
          </a:p>
          <a:p>
            <a:r>
              <a:rPr lang="en-US" sz="2400" dirty="0" smtClean="0"/>
              <a:t>Islam </a:t>
            </a:r>
            <a:r>
              <a:rPr lang="en-US" sz="2400" u="sng" dirty="0" smtClean="0"/>
              <a:t>teaches responsibility for all actions</a:t>
            </a:r>
            <a:r>
              <a:rPr lang="en-US" sz="2400" dirty="0" smtClean="0"/>
              <a:t>, and believes in a hell and a paradise</a:t>
            </a:r>
          </a:p>
          <a:p>
            <a:pPr>
              <a:buNone/>
            </a:pPr>
            <a:endParaRPr lang="en-US" sz="2400" dirty="0"/>
          </a:p>
        </p:txBody>
      </p:sp>
      <p:pic>
        <p:nvPicPr>
          <p:cNvPr id="8" name="Content Placeholder 7" descr="quran.jpg"/>
          <p:cNvPicPr>
            <a:picLocks noGrp="1" noChangeAspect="1"/>
          </p:cNvPicPr>
          <p:nvPr>
            <p:ph sz="half" idx="2"/>
          </p:nvPr>
        </p:nvPicPr>
        <p:blipFill>
          <a:blip r:embed="rId3"/>
          <a:srcRect t="-17150" b="-17150"/>
          <a:stretch>
            <a:fillRect/>
          </a:stretch>
        </p:blipFill>
        <p:spPr>
          <a:xfrm>
            <a:off x="381000" y="2286000"/>
            <a:ext cx="3658697" cy="4191000"/>
          </a:xfrm>
        </p:spPr>
      </p:pic>
      <p:sp>
        <p:nvSpPr>
          <p:cNvPr id="5" name="Title 4"/>
          <p:cNvSpPr>
            <a:spLocks noGrp="1"/>
          </p:cNvSpPr>
          <p:nvPr>
            <p:ph type="title"/>
          </p:nvPr>
        </p:nvSpPr>
        <p:spPr/>
        <p:txBody>
          <a:bodyPr/>
          <a:lstStyle/>
          <a:p>
            <a:r>
              <a:rPr lang="en-US" dirty="0" smtClean="0"/>
              <a:t>The Message of </a:t>
            </a:r>
            <a:r>
              <a:rPr lang="en-US" dirty="0"/>
              <a:t>I</a:t>
            </a:r>
            <a:r>
              <a:rPr lang="en-US" dirty="0" smtClean="0"/>
              <a:t>slam: The Quran</a:t>
            </a:r>
            <a:endParaRPr lang="en-US" dirty="0"/>
          </a:p>
        </p:txBody>
      </p:sp>
    </p:spTree>
    <p:extLst>
      <p:ext uri="{BB962C8B-B14F-4D97-AF65-F5344CB8AC3E}">
        <p14:creationId xmlns:p14="http://schemas.microsoft.com/office/powerpoint/2010/main" val="6483956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6153" y="2133600"/>
            <a:ext cx="8407893" cy="1557529"/>
          </a:xfrm>
        </p:spPr>
        <p:txBody>
          <a:bodyPr>
            <a:normAutofit/>
          </a:bodyPr>
          <a:lstStyle/>
          <a:p>
            <a:pPr>
              <a:buNone/>
            </a:pPr>
            <a:r>
              <a:rPr lang="en-US" sz="2300" dirty="0" smtClean="0"/>
              <a:t>JIHAD: </a:t>
            </a:r>
            <a:r>
              <a:rPr lang="en-US" sz="2300" u="sng" dirty="0" smtClean="0"/>
              <a:t>effort in God’s service</a:t>
            </a:r>
          </a:p>
          <a:p>
            <a:r>
              <a:rPr lang="en-US" sz="2300" dirty="0" smtClean="0"/>
              <a:t>Often wrongly translated as “holy war” but it </a:t>
            </a:r>
            <a:r>
              <a:rPr lang="en-US" sz="2300" u="sng" dirty="0" smtClean="0"/>
              <a:t>includes acts of charity and the inner struggle to achieve spiritual peace</a:t>
            </a:r>
            <a:endParaRPr lang="en-US" sz="2300" dirty="0"/>
          </a:p>
        </p:txBody>
      </p:sp>
      <p:sp>
        <p:nvSpPr>
          <p:cNvPr id="4" name="Title 3"/>
          <p:cNvSpPr>
            <a:spLocks noGrp="1"/>
          </p:cNvSpPr>
          <p:nvPr>
            <p:ph type="title"/>
          </p:nvPr>
        </p:nvSpPr>
        <p:spPr/>
        <p:txBody>
          <a:bodyPr/>
          <a:lstStyle/>
          <a:p>
            <a:r>
              <a:rPr lang="en-US" dirty="0" smtClean="0"/>
              <a:t>Message of </a:t>
            </a:r>
            <a:r>
              <a:rPr lang="en-US" dirty="0"/>
              <a:t>I</a:t>
            </a:r>
            <a:r>
              <a:rPr lang="en-US" dirty="0" smtClean="0"/>
              <a:t>slam: JIHAD</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t="24547"/>
          <a:stretch>
            <a:fillRect/>
          </a:stretch>
        </p:blipFill>
        <p:spPr bwMode="auto">
          <a:xfrm>
            <a:off x="2286000" y="3581399"/>
            <a:ext cx="4746914" cy="3027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64627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457200" y="1905000"/>
            <a:ext cx="4040188" cy="457200"/>
          </a:xfrm>
          <a:ln>
            <a:solidFill>
              <a:schemeClr val="tx1"/>
            </a:solidFill>
          </a:ln>
        </p:spPr>
        <p:txBody>
          <a:bodyPr/>
          <a:lstStyle/>
          <a:p>
            <a:pPr algn="ctr"/>
            <a:r>
              <a:rPr lang="en-US" u="sng" dirty="0" smtClean="0"/>
              <a:t>SUNNI</a:t>
            </a:r>
            <a:r>
              <a:rPr lang="en-US" dirty="0" smtClean="0"/>
              <a:t> MUSLIMS</a:t>
            </a:r>
            <a:endParaRPr lang="en-US" dirty="0"/>
          </a:p>
        </p:txBody>
      </p:sp>
      <p:sp>
        <p:nvSpPr>
          <p:cNvPr id="7" name="Content Placeholder 6"/>
          <p:cNvSpPr>
            <a:spLocks noGrp="1"/>
          </p:cNvSpPr>
          <p:nvPr>
            <p:ph sz="half" idx="2"/>
          </p:nvPr>
        </p:nvSpPr>
        <p:spPr>
          <a:xfrm>
            <a:off x="457200" y="2438400"/>
            <a:ext cx="4040188" cy="3048000"/>
          </a:xfrm>
          <a:ln>
            <a:solidFill>
              <a:schemeClr val="tx1"/>
            </a:solidFill>
          </a:ln>
        </p:spPr>
        <p:txBody>
          <a:bodyPr>
            <a:normAutofit/>
          </a:bodyPr>
          <a:lstStyle/>
          <a:p>
            <a:r>
              <a:rPr lang="en-US" sz="2200" dirty="0" smtClean="0"/>
              <a:t>Believe </a:t>
            </a:r>
            <a:r>
              <a:rPr lang="en-US" sz="2200" u="sng" dirty="0" smtClean="0"/>
              <a:t>the caliph should be chosen by leaders of the Muslim community</a:t>
            </a:r>
          </a:p>
          <a:p>
            <a:r>
              <a:rPr lang="en-US" sz="2200" dirty="0" smtClean="0"/>
              <a:t>Agree Caliph should be a pious Muslim</a:t>
            </a:r>
          </a:p>
          <a:p>
            <a:r>
              <a:rPr lang="en-US" sz="2200" dirty="0" smtClean="0"/>
              <a:t>Believe the caliph should be seen as a </a:t>
            </a:r>
            <a:r>
              <a:rPr lang="en-US" sz="2200" u="sng" dirty="0" smtClean="0"/>
              <a:t>leader</a:t>
            </a:r>
            <a:r>
              <a:rPr lang="en-US" sz="2200" dirty="0" smtClean="0"/>
              <a:t>, not a religious authority</a:t>
            </a:r>
            <a:endParaRPr lang="en-US" sz="2200" dirty="0"/>
          </a:p>
        </p:txBody>
      </p:sp>
      <p:sp>
        <p:nvSpPr>
          <p:cNvPr id="8" name="Text Placeholder 7"/>
          <p:cNvSpPr>
            <a:spLocks noGrp="1"/>
          </p:cNvSpPr>
          <p:nvPr>
            <p:ph type="body" sz="quarter" idx="3"/>
          </p:nvPr>
        </p:nvSpPr>
        <p:spPr>
          <a:xfrm>
            <a:off x="4648200" y="1905000"/>
            <a:ext cx="4041775" cy="457200"/>
          </a:xfrm>
          <a:ln>
            <a:solidFill>
              <a:schemeClr val="tx1"/>
            </a:solidFill>
          </a:ln>
        </p:spPr>
        <p:txBody>
          <a:bodyPr/>
          <a:lstStyle/>
          <a:p>
            <a:pPr algn="ctr"/>
            <a:r>
              <a:rPr lang="en-US" u="sng" dirty="0" smtClean="0"/>
              <a:t>SHIA</a:t>
            </a:r>
            <a:r>
              <a:rPr lang="en-US" dirty="0" smtClean="0"/>
              <a:t> MUSLIMS</a:t>
            </a:r>
            <a:endParaRPr lang="en-US" dirty="0"/>
          </a:p>
        </p:txBody>
      </p:sp>
      <p:sp>
        <p:nvSpPr>
          <p:cNvPr id="9" name="Content Placeholder 8"/>
          <p:cNvSpPr>
            <a:spLocks noGrp="1"/>
          </p:cNvSpPr>
          <p:nvPr>
            <p:ph sz="quarter" idx="4"/>
          </p:nvPr>
        </p:nvSpPr>
        <p:spPr>
          <a:xfrm>
            <a:off x="4648200" y="2438400"/>
            <a:ext cx="4041775" cy="3047999"/>
          </a:xfrm>
          <a:ln>
            <a:solidFill>
              <a:schemeClr val="tx1"/>
            </a:solidFill>
          </a:ln>
        </p:spPr>
        <p:txBody>
          <a:bodyPr>
            <a:normAutofit/>
          </a:bodyPr>
          <a:lstStyle/>
          <a:p>
            <a:r>
              <a:rPr lang="en-US" sz="2200" dirty="0" smtClean="0"/>
              <a:t>Believe </a:t>
            </a:r>
            <a:r>
              <a:rPr lang="en-US" sz="2200" u="sng" dirty="0" smtClean="0"/>
              <a:t>the only true successors of the caliph are descendants of Muhammad’s daughter and son-in-law</a:t>
            </a:r>
            <a:r>
              <a:rPr lang="en-US" sz="2200" dirty="0" smtClean="0"/>
              <a:t> (Fatima &amp; Ali) </a:t>
            </a:r>
          </a:p>
          <a:p>
            <a:r>
              <a:rPr lang="en-US" sz="2200" dirty="0" smtClean="0"/>
              <a:t>Believes descendants are </a:t>
            </a:r>
            <a:r>
              <a:rPr lang="en-US" sz="2200" u="sng" dirty="0" smtClean="0"/>
              <a:t>divinely inspired</a:t>
            </a:r>
            <a:endParaRPr lang="en-US" sz="2200" u="sng" dirty="0"/>
          </a:p>
        </p:txBody>
      </p:sp>
      <p:sp>
        <p:nvSpPr>
          <p:cNvPr id="5" name="Title 4"/>
          <p:cNvSpPr>
            <a:spLocks noGrp="1"/>
          </p:cNvSpPr>
          <p:nvPr>
            <p:ph type="title"/>
          </p:nvPr>
        </p:nvSpPr>
        <p:spPr/>
        <p:txBody>
          <a:bodyPr anchor="t"/>
          <a:lstStyle/>
          <a:p>
            <a:r>
              <a:rPr lang="en-US" dirty="0" smtClean="0"/>
              <a:t>Movements Within </a:t>
            </a:r>
            <a:r>
              <a:rPr lang="en-US" dirty="0"/>
              <a:t>I</a:t>
            </a:r>
            <a:r>
              <a:rPr lang="en-US" dirty="0" smtClean="0"/>
              <a:t>slam</a:t>
            </a:r>
            <a:endParaRPr lang="en-US" dirty="0"/>
          </a:p>
        </p:txBody>
      </p:sp>
      <p:sp>
        <p:nvSpPr>
          <p:cNvPr id="2" name="TextBox 1"/>
          <p:cNvSpPr txBox="1"/>
          <p:nvPr/>
        </p:nvSpPr>
        <p:spPr>
          <a:xfrm>
            <a:off x="228600" y="5562600"/>
            <a:ext cx="8686800" cy="1107996"/>
          </a:xfrm>
          <a:prstGeom prst="rect">
            <a:avLst/>
          </a:prstGeom>
          <a:noFill/>
          <a:ln>
            <a:solidFill>
              <a:schemeClr val="tx1"/>
            </a:solidFill>
          </a:ln>
        </p:spPr>
        <p:txBody>
          <a:bodyPr wrap="square" rtlCol="0">
            <a:spAutoFit/>
          </a:bodyPr>
          <a:lstStyle/>
          <a:p>
            <a:pPr algn="ctr"/>
            <a:r>
              <a:rPr lang="en-US" sz="2200" dirty="0" smtClean="0">
                <a:solidFill>
                  <a:schemeClr val="tx2"/>
                </a:solidFill>
              </a:rPr>
              <a:t>A 3rd movement, the </a:t>
            </a:r>
            <a:r>
              <a:rPr lang="en-US" sz="2200" u="sng" dirty="0" smtClean="0">
                <a:solidFill>
                  <a:schemeClr val="tx2"/>
                </a:solidFill>
              </a:rPr>
              <a:t>Sufi</a:t>
            </a:r>
            <a:r>
              <a:rPr lang="en-US" sz="2200" dirty="0" smtClean="0">
                <a:solidFill>
                  <a:schemeClr val="tx2"/>
                </a:solidFill>
              </a:rPr>
              <a:t> Muslims, has emerged. </a:t>
            </a:r>
          </a:p>
          <a:p>
            <a:pPr marL="342900" indent="-342900" algn="ctr">
              <a:buFont typeface="Arial" pitchFamily="34" charset="0"/>
              <a:buChar char="•"/>
            </a:pPr>
            <a:r>
              <a:rPr lang="en-US" sz="2200" dirty="0" smtClean="0">
                <a:solidFill>
                  <a:schemeClr val="tx2"/>
                </a:solidFill>
              </a:rPr>
              <a:t>Sufis are </a:t>
            </a:r>
            <a:r>
              <a:rPr lang="en-US" sz="2200" u="sng" dirty="0" smtClean="0">
                <a:solidFill>
                  <a:schemeClr val="tx2"/>
                </a:solidFill>
              </a:rPr>
              <a:t>Muslim mystics</a:t>
            </a:r>
            <a:r>
              <a:rPr lang="en-US" sz="2200" dirty="0" smtClean="0">
                <a:solidFill>
                  <a:schemeClr val="tx2"/>
                </a:solidFill>
              </a:rPr>
              <a:t> who seek direct communication with God through meditation, fasting &amp; other rituals. </a:t>
            </a:r>
            <a:endParaRPr lang="en-US" sz="2200" dirty="0">
              <a:solidFill>
                <a:schemeClr val="tx2"/>
              </a:solidFill>
            </a:endParaRPr>
          </a:p>
        </p:txBody>
      </p:sp>
    </p:spTree>
    <p:extLst>
      <p:ext uri="{BB962C8B-B14F-4D97-AF65-F5344CB8AC3E}">
        <p14:creationId xmlns:p14="http://schemas.microsoft.com/office/powerpoint/2010/main" val="41902855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bg/>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bg/>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build="p" animBg="1"/>
      <p:bldP spid="8" grpId="0" build="p" animBg="1"/>
      <p:bldP spid="9" grpId="0" build="p" animBg="1"/>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Saudi Arabia	</a:t>
            </a:r>
            <a:endParaRPr lang="en-US" dirty="0"/>
          </a:p>
        </p:txBody>
      </p:sp>
      <p:sp>
        <p:nvSpPr>
          <p:cNvPr id="5" name="Text Placeholder 4"/>
          <p:cNvSpPr>
            <a:spLocks noGrp="1"/>
          </p:cNvSpPr>
          <p:nvPr>
            <p:ph type="body" idx="1"/>
          </p:nvPr>
        </p:nvSpPr>
        <p:spPr/>
        <p:txBody>
          <a:bodyPr/>
          <a:lstStyle/>
          <a:p>
            <a:r>
              <a:rPr lang="en-US" dirty="0" smtClean="0"/>
              <a:t>Section Four</a:t>
            </a:r>
            <a:endParaRPr lang="en-US" dirty="0"/>
          </a:p>
        </p:txBody>
      </p:sp>
    </p:spTree>
    <p:extLst>
      <p:ext uri="{BB962C8B-B14F-4D97-AF65-F5344CB8AC3E}">
        <p14:creationId xmlns:p14="http://schemas.microsoft.com/office/powerpoint/2010/main" val="83507517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Geography of Saudi Arabia</a:t>
            </a:r>
            <a:endParaRPr lang="en-US" dirty="0"/>
          </a:p>
        </p:txBody>
      </p:sp>
      <p:pic>
        <p:nvPicPr>
          <p:cNvPr id="6" name="Content Placeholder 5" descr="geography.gif"/>
          <p:cNvPicPr>
            <a:picLocks noGrp="1" noChangeAspect="1"/>
          </p:cNvPicPr>
          <p:nvPr>
            <p:ph idx="1"/>
          </p:nvPr>
        </p:nvPicPr>
        <p:blipFill>
          <a:blip r:embed="rId2">
            <a:extLst>
              <a:ext uri="{28A0092B-C50C-407E-A947-70E740481C1C}">
                <a14:useLocalDpi xmlns:a14="http://schemas.microsoft.com/office/drawing/2010/main" val="0"/>
              </a:ext>
            </a:extLst>
          </a:blip>
          <a:srcRect l="-52730" r="-52730"/>
          <a:stretch>
            <a:fillRect/>
          </a:stretch>
        </p:blipFill>
        <p:spPr>
          <a:xfrm>
            <a:off x="457200" y="2249488"/>
            <a:ext cx="8229600" cy="4324350"/>
          </a:xfrm>
        </p:spPr>
      </p:pic>
    </p:spTree>
    <p:extLst>
      <p:ext uri="{BB962C8B-B14F-4D97-AF65-F5344CB8AC3E}">
        <p14:creationId xmlns:p14="http://schemas.microsoft.com/office/powerpoint/2010/main" val="227143108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Geography of Saudi Arabia</a:t>
            </a:r>
            <a:endParaRPr lang="en-US" dirty="0"/>
          </a:p>
        </p:txBody>
      </p:sp>
      <p:sp>
        <p:nvSpPr>
          <p:cNvPr id="3" name="Content Placeholder 2"/>
          <p:cNvSpPr>
            <a:spLocks noGrp="1"/>
          </p:cNvSpPr>
          <p:nvPr>
            <p:ph idx="1"/>
          </p:nvPr>
        </p:nvSpPr>
        <p:spPr>
          <a:xfrm>
            <a:off x="457200" y="2667000"/>
            <a:ext cx="8229600" cy="3465576"/>
          </a:xfrm>
        </p:spPr>
        <p:txBody>
          <a:bodyPr/>
          <a:lstStyle/>
          <a:p>
            <a:r>
              <a:rPr lang="en-US" dirty="0" smtClean="0"/>
              <a:t>The 2</a:t>
            </a:r>
            <a:r>
              <a:rPr lang="en-US" baseline="30000" dirty="0" smtClean="0"/>
              <a:t>nd</a:t>
            </a:r>
            <a:r>
              <a:rPr lang="en-US" dirty="0" smtClean="0"/>
              <a:t> largest state geographically in the Arab world after Algeria</a:t>
            </a:r>
          </a:p>
          <a:p>
            <a:r>
              <a:rPr lang="en-US" dirty="0" smtClean="0"/>
              <a:t>Only nation with coasts on both the </a:t>
            </a:r>
            <a:r>
              <a:rPr lang="en-US" u="sng" dirty="0" smtClean="0"/>
              <a:t>Red Sea and the Persian Gulf</a:t>
            </a:r>
          </a:p>
          <a:p>
            <a:r>
              <a:rPr lang="en-US" dirty="0" smtClean="0"/>
              <a:t>Known as the “Land of the Two Holy Mosques” because the two holiest sites in Islam (Mecca and Medina) are there</a:t>
            </a:r>
          </a:p>
        </p:txBody>
      </p:sp>
    </p:spTree>
    <p:extLst>
      <p:ext uri="{BB962C8B-B14F-4D97-AF65-F5344CB8AC3E}">
        <p14:creationId xmlns:p14="http://schemas.microsoft.com/office/powerpoint/2010/main" val="27815866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Foundation of Saudi Arabia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Ottoman Empire had control of the Arabian Peninsula </a:t>
            </a:r>
            <a:r>
              <a:rPr lang="en-US" u="sng" dirty="0" smtClean="0"/>
              <a:t>until World War I</a:t>
            </a:r>
          </a:p>
          <a:p>
            <a:r>
              <a:rPr lang="en-US" dirty="0" smtClean="0"/>
              <a:t>In 1916, with British support, </a:t>
            </a:r>
            <a:r>
              <a:rPr lang="en-US" u="sng" dirty="0" smtClean="0"/>
              <a:t>Hussein bin Ali</a:t>
            </a:r>
            <a:r>
              <a:rPr lang="en-US" dirty="0" smtClean="0"/>
              <a:t>, led a pan-Arab revolt against the Ottoman Empire to create a united Arab state</a:t>
            </a:r>
          </a:p>
          <a:p>
            <a:r>
              <a:rPr lang="en-US" dirty="0" smtClean="0"/>
              <a:t>The area of modern-day Saudi Arabia had consisted of four distinct regions: Hejaz, Najd, parts of Eastern Arabia and Southern Arabia</a:t>
            </a:r>
          </a:p>
          <a:p>
            <a:r>
              <a:rPr lang="en-US" dirty="0" smtClean="0"/>
              <a:t>In </a:t>
            </a:r>
            <a:r>
              <a:rPr lang="en-US" u="sng" dirty="0" smtClean="0"/>
              <a:t>1932</a:t>
            </a:r>
            <a:r>
              <a:rPr lang="en-US" dirty="0" smtClean="0"/>
              <a:t>, the </a:t>
            </a:r>
            <a:r>
              <a:rPr lang="en-US" u="sng" dirty="0" smtClean="0"/>
              <a:t>Kingdom of Saudi Arabia</a:t>
            </a:r>
            <a:r>
              <a:rPr lang="en-US" dirty="0" smtClean="0"/>
              <a:t> was founded by </a:t>
            </a:r>
            <a:r>
              <a:rPr lang="en-US" u="sng" dirty="0" err="1" smtClean="0"/>
              <a:t>Ibn</a:t>
            </a:r>
            <a:r>
              <a:rPr lang="en-US" u="sng" dirty="0" smtClean="0"/>
              <a:t> Saud</a:t>
            </a:r>
          </a:p>
          <a:p>
            <a:r>
              <a:rPr lang="en-US" dirty="0" smtClean="0"/>
              <a:t>He united the regions into a single state</a:t>
            </a:r>
            <a:endParaRPr lang="en-US" dirty="0"/>
          </a:p>
        </p:txBody>
      </p:sp>
    </p:spTree>
    <p:extLst>
      <p:ext uri="{BB962C8B-B14F-4D97-AF65-F5344CB8AC3E}">
        <p14:creationId xmlns:p14="http://schemas.microsoft.com/office/powerpoint/2010/main" val="35185132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Discovery of Oil</a:t>
            </a:r>
            <a:endParaRPr lang="en-US" dirty="0"/>
          </a:p>
        </p:txBody>
      </p:sp>
      <p:sp>
        <p:nvSpPr>
          <p:cNvPr id="3" name="Content Placeholder 2"/>
          <p:cNvSpPr>
            <a:spLocks noGrp="1"/>
          </p:cNvSpPr>
          <p:nvPr>
            <p:ph idx="1"/>
          </p:nvPr>
        </p:nvSpPr>
        <p:spPr>
          <a:xfrm>
            <a:off x="76200" y="2057400"/>
            <a:ext cx="8991600" cy="4724400"/>
          </a:xfrm>
        </p:spPr>
        <p:txBody>
          <a:bodyPr>
            <a:normAutofit fontScale="77500" lnSpcReduction="20000"/>
          </a:bodyPr>
          <a:lstStyle/>
          <a:p>
            <a:r>
              <a:rPr lang="en-US" dirty="0" smtClean="0"/>
              <a:t>At first, Saudi Arabia was one of the poorest countries in the world</a:t>
            </a:r>
          </a:p>
          <a:p>
            <a:r>
              <a:rPr lang="en-US" dirty="0" smtClean="0"/>
              <a:t>In </a:t>
            </a:r>
            <a:r>
              <a:rPr lang="en-US" u="sng" dirty="0" smtClean="0"/>
              <a:t>1938</a:t>
            </a:r>
            <a:r>
              <a:rPr lang="en-US" dirty="0" smtClean="0"/>
              <a:t>, </a:t>
            </a:r>
            <a:r>
              <a:rPr lang="en-US" u="sng" dirty="0" smtClean="0"/>
              <a:t>vast reserves of oil</a:t>
            </a:r>
            <a:r>
              <a:rPr lang="en-US" dirty="0" smtClean="0"/>
              <a:t> were discovered along the coast of the Persian Gulf</a:t>
            </a:r>
          </a:p>
          <a:p>
            <a:r>
              <a:rPr lang="en-US" dirty="0" smtClean="0"/>
              <a:t>A full scale development of the oil fields </a:t>
            </a:r>
            <a:r>
              <a:rPr lang="en-US" u="sng" dirty="0" smtClean="0"/>
              <a:t>began in 1941</a:t>
            </a:r>
          </a:p>
          <a:p>
            <a:r>
              <a:rPr lang="en-US" dirty="0" smtClean="0"/>
              <a:t>Oil provided Saudi Arabia with economic prosperity</a:t>
            </a:r>
          </a:p>
          <a:p>
            <a:r>
              <a:rPr lang="en-US" dirty="0" smtClean="0"/>
              <a:t>Government became wasteful and extravagant</a:t>
            </a:r>
          </a:p>
          <a:p>
            <a:r>
              <a:rPr lang="en-US" dirty="0" smtClean="0"/>
              <a:t>By 1950s, there were large governmental deficits and foreign borrowing was weighing heavily on the country</a:t>
            </a:r>
          </a:p>
          <a:p>
            <a:pPr marL="109728" indent="0">
              <a:buNone/>
            </a:pPr>
            <a:r>
              <a:rPr lang="en-US" dirty="0" smtClean="0"/>
              <a:t>OPEC: </a:t>
            </a:r>
            <a:r>
              <a:rPr lang="en-US" u="sng" dirty="0" smtClean="0"/>
              <a:t>Organization of the Petroleum Exporting Countries</a:t>
            </a:r>
          </a:p>
          <a:p>
            <a:r>
              <a:rPr lang="en-US" dirty="0" smtClean="0"/>
              <a:t>OPEC was established in 1960 to “coordinate and unify the petroleum policies of its member countries and ensure the stabilization of oil markets, in order to secure an efficient, economic and regular supply of petroleum to consumers, a steady income to producers, and a fair return on capital for those investing in the petroleum industry”</a:t>
            </a:r>
          </a:p>
          <a:p>
            <a:r>
              <a:rPr lang="en-US" dirty="0" smtClean="0"/>
              <a:t>Saudi Arabia is the de-facto </a:t>
            </a:r>
            <a:r>
              <a:rPr lang="en-US" u="sng" dirty="0" smtClean="0"/>
              <a:t>leader</a:t>
            </a:r>
            <a:r>
              <a:rPr lang="en-US" dirty="0" smtClean="0"/>
              <a:t> of OPEC</a:t>
            </a:r>
            <a:endParaRPr lang="en-US" dirty="0"/>
          </a:p>
        </p:txBody>
      </p:sp>
    </p:spTree>
    <p:extLst>
      <p:ext uri="{BB962C8B-B14F-4D97-AF65-F5344CB8AC3E}">
        <p14:creationId xmlns:p14="http://schemas.microsoft.com/office/powerpoint/2010/main" val="41765396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Under Saud and Faisal</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 </a:t>
            </a:r>
            <a:r>
              <a:rPr lang="en-US" u="sng" dirty="0" smtClean="0"/>
              <a:t>1953</a:t>
            </a:r>
            <a:r>
              <a:rPr lang="en-US" dirty="0" smtClean="0"/>
              <a:t>, Saud of Saudi Arabia became the king of Saudi Arabia</a:t>
            </a:r>
          </a:p>
          <a:p>
            <a:r>
              <a:rPr lang="en-US" dirty="0" smtClean="0"/>
              <a:t>Held power until 1964 when his half brother took over</a:t>
            </a:r>
          </a:p>
          <a:p>
            <a:pPr marL="109728" indent="0">
              <a:buNone/>
            </a:pPr>
            <a:r>
              <a:rPr lang="en-US" dirty="0" smtClean="0"/>
              <a:t>FAISAL OF SAUDI ARABIA: </a:t>
            </a:r>
            <a:r>
              <a:rPr lang="en-US" u="sng" dirty="0" smtClean="0"/>
              <a:t>king of Saudi Arabia 1964-1975 who implemented a policy of modernization and reform</a:t>
            </a:r>
          </a:p>
          <a:p>
            <a:r>
              <a:rPr lang="en-US" dirty="0" smtClean="0"/>
              <a:t>King Faisal was </a:t>
            </a:r>
            <a:r>
              <a:rPr lang="en-US" u="sng" dirty="0" smtClean="0"/>
              <a:t>pro-Palestinian</a:t>
            </a:r>
            <a:r>
              <a:rPr lang="en-US" dirty="0" smtClean="0"/>
              <a:t> and led an oil boycott in 1973 against Western countries that had supported Israel in the Yom Kippur War</a:t>
            </a:r>
          </a:p>
          <a:p>
            <a:r>
              <a:rPr lang="en-US" dirty="0" smtClean="0"/>
              <a:t>Oil prices surged in the US and Europe</a:t>
            </a:r>
            <a:endParaRPr lang="en-US" dirty="0"/>
          </a:p>
        </p:txBody>
      </p:sp>
    </p:spTree>
    <p:extLst>
      <p:ext uri="{BB962C8B-B14F-4D97-AF65-F5344CB8AC3E}">
        <p14:creationId xmlns:p14="http://schemas.microsoft.com/office/powerpoint/2010/main" val="18939176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1979</a:t>
            </a:r>
            <a:endParaRPr lang="en-US" dirty="0"/>
          </a:p>
        </p:txBody>
      </p:sp>
      <p:sp>
        <p:nvSpPr>
          <p:cNvPr id="3" name="Content Placeholder 2"/>
          <p:cNvSpPr>
            <a:spLocks noGrp="1"/>
          </p:cNvSpPr>
          <p:nvPr>
            <p:ph idx="1"/>
          </p:nvPr>
        </p:nvSpPr>
        <p:spPr>
          <a:xfrm>
            <a:off x="304800" y="2249424"/>
            <a:ext cx="8610600" cy="4456176"/>
          </a:xfrm>
        </p:spPr>
        <p:txBody>
          <a:bodyPr>
            <a:normAutofit fontScale="92500" lnSpcReduction="20000"/>
          </a:bodyPr>
          <a:lstStyle/>
          <a:p>
            <a:r>
              <a:rPr lang="en-US" dirty="0" smtClean="0"/>
              <a:t>In 1979, two events occurred that had long-term effects on Saudi foreign and domestic policy</a:t>
            </a:r>
          </a:p>
          <a:p>
            <a:pPr marL="624078" indent="-514350">
              <a:buFont typeface="+mj-lt"/>
              <a:buAutoNum type="arabicPeriod"/>
            </a:pPr>
            <a:r>
              <a:rPr lang="en-US" dirty="0" smtClean="0"/>
              <a:t>The </a:t>
            </a:r>
            <a:r>
              <a:rPr lang="en-US" u="sng" dirty="0" smtClean="0"/>
              <a:t>Iranian-Islamic Revolution</a:t>
            </a:r>
            <a:r>
              <a:rPr lang="en-US" dirty="0" smtClean="0"/>
              <a:t>: it was feared that the country’s Shi’ite minority in the Eastern Province might rebel and there were several anti-government uprisings</a:t>
            </a:r>
          </a:p>
          <a:p>
            <a:pPr marL="624078" indent="-514350">
              <a:buFont typeface="+mj-lt"/>
              <a:buAutoNum type="arabicPeriod"/>
            </a:pPr>
            <a:r>
              <a:rPr lang="en-US" u="sng" dirty="0" smtClean="0"/>
              <a:t>Grand Mosque Seizure</a:t>
            </a:r>
            <a:r>
              <a:rPr lang="en-US" dirty="0" smtClean="0"/>
              <a:t>: Islamist extremists took over Al-Masjid al-Haram in Mecca (the holiest site in Islam) and in 10 days killed hundreds of militants, security forces and hostages</a:t>
            </a:r>
          </a:p>
          <a:p>
            <a:r>
              <a:rPr lang="en-US" dirty="0" smtClean="0"/>
              <a:t>In response, the royal family </a:t>
            </a:r>
            <a:r>
              <a:rPr lang="en-US" u="sng" dirty="0" smtClean="0"/>
              <a:t>enforced a much stricter observance of the traditional religious and social norms</a:t>
            </a:r>
            <a:r>
              <a:rPr lang="en-US" dirty="0" smtClean="0"/>
              <a:t> in the country</a:t>
            </a:r>
          </a:p>
        </p:txBody>
      </p:sp>
    </p:spTree>
    <p:extLst>
      <p:ext uri="{BB962C8B-B14F-4D97-AF65-F5344CB8AC3E}">
        <p14:creationId xmlns:p14="http://schemas.microsoft.com/office/powerpoint/2010/main" val="17442263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Middle East 1880</a:t>
            </a:r>
            <a:endParaRPr lang="en-US" dirty="0"/>
          </a:p>
        </p:txBody>
      </p:sp>
      <p:pic>
        <p:nvPicPr>
          <p:cNvPr id="4" name="Content Placeholder 3" descr="Middle East 1880.jpg"/>
          <p:cNvPicPr>
            <a:picLocks noGrp="1" noChangeAspect="1"/>
          </p:cNvPicPr>
          <p:nvPr>
            <p:ph idx="1"/>
          </p:nvPr>
        </p:nvPicPr>
        <p:blipFill>
          <a:blip r:embed="rId2"/>
          <a:srcRect l="-7286" r="-7286"/>
          <a:stretch>
            <a:fillRect/>
          </a:stretch>
        </p:blipFill>
        <p:spPr>
          <a:xfrm>
            <a:off x="0" y="1752600"/>
            <a:ext cx="9144000" cy="5020687"/>
          </a:xfrm>
        </p:spPr>
      </p:pic>
    </p:spTree>
    <p:extLst>
      <p:ext uri="{BB962C8B-B14F-4D97-AF65-F5344CB8AC3E}">
        <p14:creationId xmlns:p14="http://schemas.microsoft.com/office/powerpoint/2010/main" val="3125728681"/>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1980s	</a:t>
            </a:r>
            <a:endParaRPr lang="en-US" dirty="0"/>
          </a:p>
        </p:txBody>
      </p:sp>
      <p:sp>
        <p:nvSpPr>
          <p:cNvPr id="3" name="Content Placeholder 2"/>
          <p:cNvSpPr>
            <a:spLocks noGrp="1"/>
          </p:cNvSpPr>
          <p:nvPr>
            <p:ph idx="1"/>
          </p:nvPr>
        </p:nvSpPr>
        <p:spPr/>
        <p:txBody>
          <a:bodyPr>
            <a:normAutofit lnSpcReduction="10000"/>
          </a:bodyPr>
          <a:lstStyle/>
          <a:p>
            <a:r>
              <a:rPr lang="en-US" dirty="0" smtClean="0"/>
              <a:t>Saudi Arabia continued to strengthen ties with the US and increased the amount of British and American military weapons purchased </a:t>
            </a:r>
          </a:p>
          <a:p>
            <a:r>
              <a:rPr lang="en-US" dirty="0" smtClean="0"/>
              <a:t>King Fahd became king in 1982, when his half-brother, King Faisal, died</a:t>
            </a:r>
          </a:p>
          <a:p>
            <a:pPr marL="109728" indent="0">
              <a:buNone/>
            </a:pPr>
            <a:r>
              <a:rPr lang="en-US" dirty="0" smtClean="0"/>
              <a:t>FAHD BIN ABDULAZIZ AL SAUD: </a:t>
            </a:r>
            <a:r>
              <a:rPr lang="en-US" u="sng" dirty="0" smtClean="0"/>
              <a:t>king of Saudi Arabia from 1982-2005</a:t>
            </a:r>
          </a:p>
          <a:p>
            <a:r>
              <a:rPr lang="en-US" dirty="0" smtClean="0"/>
              <a:t>During King Fahd’s rule, he supported Iraq against Iran, supported the UN, and </a:t>
            </a:r>
            <a:r>
              <a:rPr lang="en-US" u="sng" dirty="0" smtClean="0"/>
              <a:t>worked to develop a peace plan</a:t>
            </a:r>
            <a:r>
              <a:rPr lang="en-US" dirty="0" smtClean="0"/>
              <a:t> to resolve Arab differences</a:t>
            </a:r>
            <a:endParaRPr lang="en-US" dirty="0"/>
          </a:p>
        </p:txBody>
      </p:sp>
    </p:spTree>
    <p:extLst>
      <p:ext uri="{BB962C8B-B14F-4D97-AF65-F5344CB8AC3E}">
        <p14:creationId xmlns:p14="http://schemas.microsoft.com/office/powerpoint/2010/main" val="24685904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Saudi Arabia Under King Abdullah</a:t>
            </a:r>
            <a:endParaRPr lang="en-US" dirty="0"/>
          </a:p>
        </p:txBody>
      </p:sp>
      <p:sp>
        <p:nvSpPr>
          <p:cNvPr id="3" name="Content Placeholder 2"/>
          <p:cNvSpPr>
            <a:spLocks noGrp="1"/>
          </p:cNvSpPr>
          <p:nvPr>
            <p:ph idx="1"/>
          </p:nvPr>
        </p:nvSpPr>
        <p:spPr/>
        <p:txBody>
          <a:bodyPr>
            <a:normAutofit fontScale="92500" lnSpcReduction="10000"/>
          </a:bodyPr>
          <a:lstStyle/>
          <a:p>
            <a:r>
              <a:rPr lang="en-US" u="sng" dirty="0" smtClean="0"/>
              <a:t>Abdullah came to power in 2005</a:t>
            </a:r>
            <a:r>
              <a:rPr lang="en-US" dirty="0" smtClean="0"/>
              <a:t> and introduced economic reforms</a:t>
            </a:r>
          </a:p>
          <a:p>
            <a:r>
              <a:rPr lang="en-US" dirty="0" smtClean="0"/>
              <a:t>In 2009, he announced a series of governmental changes to </a:t>
            </a:r>
            <a:r>
              <a:rPr lang="en-US" u="sng" dirty="0" smtClean="0"/>
              <a:t>modernize</a:t>
            </a:r>
            <a:r>
              <a:rPr lang="en-US" dirty="0" smtClean="0"/>
              <a:t> many government institutions</a:t>
            </a:r>
          </a:p>
          <a:p>
            <a:r>
              <a:rPr lang="en-US" dirty="0" smtClean="0"/>
              <a:t>Since 2011, Saudi Arabia has been affected by some revolutionary protests</a:t>
            </a:r>
          </a:p>
          <a:p>
            <a:r>
              <a:rPr lang="en-US" dirty="0" smtClean="0"/>
              <a:t>In </a:t>
            </a:r>
            <a:r>
              <a:rPr lang="en-US" u="sng" dirty="0" smtClean="0"/>
              <a:t>2011</a:t>
            </a:r>
            <a:r>
              <a:rPr lang="en-US" dirty="0" smtClean="0"/>
              <a:t>, Abdullah announced benefits for citizens, aimed towards </a:t>
            </a:r>
            <a:r>
              <a:rPr lang="en-US" u="sng" dirty="0" smtClean="0"/>
              <a:t>housing and job security</a:t>
            </a:r>
          </a:p>
          <a:p>
            <a:r>
              <a:rPr lang="en-US" dirty="0" smtClean="0"/>
              <a:t>Municipal elections planned for </a:t>
            </a:r>
            <a:r>
              <a:rPr lang="en-US" u="sng" dirty="0" smtClean="0"/>
              <a:t>December 12, 2015 will allow women to vote and to be elected to government positions</a:t>
            </a:r>
            <a:endParaRPr lang="en-US" u="sng" dirty="0"/>
          </a:p>
        </p:txBody>
      </p:sp>
    </p:spTree>
    <p:extLst>
      <p:ext uri="{BB962C8B-B14F-4D97-AF65-F5344CB8AC3E}">
        <p14:creationId xmlns:p14="http://schemas.microsoft.com/office/powerpoint/2010/main" val="35035311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in Saudi Arabia</a:t>
            </a:r>
            <a:endParaRPr lang="en-US" dirty="0"/>
          </a:p>
        </p:txBody>
      </p:sp>
      <p:sp>
        <p:nvSpPr>
          <p:cNvPr id="3" name="Content Placeholder 2"/>
          <p:cNvSpPr>
            <a:spLocks noGrp="1"/>
          </p:cNvSpPr>
          <p:nvPr>
            <p:ph idx="1"/>
          </p:nvPr>
        </p:nvSpPr>
        <p:spPr>
          <a:xfrm>
            <a:off x="304800" y="2362200"/>
            <a:ext cx="8534400" cy="4267200"/>
          </a:xfrm>
        </p:spPr>
        <p:txBody>
          <a:bodyPr>
            <a:normAutofit fontScale="92500" lnSpcReduction="10000"/>
          </a:bodyPr>
          <a:lstStyle/>
          <a:p>
            <a:r>
              <a:rPr lang="en-US" dirty="0" smtClean="0"/>
              <a:t>Saudi Arabia is an </a:t>
            </a:r>
            <a:r>
              <a:rPr lang="en-US" u="sng" dirty="0" smtClean="0"/>
              <a:t>absolute monarchy</a:t>
            </a:r>
          </a:p>
          <a:p>
            <a:r>
              <a:rPr lang="en-US" dirty="0" smtClean="0"/>
              <a:t>The royal family in Saudi Arabia is the </a:t>
            </a:r>
            <a:r>
              <a:rPr lang="en-US" u="sng" dirty="0" smtClean="0"/>
              <a:t>Al Saud</a:t>
            </a:r>
            <a:r>
              <a:rPr lang="en-US" dirty="0" smtClean="0"/>
              <a:t> family</a:t>
            </a:r>
          </a:p>
          <a:p>
            <a:r>
              <a:rPr lang="en-US" dirty="0" smtClean="0"/>
              <a:t>The rule of Al Saud is opposed from 4 main places: Sunni Islamist activism, liberal critics, Shia minority and tribal opponents</a:t>
            </a:r>
          </a:p>
          <a:p>
            <a:r>
              <a:rPr lang="en-US" dirty="0" smtClean="0"/>
              <a:t>The king follows </a:t>
            </a:r>
            <a:r>
              <a:rPr lang="en-US" u="sng" dirty="0" smtClean="0"/>
              <a:t>Sharia</a:t>
            </a:r>
            <a:r>
              <a:rPr lang="en-US" dirty="0" smtClean="0"/>
              <a:t> (Islamic law) and the Quran</a:t>
            </a:r>
          </a:p>
          <a:p>
            <a:r>
              <a:rPr lang="en-US" dirty="0" smtClean="0"/>
              <a:t>The Quran and the </a:t>
            </a:r>
            <a:r>
              <a:rPr lang="en-US" u="sng" dirty="0" err="1" smtClean="0"/>
              <a:t>Sunnah</a:t>
            </a:r>
            <a:r>
              <a:rPr lang="en-US" dirty="0" smtClean="0"/>
              <a:t> (traditions of Muhammad) are declared to be the country’s constitution</a:t>
            </a:r>
          </a:p>
          <a:p>
            <a:r>
              <a:rPr lang="en-US" u="sng" dirty="0" smtClean="0"/>
              <a:t>No political parties or national elections</a:t>
            </a:r>
            <a:r>
              <a:rPr lang="en-US" dirty="0" smtClean="0"/>
              <a:t> are allowed</a:t>
            </a:r>
          </a:p>
          <a:p>
            <a:r>
              <a:rPr lang="en-US" dirty="0" smtClean="0"/>
              <a:t>Saudi Arabia is the only country in the world that </a:t>
            </a:r>
            <a:r>
              <a:rPr lang="en-US" u="sng" dirty="0" smtClean="0"/>
              <a:t>bans women from driving</a:t>
            </a:r>
            <a:endParaRPr lang="en-US" u="sng" dirty="0"/>
          </a:p>
        </p:txBody>
      </p:sp>
    </p:spTree>
    <p:extLst>
      <p:ext uri="{BB962C8B-B14F-4D97-AF65-F5344CB8AC3E}">
        <p14:creationId xmlns:p14="http://schemas.microsoft.com/office/powerpoint/2010/main" val="22968294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Saudi Arabia and Islam</a:t>
            </a:r>
            <a:endParaRPr lang="en-US" dirty="0"/>
          </a:p>
        </p:txBody>
      </p:sp>
      <p:sp>
        <p:nvSpPr>
          <p:cNvPr id="3" name="Content Placeholder 2"/>
          <p:cNvSpPr>
            <a:spLocks noGrp="1"/>
          </p:cNvSpPr>
          <p:nvPr>
            <p:ph idx="1"/>
          </p:nvPr>
        </p:nvSpPr>
        <p:spPr>
          <a:xfrm>
            <a:off x="228600" y="2249424"/>
            <a:ext cx="8686800" cy="4532376"/>
          </a:xfrm>
        </p:spPr>
        <p:txBody>
          <a:bodyPr>
            <a:normAutofit fontScale="85000" lnSpcReduction="20000"/>
          </a:bodyPr>
          <a:lstStyle/>
          <a:p>
            <a:r>
              <a:rPr lang="en-US" dirty="0" smtClean="0"/>
              <a:t>Almost all Saudi citizens are </a:t>
            </a:r>
            <a:r>
              <a:rPr lang="en-US" u="sng" dirty="0" smtClean="0"/>
              <a:t>Muslim</a:t>
            </a:r>
            <a:r>
              <a:rPr lang="en-US" dirty="0" smtClean="0"/>
              <a:t> </a:t>
            </a:r>
          </a:p>
          <a:p>
            <a:r>
              <a:rPr lang="en-US" dirty="0" smtClean="0"/>
              <a:t>Approximately 75-90% of those Muslims are Sunni Muslims (with the remaining 10-25% being Shia Muslims)</a:t>
            </a:r>
          </a:p>
          <a:p>
            <a:r>
              <a:rPr lang="en-US" dirty="0" smtClean="0"/>
              <a:t>Official and dominant form of Sunni Islam in Saudi Arabia is known as </a:t>
            </a:r>
            <a:r>
              <a:rPr lang="en-US" dirty="0" err="1" smtClean="0"/>
              <a:t>Wahhabism</a:t>
            </a:r>
            <a:endParaRPr lang="en-US" dirty="0" smtClean="0"/>
          </a:p>
          <a:p>
            <a:pPr marL="109728" indent="0">
              <a:buNone/>
            </a:pPr>
            <a:r>
              <a:rPr lang="en-US" dirty="0" smtClean="0"/>
              <a:t>WAHHABISM: </a:t>
            </a:r>
            <a:r>
              <a:rPr lang="en-US" u="sng" dirty="0" smtClean="0"/>
              <a:t>an ultraconservative and fundamentalist branch of Sunni Islam</a:t>
            </a:r>
          </a:p>
          <a:p>
            <a:r>
              <a:rPr lang="en-US" dirty="0" smtClean="0"/>
              <a:t>The alliance between the founder of the Wahhabi movement, Muhammad </a:t>
            </a:r>
            <a:r>
              <a:rPr lang="en-US" dirty="0" err="1" smtClean="0"/>
              <a:t>ibn</a:t>
            </a:r>
            <a:r>
              <a:rPr lang="en-US" dirty="0" smtClean="0"/>
              <a:t> </a:t>
            </a:r>
            <a:r>
              <a:rPr lang="en-US" dirty="0" err="1" smtClean="0"/>
              <a:t>Abd</a:t>
            </a:r>
            <a:r>
              <a:rPr lang="en-US" dirty="0" smtClean="0"/>
              <a:t> al-</a:t>
            </a:r>
            <a:r>
              <a:rPr lang="en-US" dirty="0" err="1" smtClean="0"/>
              <a:t>Wahhab</a:t>
            </a:r>
            <a:r>
              <a:rPr lang="en-US" dirty="0" smtClean="0"/>
              <a:t>, and the al Saud family has lasted for almost 250 years</a:t>
            </a:r>
          </a:p>
          <a:p>
            <a:r>
              <a:rPr lang="en-US" dirty="0" smtClean="0"/>
              <a:t>Today, the teachings of </a:t>
            </a:r>
            <a:r>
              <a:rPr lang="en-US" dirty="0" err="1" smtClean="0"/>
              <a:t>Wahhabism</a:t>
            </a:r>
            <a:r>
              <a:rPr lang="en-US" dirty="0" smtClean="0"/>
              <a:t> are </a:t>
            </a:r>
            <a:r>
              <a:rPr lang="en-US" u="sng" dirty="0" smtClean="0"/>
              <a:t>state-sponsored and the official form of Sunni Islam</a:t>
            </a:r>
            <a:r>
              <a:rPr lang="en-US" dirty="0" smtClean="0"/>
              <a:t> in 21</a:t>
            </a:r>
            <a:r>
              <a:rPr lang="en-US" baseline="30000" dirty="0" smtClean="0"/>
              <a:t>st</a:t>
            </a:r>
            <a:r>
              <a:rPr lang="en-US" dirty="0" smtClean="0"/>
              <a:t> century Saudi Arabia</a:t>
            </a:r>
          </a:p>
          <a:p>
            <a:r>
              <a:rPr lang="en-US" dirty="0" err="1" smtClean="0"/>
              <a:t>Wahhabism</a:t>
            </a:r>
            <a:r>
              <a:rPr lang="en-US" dirty="0" smtClean="0"/>
              <a:t> has been </a:t>
            </a:r>
            <a:r>
              <a:rPr lang="en-US" u="sng" dirty="0" smtClean="0"/>
              <a:t>accused of being the foundation for widespread terrorism</a:t>
            </a:r>
            <a:r>
              <a:rPr lang="en-US" dirty="0" smtClean="0"/>
              <a:t> and inspiring the ideology for ISIS</a:t>
            </a:r>
            <a:endParaRPr lang="en-US" dirty="0"/>
          </a:p>
        </p:txBody>
      </p:sp>
    </p:spTree>
    <p:extLst>
      <p:ext uri="{BB962C8B-B14F-4D97-AF65-F5344CB8AC3E}">
        <p14:creationId xmlns:p14="http://schemas.microsoft.com/office/powerpoint/2010/main" val="13190064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Opinion</a:t>
            </a:r>
            <a:endParaRPr lang="en-US" dirty="0"/>
          </a:p>
        </p:txBody>
      </p:sp>
      <p:sp>
        <p:nvSpPr>
          <p:cNvPr id="3" name="Content Placeholder 2"/>
          <p:cNvSpPr>
            <a:spLocks noGrp="1"/>
          </p:cNvSpPr>
          <p:nvPr>
            <p:ph idx="1"/>
          </p:nvPr>
        </p:nvSpPr>
        <p:spPr>
          <a:xfrm>
            <a:off x="152400" y="2249424"/>
            <a:ext cx="8839200" cy="4608576"/>
          </a:xfrm>
        </p:spPr>
        <p:txBody>
          <a:bodyPr>
            <a:normAutofit fontScale="92500" lnSpcReduction="20000"/>
          </a:bodyPr>
          <a:lstStyle/>
          <a:p>
            <a:r>
              <a:rPr lang="en-US" dirty="0" smtClean="0"/>
              <a:t>Saudi Arabia joined the UN in 1945 and plays a major role in the </a:t>
            </a:r>
            <a:r>
              <a:rPr lang="en-US" u="sng" dirty="0" smtClean="0"/>
              <a:t>IMF</a:t>
            </a:r>
            <a:r>
              <a:rPr lang="en-US" dirty="0" smtClean="0"/>
              <a:t> (International Monetary Fund) and the </a:t>
            </a:r>
            <a:r>
              <a:rPr lang="en-US" u="sng" dirty="0" smtClean="0"/>
              <a:t>WTO</a:t>
            </a:r>
            <a:r>
              <a:rPr lang="en-US" dirty="0" smtClean="0"/>
              <a:t> (World Trade Organization)</a:t>
            </a:r>
          </a:p>
          <a:p>
            <a:r>
              <a:rPr lang="en-US" dirty="0" smtClean="0"/>
              <a:t>Much international debate over the culture within Saudi Arabia exists</a:t>
            </a:r>
          </a:p>
          <a:p>
            <a:r>
              <a:rPr lang="en-US" dirty="0" smtClean="0"/>
              <a:t>After 9/11, relations with the US became strained</a:t>
            </a:r>
          </a:p>
          <a:p>
            <a:r>
              <a:rPr lang="en-US" dirty="0" smtClean="0"/>
              <a:t>American politicians and media have </a:t>
            </a:r>
            <a:r>
              <a:rPr lang="en-US" u="sng" dirty="0" smtClean="0"/>
              <a:t>accused the Saudi government of supporting terrorism</a:t>
            </a:r>
            <a:r>
              <a:rPr lang="en-US" dirty="0" smtClean="0"/>
              <a:t> and tolerating an extremist culture</a:t>
            </a:r>
          </a:p>
          <a:p>
            <a:r>
              <a:rPr lang="en-US" dirty="0" smtClean="0"/>
              <a:t>Despite this, in the Arab and Muslim worlds, Saudi Arabia is considered to be pro-Western and pro-American and it is </a:t>
            </a:r>
            <a:r>
              <a:rPr lang="en-US" u="sng" dirty="0" smtClean="0"/>
              <a:t>officially a long-term ally of the US</a:t>
            </a:r>
            <a:r>
              <a:rPr lang="en-US" dirty="0" smtClean="0"/>
              <a:t>, although relations have become less close in recent years</a:t>
            </a:r>
            <a:endParaRPr lang="en-US" dirty="0"/>
          </a:p>
        </p:txBody>
      </p:sp>
    </p:spTree>
    <p:extLst>
      <p:ext uri="{BB962C8B-B14F-4D97-AF65-F5344CB8AC3E}">
        <p14:creationId xmlns:p14="http://schemas.microsoft.com/office/powerpoint/2010/main" val="34744184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Iran	</a:t>
            </a:r>
            <a:endParaRPr lang="en-US" dirty="0"/>
          </a:p>
        </p:txBody>
      </p:sp>
      <p:sp>
        <p:nvSpPr>
          <p:cNvPr id="5" name="Text Placeholder 4"/>
          <p:cNvSpPr>
            <a:spLocks noGrp="1"/>
          </p:cNvSpPr>
          <p:nvPr>
            <p:ph type="body" idx="1"/>
          </p:nvPr>
        </p:nvSpPr>
        <p:spPr/>
        <p:txBody>
          <a:bodyPr/>
          <a:lstStyle/>
          <a:p>
            <a:r>
              <a:rPr lang="en-US" dirty="0" smtClean="0"/>
              <a:t>Section Five</a:t>
            </a:r>
            <a:endParaRPr lang="en-US" dirty="0"/>
          </a:p>
        </p:txBody>
      </p:sp>
    </p:spTree>
    <p:extLst>
      <p:ext uri="{BB962C8B-B14F-4D97-AF65-F5344CB8AC3E}">
        <p14:creationId xmlns:p14="http://schemas.microsoft.com/office/powerpoint/2010/main" val="3808733656"/>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8215"/>
            <a:ext cx="8229600" cy="1066800"/>
          </a:xfrm>
        </p:spPr>
        <p:txBody>
          <a:bodyPr>
            <a:noAutofit/>
          </a:bodyPr>
          <a:lstStyle/>
          <a:p>
            <a:r>
              <a:rPr lang="en-US" sz="4500" dirty="0" smtClean="0"/>
              <a:t>Geography of Iran</a:t>
            </a:r>
            <a:endParaRPr lang="en-US" sz="4500" dirty="0"/>
          </a:p>
        </p:txBody>
      </p:sp>
      <p:pic>
        <p:nvPicPr>
          <p:cNvPr id="4" name="Picture 3" descr="map-Iran-topography"/>
          <p:cNvPicPr>
            <a:picLocks noChangeAspect="1" noChangeArrowheads="1"/>
          </p:cNvPicPr>
          <p:nvPr/>
        </p:nvPicPr>
        <p:blipFill>
          <a:blip r:embed="rId2">
            <a:lum contrast="6000"/>
          </a:blip>
          <a:srcRect/>
          <a:stretch>
            <a:fillRect/>
          </a:stretch>
        </p:blipFill>
        <p:spPr bwMode="auto">
          <a:xfrm>
            <a:off x="1524000" y="1752600"/>
            <a:ext cx="6096000" cy="4959350"/>
          </a:xfrm>
          <a:prstGeom prst="rect">
            <a:avLst/>
          </a:prstGeom>
          <a:noFill/>
          <a:ln w="9525">
            <a:solidFill>
              <a:srgbClr val="336600"/>
            </a:solidFill>
            <a:miter lim="800000"/>
            <a:headEnd/>
            <a:tailEnd/>
          </a:ln>
        </p:spPr>
      </p:pic>
    </p:spTree>
    <p:extLst>
      <p:ext uri="{BB962C8B-B14F-4D97-AF65-F5344CB8AC3E}">
        <p14:creationId xmlns:p14="http://schemas.microsoft.com/office/powerpoint/2010/main" val="2927483357"/>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500" dirty="0" smtClean="0"/>
              <a:t>Iran in the 1950s</a:t>
            </a:r>
            <a:endParaRPr lang="en-US" sz="4500" dirty="0"/>
          </a:p>
        </p:txBody>
      </p:sp>
      <p:sp>
        <p:nvSpPr>
          <p:cNvPr id="3" name="Content Placeholder 2"/>
          <p:cNvSpPr>
            <a:spLocks noGrp="1"/>
          </p:cNvSpPr>
          <p:nvPr>
            <p:ph sz="quarter" idx="1"/>
          </p:nvPr>
        </p:nvSpPr>
        <p:spPr>
          <a:xfrm>
            <a:off x="439615" y="2381308"/>
            <a:ext cx="8229600" cy="4151376"/>
          </a:xfrm>
        </p:spPr>
        <p:txBody>
          <a:bodyPr>
            <a:normAutofit/>
          </a:bodyPr>
          <a:lstStyle/>
          <a:p>
            <a:r>
              <a:rPr lang="en-US" sz="3000" u="sng" dirty="0" smtClean="0"/>
              <a:t>Dr. Mohammad </a:t>
            </a:r>
            <a:r>
              <a:rPr lang="en-US" sz="3000" u="sng" dirty="0" err="1" smtClean="0"/>
              <a:t>Mossadegh</a:t>
            </a:r>
            <a:r>
              <a:rPr lang="en-US" sz="3000" dirty="0" smtClean="0"/>
              <a:t> became Prime Minister in 1951</a:t>
            </a:r>
          </a:p>
          <a:p>
            <a:r>
              <a:rPr lang="en-US" sz="3000" dirty="0" smtClean="0"/>
              <a:t>He nationalized foreign oil companies and got rid of corrupt military officials</a:t>
            </a:r>
          </a:p>
          <a:p>
            <a:r>
              <a:rPr lang="en-US" sz="3000" dirty="0" err="1" smtClean="0"/>
              <a:t>Mossadegh</a:t>
            </a:r>
            <a:r>
              <a:rPr lang="en-US" sz="3000" dirty="0" smtClean="0"/>
              <a:t> was </a:t>
            </a:r>
            <a:r>
              <a:rPr lang="en-US" sz="3000" u="sng" dirty="0" smtClean="0"/>
              <a:t>overthrown in a coup</a:t>
            </a:r>
            <a:r>
              <a:rPr lang="en-US" sz="3000" dirty="0" smtClean="0"/>
              <a:t> aided by the American CIA in 1953</a:t>
            </a:r>
          </a:p>
          <a:p>
            <a:r>
              <a:rPr lang="en-US" sz="3000" u="sng" dirty="0" smtClean="0"/>
              <a:t>Shah of Iran</a:t>
            </a:r>
            <a:r>
              <a:rPr lang="en-US" sz="3000" dirty="0" smtClean="0"/>
              <a:t> increased his power</a:t>
            </a:r>
            <a:endParaRPr lang="en-US" sz="3000" dirty="0"/>
          </a:p>
        </p:txBody>
      </p:sp>
    </p:spTree>
    <p:extLst>
      <p:ext uri="{BB962C8B-B14F-4D97-AF65-F5344CB8AC3E}">
        <p14:creationId xmlns:p14="http://schemas.microsoft.com/office/powerpoint/2010/main" val="16221483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500" dirty="0" smtClean="0"/>
              <a:t>Shah Reza Pahlavi</a:t>
            </a:r>
            <a:endParaRPr lang="en-US" sz="4500" dirty="0"/>
          </a:p>
        </p:txBody>
      </p:sp>
      <p:sp>
        <p:nvSpPr>
          <p:cNvPr id="3" name="Content Placeholder 2"/>
          <p:cNvSpPr>
            <a:spLocks noGrp="1"/>
          </p:cNvSpPr>
          <p:nvPr>
            <p:ph sz="quarter" idx="1"/>
          </p:nvPr>
        </p:nvSpPr>
        <p:spPr/>
        <p:txBody>
          <a:bodyPr>
            <a:normAutofit/>
          </a:bodyPr>
          <a:lstStyle/>
          <a:p>
            <a:pPr marL="109728" indent="0">
              <a:buNone/>
            </a:pPr>
            <a:r>
              <a:rPr lang="en-US" sz="3000" dirty="0" smtClean="0"/>
              <a:t>SHAH REZA PAHLAVI: </a:t>
            </a:r>
            <a:r>
              <a:rPr lang="en-US" sz="3000" u="sng" dirty="0" smtClean="0"/>
              <a:t>king of Iran from 1941 to 1979</a:t>
            </a:r>
          </a:p>
          <a:p>
            <a:r>
              <a:rPr lang="en-US" sz="3000" dirty="0" smtClean="0"/>
              <a:t>Instituted western reforms and maintained close ties with the west</a:t>
            </a:r>
          </a:p>
          <a:p>
            <a:r>
              <a:rPr lang="en-US" sz="3000" dirty="0" smtClean="0"/>
              <a:t>Majority of the people in Iran lived in poverty and he brutally suppressed his opponents</a:t>
            </a:r>
          </a:p>
          <a:p>
            <a:r>
              <a:rPr lang="en-US" sz="3000" dirty="0" smtClean="0"/>
              <a:t>He and his wife, Farah, were part of the Iranian upper and intellectual classes – </a:t>
            </a:r>
            <a:r>
              <a:rPr lang="en-US" sz="3000" u="sng" dirty="0" smtClean="0"/>
              <a:t>very pro-Western</a:t>
            </a:r>
          </a:p>
          <a:p>
            <a:endParaRPr lang="en-US" sz="3000" dirty="0"/>
          </a:p>
        </p:txBody>
      </p:sp>
    </p:spTree>
    <p:extLst>
      <p:ext uri="{BB962C8B-B14F-4D97-AF65-F5344CB8AC3E}">
        <p14:creationId xmlns:p14="http://schemas.microsoft.com/office/powerpoint/2010/main" val="19714002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500" dirty="0" smtClean="0"/>
              <a:t>White Revolution</a:t>
            </a:r>
            <a:endParaRPr lang="en-US" sz="4500" dirty="0"/>
          </a:p>
        </p:txBody>
      </p:sp>
      <p:sp>
        <p:nvSpPr>
          <p:cNvPr id="3" name="Content Placeholder 2"/>
          <p:cNvSpPr>
            <a:spLocks noGrp="1"/>
          </p:cNvSpPr>
          <p:nvPr>
            <p:ph sz="quarter" idx="1"/>
          </p:nvPr>
        </p:nvSpPr>
        <p:spPr>
          <a:xfrm>
            <a:off x="301752" y="2209800"/>
            <a:ext cx="8534400" cy="4419600"/>
          </a:xfrm>
        </p:spPr>
        <p:txBody>
          <a:bodyPr>
            <a:normAutofit fontScale="92500"/>
          </a:bodyPr>
          <a:lstStyle/>
          <a:p>
            <a:pPr marL="0" indent="0">
              <a:buNone/>
            </a:pPr>
            <a:r>
              <a:rPr lang="en-US" dirty="0" smtClean="0"/>
              <a:t>The Shah set forth a reform program in 1963 that did 6 major things:</a:t>
            </a:r>
          </a:p>
          <a:p>
            <a:pPr marL="514350" indent="-514350">
              <a:buAutoNum type="arabicPeriod"/>
            </a:pPr>
            <a:r>
              <a:rPr lang="en-US" u="sng" dirty="0" smtClean="0"/>
              <a:t>Land Reform</a:t>
            </a:r>
            <a:r>
              <a:rPr lang="en-US" dirty="0" smtClean="0"/>
              <a:t> – 90% of peasants became land owners</a:t>
            </a:r>
          </a:p>
          <a:p>
            <a:pPr marL="514350" indent="-514350">
              <a:buAutoNum type="arabicPeriod"/>
            </a:pPr>
            <a:r>
              <a:rPr lang="en-US" dirty="0" smtClean="0"/>
              <a:t>Initiated massive </a:t>
            </a:r>
            <a:r>
              <a:rPr lang="en-US" u="sng" dirty="0" smtClean="0"/>
              <a:t>government financed industry projects</a:t>
            </a:r>
          </a:p>
          <a:p>
            <a:pPr marL="514350" indent="-514350">
              <a:buAutoNum type="arabicPeriod"/>
            </a:pPr>
            <a:r>
              <a:rPr lang="en-US" dirty="0" smtClean="0"/>
              <a:t>Granted </a:t>
            </a:r>
            <a:r>
              <a:rPr lang="en-US" u="sng" dirty="0" smtClean="0"/>
              <a:t>women more political power</a:t>
            </a:r>
            <a:r>
              <a:rPr lang="en-US" dirty="0" smtClean="0"/>
              <a:t> – right to vote</a:t>
            </a:r>
          </a:p>
          <a:p>
            <a:pPr marL="514350" indent="-514350">
              <a:buAutoNum type="arabicPeriod"/>
            </a:pPr>
            <a:r>
              <a:rPr lang="en-US" dirty="0" smtClean="0"/>
              <a:t>Put government money into education to </a:t>
            </a:r>
            <a:r>
              <a:rPr lang="en-US" u="sng" dirty="0" smtClean="0"/>
              <a:t>improve literacy</a:t>
            </a:r>
          </a:p>
          <a:p>
            <a:pPr marL="514350" indent="-514350">
              <a:buAutoNum type="arabicPeriod"/>
            </a:pPr>
            <a:r>
              <a:rPr lang="en-US" dirty="0" smtClean="0"/>
              <a:t>Introduced </a:t>
            </a:r>
            <a:r>
              <a:rPr lang="en-US" u="sng" dirty="0" smtClean="0"/>
              <a:t>profit-sharing</a:t>
            </a:r>
            <a:r>
              <a:rPr lang="en-US" dirty="0" smtClean="0"/>
              <a:t> for industrial workers</a:t>
            </a:r>
          </a:p>
          <a:p>
            <a:pPr marL="514350" indent="-514350">
              <a:buAutoNum type="arabicPeriod"/>
            </a:pPr>
            <a:r>
              <a:rPr lang="en-US" u="sng" dirty="0" smtClean="0"/>
              <a:t>Nationalized forests and pasture lands</a:t>
            </a:r>
            <a:endParaRPr lang="en-US" u="sng" dirty="0"/>
          </a:p>
        </p:txBody>
      </p:sp>
    </p:spTree>
    <p:extLst>
      <p:ext uri="{BB962C8B-B14F-4D97-AF65-F5344CB8AC3E}">
        <p14:creationId xmlns:p14="http://schemas.microsoft.com/office/powerpoint/2010/main" val="26573836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Middle East 1920</a:t>
            </a:r>
            <a:endParaRPr lang="en-US" dirty="0"/>
          </a:p>
        </p:txBody>
      </p:sp>
      <p:pic>
        <p:nvPicPr>
          <p:cNvPr id="4" name="Content Placeholder 3" descr="Middle East 1920.jpg"/>
          <p:cNvPicPr>
            <a:picLocks noGrp="1" noChangeAspect="1"/>
          </p:cNvPicPr>
          <p:nvPr>
            <p:ph idx="1"/>
          </p:nvPr>
        </p:nvPicPr>
        <p:blipFill>
          <a:blip r:embed="rId2"/>
          <a:srcRect l="-7095" r="-7095"/>
          <a:stretch>
            <a:fillRect/>
          </a:stretch>
        </p:blipFill>
        <p:spPr>
          <a:xfrm>
            <a:off x="0" y="1752600"/>
            <a:ext cx="9144000" cy="5021158"/>
          </a:xfrm>
        </p:spPr>
      </p:pic>
    </p:spTree>
    <p:extLst>
      <p:ext uri="{BB962C8B-B14F-4D97-AF65-F5344CB8AC3E}">
        <p14:creationId xmlns:p14="http://schemas.microsoft.com/office/powerpoint/2010/main" val="768809004"/>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500" dirty="0" smtClean="0"/>
              <a:t>Fall of the Shah</a:t>
            </a:r>
            <a:endParaRPr lang="en-US" sz="4500" dirty="0"/>
          </a:p>
        </p:txBody>
      </p:sp>
      <p:sp>
        <p:nvSpPr>
          <p:cNvPr id="3" name="Content Placeholder 2"/>
          <p:cNvSpPr>
            <a:spLocks noGrp="1"/>
          </p:cNvSpPr>
          <p:nvPr>
            <p:ph sz="quarter" idx="1"/>
          </p:nvPr>
        </p:nvSpPr>
        <p:spPr>
          <a:xfrm>
            <a:off x="76199" y="2133600"/>
            <a:ext cx="8979877" cy="4264252"/>
          </a:xfrm>
        </p:spPr>
        <p:txBody>
          <a:bodyPr>
            <a:noAutofit/>
          </a:bodyPr>
          <a:lstStyle/>
          <a:p>
            <a:r>
              <a:rPr lang="en-US" sz="2650" dirty="0" smtClean="0"/>
              <a:t>The Shah spent oil profits on American military hardware, leaving little money to reinvest back into Iranian economy</a:t>
            </a:r>
          </a:p>
          <a:p>
            <a:r>
              <a:rPr lang="en-US" sz="2650" dirty="0" smtClean="0"/>
              <a:t>Religious leaders were </a:t>
            </a:r>
            <a:r>
              <a:rPr lang="en-US" sz="2650" u="sng" dirty="0" smtClean="0"/>
              <a:t>angry about Westernization</a:t>
            </a:r>
          </a:p>
          <a:p>
            <a:r>
              <a:rPr lang="en-US" sz="2650" dirty="0" smtClean="0"/>
              <a:t>Enormous amounts of corruption existed within the government</a:t>
            </a:r>
          </a:p>
          <a:p>
            <a:r>
              <a:rPr lang="en-US" sz="2650" dirty="0" smtClean="0"/>
              <a:t>The Shah was mainly opposed by field workers, students, middle class businessmen, Iranian nationalists and Muslim clerics</a:t>
            </a:r>
          </a:p>
          <a:p>
            <a:r>
              <a:rPr lang="en-US" sz="2650" dirty="0" smtClean="0"/>
              <a:t>The </a:t>
            </a:r>
            <a:r>
              <a:rPr lang="en-US" sz="2650" u="sng" dirty="0" smtClean="0"/>
              <a:t>Shah left Iran on January 16, 1979</a:t>
            </a:r>
            <a:r>
              <a:rPr lang="en-US" sz="2650" dirty="0" smtClean="0"/>
              <a:t> and was officially </a:t>
            </a:r>
            <a:r>
              <a:rPr lang="en-US" sz="2650" u="sng" dirty="0" smtClean="0"/>
              <a:t>overthrown on February 11, 1979</a:t>
            </a:r>
          </a:p>
          <a:p>
            <a:endParaRPr lang="en-US" sz="2650" dirty="0" smtClean="0"/>
          </a:p>
        </p:txBody>
      </p:sp>
    </p:spTree>
    <p:extLst>
      <p:ext uri="{BB962C8B-B14F-4D97-AF65-F5344CB8AC3E}">
        <p14:creationId xmlns:p14="http://schemas.microsoft.com/office/powerpoint/2010/main" val="10983949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500" dirty="0" smtClean="0"/>
              <a:t>Iranian Revolution</a:t>
            </a:r>
            <a:endParaRPr lang="en-US" sz="4500" dirty="0"/>
          </a:p>
        </p:txBody>
      </p:sp>
      <p:sp>
        <p:nvSpPr>
          <p:cNvPr id="3" name="Content Placeholder 2"/>
          <p:cNvSpPr>
            <a:spLocks noGrp="1"/>
          </p:cNvSpPr>
          <p:nvPr>
            <p:ph sz="quarter" idx="1"/>
          </p:nvPr>
        </p:nvSpPr>
        <p:spPr>
          <a:xfrm>
            <a:off x="304800" y="2286000"/>
            <a:ext cx="8503920" cy="4330797"/>
          </a:xfrm>
        </p:spPr>
        <p:txBody>
          <a:bodyPr>
            <a:normAutofit lnSpcReduction="10000"/>
          </a:bodyPr>
          <a:lstStyle/>
          <a:p>
            <a:r>
              <a:rPr lang="en-US" sz="3000" dirty="0" smtClean="0"/>
              <a:t>After the Shah left Iran, </a:t>
            </a:r>
            <a:r>
              <a:rPr lang="en-US" sz="3000" u="sng" dirty="0" smtClean="0"/>
              <a:t>Khomeini</a:t>
            </a:r>
            <a:r>
              <a:rPr lang="en-US" sz="3000" dirty="0" smtClean="0"/>
              <a:t> – a political figure against the Shah - was invited back from exile by the Iranian government and returned to Tehran </a:t>
            </a:r>
          </a:p>
          <a:p>
            <a:pPr marL="109728" indent="0">
              <a:buNone/>
            </a:pPr>
            <a:r>
              <a:rPr lang="en-US" sz="3000" dirty="0" smtClean="0"/>
              <a:t>TEHRAN: </a:t>
            </a:r>
            <a:r>
              <a:rPr lang="en-US" sz="3000" u="sng" dirty="0" smtClean="0"/>
              <a:t>capital of Iran</a:t>
            </a:r>
          </a:p>
          <a:p>
            <a:r>
              <a:rPr lang="en-US" sz="3000" dirty="0" smtClean="0"/>
              <a:t>Iran voted by national vote to become the </a:t>
            </a:r>
            <a:r>
              <a:rPr lang="en-US" sz="3000" u="sng" dirty="0" smtClean="0"/>
              <a:t>Islamic Republic on April 1, 1979</a:t>
            </a:r>
            <a:r>
              <a:rPr lang="en-US" sz="3000" dirty="0" smtClean="0"/>
              <a:t> and approved a new </a:t>
            </a:r>
            <a:r>
              <a:rPr lang="en-US" sz="3000" u="sng" dirty="0" smtClean="0"/>
              <a:t>theocratic-republican constitution</a:t>
            </a:r>
          </a:p>
          <a:p>
            <a:r>
              <a:rPr lang="en-US" sz="3000" dirty="0" smtClean="0"/>
              <a:t>Khomeini became </a:t>
            </a:r>
            <a:r>
              <a:rPr lang="en-US" sz="3000" u="sng" dirty="0" smtClean="0"/>
              <a:t>Supreme Leader</a:t>
            </a:r>
            <a:r>
              <a:rPr lang="en-US" sz="3000" dirty="0" smtClean="0"/>
              <a:t> of the country in December 1979</a:t>
            </a:r>
          </a:p>
        </p:txBody>
      </p:sp>
    </p:spTree>
    <p:extLst>
      <p:ext uri="{BB962C8B-B14F-4D97-AF65-F5344CB8AC3E}">
        <p14:creationId xmlns:p14="http://schemas.microsoft.com/office/powerpoint/2010/main" val="6669856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686800" cy="1066800"/>
          </a:xfrm>
        </p:spPr>
        <p:txBody>
          <a:bodyPr>
            <a:noAutofit/>
          </a:bodyPr>
          <a:lstStyle/>
          <a:p>
            <a:r>
              <a:rPr lang="en-US" sz="4500" dirty="0" smtClean="0"/>
              <a:t>Ayatollah Khomeini (</a:t>
            </a:r>
            <a:r>
              <a:rPr lang="en-US" sz="4500" u="sng" dirty="0" smtClean="0"/>
              <a:t>1902-1989</a:t>
            </a:r>
            <a:r>
              <a:rPr lang="en-US" sz="4500" dirty="0" smtClean="0"/>
              <a:t>)</a:t>
            </a:r>
            <a:endParaRPr lang="en-US" sz="4500" dirty="0"/>
          </a:p>
        </p:txBody>
      </p:sp>
      <p:sp>
        <p:nvSpPr>
          <p:cNvPr id="3" name="Content Placeholder 2"/>
          <p:cNvSpPr>
            <a:spLocks noGrp="1"/>
          </p:cNvSpPr>
          <p:nvPr>
            <p:ph sz="quarter" idx="1"/>
          </p:nvPr>
        </p:nvSpPr>
        <p:spPr>
          <a:xfrm>
            <a:off x="301752" y="2286000"/>
            <a:ext cx="4879848" cy="4360131"/>
          </a:xfrm>
        </p:spPr>
        <p:txBody>
          <a:bodyPr anchor="t">
            <a:normAutofit fontScale="92500" lnSpcReduction="10000"/>
          </a:bodyPr>
          <a:lstStyle/>
          <a:p>
            <a:r>
              <a:rPr lang="en-US" sz="2600" dirty="0" err="1" smtClean="0"/>
              <a:t>Khomeni</a:t>
            </a:r>
            <a:r>
              <a:rPr lang="en-US" sz="2600" dirty="0" smtClean="0"/>
              <a:t> began to speak out against the Shah in the 1960s</a:t>
            </a:r>
          </a:p>
          <a:p>
            <a:r>
              <a:rPr lang="en-US" sz="2600" dirty="0" smtClean="0"/>
              <a:t>Arrested and imprisoned several times </a:t>
            </a:r>
          </a:p>
          <a:p>
            <a:r>
              <a:rPr lang="en-US" sz="2600" dirty="0" smtClean="0"/>
              <a:t>He was </a:t>
            </a:r>
            <a:r>
              <a:rPr lang="en-US" sz="2600" u="sng" dirty="0" smtClean="0"/>
              <a:t>deported in 1978</a:t>
            </a:r>
            <a:r>
              <a:rPr lang="en-US" sz="2600" dirty="0" smtClean="0"/>
              <a:t> and went to France before returning to Iran</a:t>
            </a:r>
          </a:p>
          <a:p>
            <a:r>
              <a:rPr lang="en-US" sz="2600" dirty="0" smtClean="0"/>
              <a:t>Believed that women should be veiled to show their Islamic and moral values</a:t>
            </a:r>
          </a:p>
          <a:p>
            <a:r>
              <a:rPr lang="en-US" sz="2600" u="sng" dirty="0" smtClean="0"/>
              <a:t>Funded Hamas</a:t>
            </a:r>
            <a:r>
              <a:rPr lang="en-US" sz="2600" dirty="0" smtClean="0"/>
              <a:t> and supported Palestinian cause against Israel</a:t>
            </a:r>
          </a:p>
        </p:txBody>
      </p:sp>
      <p:pic>
        <p:nvPicPr>
          <p:cNvPr id="4" name="Picture 3" descr="khomeini"/>
          <p:cNvPicPr>
            <a:picLocks noChangeAspect="1" noChangeArrowheads="1"/>
          </p:cNvPicPr>
          <p:nvPr/>
        </p:nvPicPr>
        <p:blipFill>
          <a:blip r:embed="rId2">
            <a:lum contrast="6000"/>
          </a:blip>
          <a:srcRect l="2321" t="4839" r="2515" b="6451"/>
          <a:stretch>
            <a:fillRect/>
          </a:stretch>
        </p:blipFill>
        <p:spPr bwMode="auto">
          <a:xfrm>
            <a:off x="5370990" y="2286000"/>
            <a:ext cx="3193612" cy="4360131"/>
          </a:xfrm>
          <a:prstGeom prst="rect">
            <a:avLst/>
          </a:prstGeom>
          <a:noFill/>
          <a:ln w="9525">
            <a:solidFill>
              <a:srgbClr val="336600"/>
            </a:solidFill>
            <a:miter lim="800000"/>
            <a:headEnd/>
            <a:tailEnd/>
          </a:ln>
        </p:spPr>
      </p:pic>
    </p:spTree>
    <p:extLst>
      <p:ext uri="{BB962C8B-B14F-4D97-AF65-F5344CB8AC3E}">
        <p14:creationId xmlns:p14="http://schemas.microsoft.com/office/powerpoint/2010/main" val="2222141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500" dirty="0" smtClean="0"/>
              <a:t>Iran Hostage Crisis</a:t>
            </a:r>
            <a:endParaRPr lang="en-US" sz="4500" dirty="0"/>
          </a:p>
        </p:txBody>
      </p:sp>
      <p:sp>
        <p:nvSpPr>
          <p:cNvPr id="3" name="Content Placeholder 2"/>
          <p:cNvSpPr>
            <a:spLocks noGrp="1"/>
          </p:cNvSpPr>
          <p:nvPr>
            <p:ph sz="quarter" idx="1"/>
          </p:nvPr>
        </p:nvSpPr>
        <p:spPr>
          <a:xfrm>
            <a:off x="304800" y="2133600"/>
            <a:ext cx="8503920" cy="4591344"/>
          </a:xfrm>
        </p:spPr>
        <p:txBody>
          <a:bodyPr>
            <a:normAutofit fontScale="85000" lnSpcReduction="20000"/>
          </a:bodyPr>
          <a:lstStyle/>
          <a:p>
            <a:r>
              <a:rPr lang="en-US" u="sng" dirty="0" smtClean="0"/>
              <a:t>Diplomatic crisis</a:t>
            </a:r>
            <a:r>
              <a:rPr lang="en-US" dirty="0" smtClean="0"/>
              <a:t> between Iran and the United States</a:t>
            </a:r>
          </a:p>
          <a:p>
            <a:r>
              <a:rPr lang="en-US" u="sng" dirty="0" smtClean="0"/>
              <a:t>52 American diplomats and citizens</a:t>
            </a:r>
            <a:r>
              <a:rPr lang="en-US" dirty="0" smtClean="0"/>
              <a:t> were held hostage for </a:t>
            </a:r>
            <a:r>
              <a:rPr lang="en-US" u="sng" dirty="0" smtClean="0"/>
              <a:t>444 days</a:t>
            </a:r>
            <a:r>
              <a:rPr lang="en-US" dirty="0" smtClean="0"/>
              <a:t> (November 4, 1979 to January 20, 1981) after a group of students supporting the revolution took over the US Embassy in Tehran</a:t>
            </a:r>
          </a:p>
          <a:p>
            <a:r>
              <a:rPr lang="en-US" dirty="0" smtClean="0"/>
              <a:t>Iran was angry with the US for allowing the former Shah to receive medical treatment and saw it as support for the Shah’s actions</a:t>
            </a:r>
          </a:p>
          <a:p>
            <a:r>
              <a:rPr lang="en-US" dirty="0" smtClean="0"/>
              <a:t>US saw the hostage crisis as a </a:t>
            </a:r>
            <a:r>
              <a:rPr lang="en-US" u="sng" dirty="0" smtClean="0"/>
              <a:t>violation of international law</a:t>
            </a:r>
          </a:p>
          <a:p>
            <a:r>
              <a:rPr lang="en-US" dirty="0" smtClean="0"/>
              <a:t>Failed rescue attempts caused further issues</a:t>
            </a:r>
          </a:p>
          <a:p>
            <a:r>
              <a:rPr lang="en-US" dirty="0" smtClean="0"/>
              <a:t>The </a:t>
            </a:r>
            <a:r>
              <a:rPr lang="en-US" u="sng" dirty="0" smtClean="0"/>
              <a:t>Iraq-Iran War began in September 1980</a:t>
            </a:r>
            <a:r>
              <a:rPr lang="en-US" dirty="0" smtClean="0"/>
              <a:t> and led to Iran entering negotiations with the US to return hostages</a:t>
            </a:r>
          </a:p>
          <a:p>
            <a:r>
              <a:rPr lang="en-US" dirty="0" smtClean="0"/>
              <a:t>Hostages formally </a:t>
            </a:r>
            <a:r>
              <a:rPr lang="en-US" u="sng" dirty="0" smtClean="0"/>
              <a:t>released on January 20, 1981</a:t>
            </a:r>
            <a:r>
              <a:rPr lang="en-US" dirty="0" smtClean="0"/>
              <a:t>, minutes after </a:t>
            </a:r>
            <a:r>
              <a:rPr lang="en-US" u="sng" dirty="0" smtClean="0"/>
              <a:t>Ronald Reagan</a:t>
            </a:r>
            <a:r>
              <a:rPr lang="en-US" dirty="0" smtClean="0"/>
              <a:t> was sworn into office as President</a:t>
            </a:r>
            <a:endParaRPr lang="en-US" dirty="0"/>
          </a:p>
        </p:txBody>
      </p:sp>
    </p:spTree>
    <p:extLst>
      <p:ext uri="{BB962C8B-B14F-4D97-AF65-F5344CB8AC3E}">
        <p14:creationId xmlns:p14="http://schemas.microsoft.com/office/powerpoint/2010/main" val="1633563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500" dirty="0" smtClean="0"/>
              <a:t>Iran-Iraq War (1980-1988)</a:t>
            </a:r>
            <a:endParaRPr lang="en-US" sz="4500" dirty="0"/>
          </a:p>
        </p:txBody>
      </p:sp>
      <p:sp>
        <p:nvSpPr>
          <p:cNvPr id="3" name="Content Placeholder 2"/>
          <p:cNvSpPr>
            <a:spLocks noGrp="1"/>
          </p:cNvSpPr>
          <p:nvPr>
            <p:ph sz="quarter" idx="1"/>
          </p:nvPr>
        </p:nvSpPr>
        <p:spPr>
          <a:xfrm>
            <a:off x="304800" y="2209800"/>
            <a:ext cx="8503920" cy="4572000"/>
          </a:xfrm>
        </p:spPr>
        <p:txBody>
          <a:bodyPr>
            <a:normAutofit fontScale="92500" lnSpcReduction="10000"/>
          </a:bodyPr>
          <a:lstStyle/>
          <a:p>
            <a:pPr marL="109728" indent="0">
              <a:buNone/>
            </a:pPr>
            <a:r>
              <a:rPr lang="en-US" dirty="0" smtClean="0"/>
              <a:t>IRAN-IRAQ WAR: </a:t>
            </a:r>
            <a:r>
              <a:rPr lang="en-US" u="sng" dirty="0"/>
              <a:t>a</a:t>
            </a:r>
            <a:r>
              <a:rPr lang="en-US" u="sng" dirty="0" smtClean="0"/>
              <a:t>rmed conflict from 1980-1988 between Iran </a:t>
            </a:r>
            <a:r>
              <a:rPr lang="en-US" u="sng" dirty="0"/>
              <a:t>&amp;</a:t>
            </a:r>
            <a:r>
              <a:rPr lang="en-US" u="sng" dirty="0" smtClean="0"/>
              <a:t> Iraq that began when Iraq invaded Iran</a:t>
            </a:r>
          </a:p>
          <a:p>
            <a:r>
              <a:rPr lang="en-US" dirty="0" smtClean="0"/>
              <a:t>Came after a </a:t>
            </a:r>
            <a:r>
              <a:rPr lang="en-US" u="sng" dirty="0" smtClean="0"/>
              <a:t>long history of border disputes</a:t>
            </a:r>
            <a:r>
              <a:rPr lang="en-US" dirty="0" smtClean="0"/>
              <a:t> and was motivated by fears that the Iranian Revolution would inspire insurgency and unrest</a:t>
            </a:r>
          </a:p>
          <a:p>
            <a:r>
              <a:rPr lang="en-US" dirty="0" smtClean="0"/>
              <a:t>Iraq hoped to take advantage of Iran’s revolutionary chaos and </a:t>
            </a:r>
            <a:r>
              <a:rPr lang="en-US" u="sng" dirty="0" smtClean="0"/>
              <a:t>attacked without formal warning</a:t>
            </a:r>
          </a:p>
          <a:p>
            <a:r>
              <a:rPr lang="en-US" dirty="0" smtClean="0"/>
              <a:t>Iraq made limited progress and by 1982, Iran regained all lost territory and for the next 6 years, Iran was on the offensive</a:t>
            </a:r>
          </a:p>
          <a:p>
            <a:r>
              <a:rPr lang="en-US" dirty="0" smtClean="0"/>
              <a:t>War finally ended with </a:t>
            </a:r>
            <a:r>
              <a:rPr lang="en-US" u="sng" dirty="0" smtClean="0"/>
              <a:t>Resolution 598</a:t>
            </a:r>
            <a:r>
              <a:rPr lang="en-US" dirty="0" smtClean="0"/>
              <a:t>, a UN brokered ceasefire accepted by both sides</a:t>
            </a:r>
            <a:endParaRPr lang="en-US" dirty="0"/>
          </a:p>
        </p:txBody>
      </p:sp>
    </p:spTree>
    <p:extLst>
      <p:ext uri="{BB962C8B-B14F-4D97-AF65-F5344CB8AC3E}">
        <p14:creationId xmlns:p14="http://schemas.microsoft.com/office/powerpoint/2010/main" val="34711115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500" dirty="0" smtClean="0"/>
              <a:t>Map of the Iran-Iraq War</a:t>
            </a:r>
            <a:endParaRPr lang="en-US" sz="4500" dirty="0"/>
          </a:p>
        </p:txBody>
      </p:sp>
      <p:pic>
        <p:nvPicPr>
          <p:cNvPr id="4" name="Picture 3" descr="map-Iran-Iraq War"/>
          <p:cNvPicPr>
            <a:picLocks noChangeAspect="1" noChangeArrowheads="1" noCrop="1"/>
          </p:cNvPicPr>
          <p:nvPr/>
        </p:nvPicPr>
        <p:blipFill>
          <a:blip r:embed="rId2"/>
          <a:srcRect/>
          <a:stretch>
            <a:fillRect/>
          </a:stretch>
        </p:blipFill>
        <p:spPr bwMode="auto">
          <a:xfrm>
            <a:off x="2209800" y="2133600"/>
            <a:ext cx="4724400" cy="4504482"/>
          </a:xfrm>
          <a:prstGeom prst="rect">
            <a:avLst/>
          </a:prstGeom>
          <a:noFill/>
          <a:ln w="9525">
            <a:noFill/>
            <a:miter lim="800000"/>
            <a:headEnd/>
            <a:tailEnd/>
          </a:ln>
        </p:spPr>
      </p:pic>
    </p:spTree>
    <p:extLst>
      <p:ext uri="{BB962C8B-B14F-4D97-AF65-F5344CB8AC3E}">
        <p14:creationId xmlns:p14="http://schemas.microsoft.com/office/powerpoint/2010/main" val="1726060778"/>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500" dirty="0" smtClean="0"/>
              <a:t>After the Death of Khomeini</a:t>
            </a:r>
            <a:endParaRPr lang="en-US" sz="4500" dirty="0"/>
          </a:p>
        </p:txBody>
      </p:sp>
      <p:sp>
        <p:nvSpPr>
          <p:cNvPr id="3" name="Content Placeholder 2"/>
          <p:cNvSpPr>
            <a:spLocks noGrp="1"/>
          </p:cNvSpPr>
          <p:nvPr>
            <p:ph sz="quarter" idx="1"/>
          </p:nvPr>
        </p:nvSpPr>
        <p:spPr/>
        <p:txBody>
          <a:bodyPr>
            <a:normAutofit fontScale="92500" lnSpcReduction="10000"/>
          </a:bodyPr>
          <a:lstStyle/>
          <a:p>
            <a:r>
              <a:rPr lang="en-US" dirty="0" smtClean="0"/>
              <a:t>Ayatollah Khomeini </a:t>
            </a:r>
            <a:r>
              <a:rPr lang="en-US" u="sng" dirty="0" smtClean="0"/>
              <a:t>died in June 1989</a:t>
            </a:r>
          </a:p>
          <a:p>
            <a:r>
              <a:rPr lang="en-US" dirty="0" smtClean="0"/>
              <a:t>The new Supreme Leader is </a:t>
            </a:r>
            <a:r>
              <a:rPr lang="en-US" u="sng" dirty="0" smtClean="0"/>
              <a:t>Ayatollah Ali </a:t>
            </a:r>
            <a:r>
              <a:rPr lang="en-US" u="sng" dirty="0" err="1" smtClean="0"/>
              <a:t>Khameini</a:t>
            </a:r>
            <a:r>
              <a:rPr lang="en-US" dirty="0" smtClean="0"/>
              <a:t>, who served as the President of Iran from 1981-1989</a:t>
            </a:r>
          </a:p>
          <a:p>
            <a:r>
              <a:rPr lang="en-US" dirty="0" smtClean="0"/>
              <a:t>The Ayatollah </a:t>
            </a:r>
            <a:r>
              <a:rPr lang="en-US" u="sng" dirty="0" smtClean="0"/>
              <a:t>represents fundamentalist Muslims</a:t>
            </a:r>
            <a:r>
              <a:rPr lang="en-US" dirty="0" smtClean="0"/>
              <a:t> but is considered to be very politically conservative</a:t>
            </a:r>
          </a:p>
          <a:p>
            <a:r>
              <a:rPr lang="en-US" dirty="0" err="1" smtClean="0"/>
              <a:t>Khameini</a:t>
            </a:r>
            <a:r>
              <a:rPr lang="en-US" dirty="0" smtClean="0"/>
              <a:t> is considered the </a:t>
            </a:r>
            <a:r>
              <a:rPr lang="en-US" u="sng" dirty="0" smtClean="0"/>
              <a:t>most powerful political authority</a:t>
            </a:r>
            <a:r>
              <a:rPr lang="en-US" dirty="0" smtClean="0"/>
              <a:t> in Iran</a:t>
            </a:r>
          </a:p>
          <a:p>
            <a:r>
              <a:rPr lang="en-US" dirty="0" err="1" smtClean="0"/>
              <a:t>Khameini</a:t>
            </a:r>
            <a:r>
              <a:rPr lang="en-US" dirty="0" smtClean="0"/>
              <a:t> has said that he believes in the importance of nuclear technology for civilian purposes but has issued statements condemning nuclear weapons</a:t>
            </a:r>
          </a:p>
          <a:p>
            <a:endParaRPr lang="en-US" dirty="0" smtClean="0"/>
          </a:p>
          <a:p>
            <a:endParaRPr lang="en-US" dirty="0"/>
          </a:p>
        </p:txBody>
      </p:sp>
    </p:spTree>
    <p:extLst>
      <p:ext uri="{BB962C8B-B14F-4D97-AF65-F5344CB8AC3E}">
        <p14:creationId xmlns:p14="http://schemas.microsoft.com/office/powerpoint/2010/main" val="32812538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500" dirty="0" smtClean="0"/>
              <a:t>Present Day Iran</a:t>
            </a:r>
            <a:endParaRPr lang="en-US" sz="4500" dirty="0"/>
          </a:p>
        </p:txBody>
      </p:sp>
      <p:sp>
        <p:nvSpPr>
          <p:cNvPr id="3" name="Content Placeholder 2"/>
          <p:cNvSpPr>
            <a:spLocks noGrp="1"/>
          </p:cNvSpPr>
          <p:nvPr>
            <p:ph sz="quarter" idx="1"/>
          </p:nvPr>
        </p:nvSpPr>
        <p:spPr>
          <a:xfrm>
            <a:off x="304800" y="2209800"/>
            <a:ext cx="8503920" cy="4593926"/>
          </a:xfrm>
        </p:spPr>
        <p:txBody>
          <a:bodyPr>
            <a:normAutofit fontScale="92500" lnSpcReduction="20000"/>
          </a:bodyPr>
          <a:lstStyle/>
          <a:p>
            <a:r>
              <a:rPr lang="en-US" dirty="0" smtClean="0"/>
              <a:t>Since 2005, </a:t>
            </a:r>
            <a:r>
              <a:rPr lang="en-US" u="sng" dirty="0" smtClean="0"/>
              <a:t>Iran’s nuclear program</a:t>
            </a:r>
            <a:r>
              <a:rPr lang="en-US" dirty="0" smtClean="0"/>
              <a:t> has become a subject of issue among the international community</a:t>
            </a:r>
          </a:p>
          <a:p>
            <a:r>
              <a:rPr lang="en-US" dirty="0" smtClean="0"/>
              <a:t>Many countries have expressed concern that Iran’s nuclear program could divert civilian nuclear technology into a weapons program</a:t>
            </a:r>
          </a:p>
          <a:p>
            <a:r>
              <a:rPr lang="en-US" dirty="0" smtClean="0"/>
              <a:t>UN Security Council </a:t>
            </a:r>
            <a:r>
              <a:rPr lang="en-US" u="sng" dirty="0" smtClean="0"/>
              <a:t>imposed sanctions</a:t>
            </a:r>
            <a:r>
              <a:rPr lang="en-US" dirty="0" smtClean="0"/>
              <a:t> against Iran</a:t>
            </a:r>
          </a:p>
          <a:p>
            <a:r>
              <a:rPr lang="en-US" u="sng" dirty="0" smtClean="0"/>
              <a:t>Hassan </a:t>
            </a:r>
            <a:r>
              <a:rPr lang="en-US" u="sng" dirty="0" err="1" smtClean="0"/>
              <a:t>Rouhani</a:t>
            </a:r>
            <a:r>
              <a:rPr lang="en-US" u="sng" dirty="0" smtClean="0"/>
              <a:t> was elected President of Iran on June 15, 2013</a:t>
            </a:r>
          </a:p>
          <a:p>
            <a:r>
              <a:rPr lang="en-US" dirty="0" err="1" smtClean="0"/>
              <a:t>Rouhani</a:t>
            </a:r>
            <a:r>
              <a:rPr lang="en-US" dirty="0" smtClean="0"/>
              <a:t> signed the </a:t>
            </a:r>
            <a:r>
              <a:rPr lang="en-US" u="sng" dirty="0" smtClean="0"/>
              <a:t>2013 Geneva Agreement</a:t>
            </a:r>
            <a:r>
              <a:rPr lang="en-US" dirty="0" smtClean="0"/>
              <a:t> and this provided temporary lifting of some sanctions, but not all</a:t>
            </a:r>
          </a:p>
          <a:p>
            <a:r>
              <a:rPr lang="en-US" dirty="0" smtClean="0"/>
              <a:t>This has improved Iran’s relations with other foreign countries</a:t>
            </a:r>
          </a:p>
          <a:p>
            <a:endParaRPr lang="en-US" dirty="0"/>
          </a:p>
        </p:txBody>
      </p:sp>
    </p:spTree>
    <p:extLst>
      <p:ext uri="{BB962C8B-B14F-4D97-AF65-F5344CB8AC3E}">
        <p14:creationId xmlns:p14="http://schemas.microsoft.com/office/powerpoint/2010/main" val="8315579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Middle East 2002</a:t>
            </a:r>
            <a:endParaRPr lang="en-US" dirty="0"/>
          </a:p>
        </p:txBody>
      </p:sp>
      <p:pic>
        <p:nvPicPr>
          <p:cNvPr id="4" name="Content Placeholder 3" descr="Middle East 2002.jpg"/>
          <p:cNvPicPr>
            <a:picLocks noGrp="1" noChangeAspect="1"/>
          </p:cNvPicPr>
          <p:nvPr>
            <p:ph idx="1"/>
          </p:nvPr>
        </p:nvPicPr>
        <p:blipFill>
          <a:blip r:embed="rId2"/>
          <a:srcRect l="-7538" r="-7538"/>
          <a:stretch>
            <a:fillRect/>
          </a:stretch>
        </p:blipFill>
        <p:spPr>
          <a:xfrm>
            <a:off x="1" y="1828800"/>
            <a:ext cx="9144000" cy="4985640"/>
          </a:xfrm>
        </p:spPr>
      </p:pic>
    </p:spTree>
    <p:extLst>
      <p:ext uri="{BB962C8B-B14F-4D97-AF65-F5344CB8AC3E}">
        <p14:creationId xmlns:p14="http://schemas.microsoft.com/office/powerpoint/2010/main" val="25651582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World Regions"/>
          <p:cNvPicPr>
            <a:picLocks noChangeAspect="1" noChangeArrowheads="1"/>
          </p:cNvPicPr>
          <p:nvPr/>
        </p:nvPicPr>
        <p:blipFill>
          <a:blip r:embed="rId2">
            <a:lum bright="-6000" contrast="6000"/>
          </a:blip>
          <a:srcRect l="7910" r="3090"/>
          <a:stretch>
            <a:fillRect/>
          </a:stretch>
        </p:blipFill>
        <p:spPr bwMode="auto">
          <a:xfrm>
            <a:off x="457200" y="914400"/>
            <a:ext cx="8229600" cy="5749290"/>
          </a:xfrm>
          <a:prstGeom prst="rect">
            <a:avLst/>
          </a:prstGeom>
          <a:noFill/>
        </p:spPr>
      </p:pic>
    </p:spTree>
    <p:extLst>
      <p:ext uri="{BB962C8B-B14F-4D97-AF65-F5344CB8AC3E}">
        <p14:creationId xmlns:p14="http://schemas.microsoft.com/office/powerpoint/2010/main" val="37485443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7" name="Picture 5" descr="map-Mid East-topography for PPT"/>
          <p:cNvPicPr>
            <a:picLocks noChangeAspect="1" noChangeArrowheads="1"/>
          </p:cNvPicPr>
          <p:nvPr/>
        </p:nvPicPr>
        <p:blipFill>
          <a:blip r:embed="rId2">
            <a:lum bright="-6000" contrast="12000"/>
          </a:blip>
          <a:srcRect l="990" t="1366"/>
          <a:stretch>
            <a:fillRect/>
          </a:stretch>
        </p:blipFill>
        <p:spPr bwMode="auto">
          <a:xfrm>
            <a:off x="685800" y="908050"/>
            <a:ext cx="7924800" cy="5721350"/>
          </a:xfrm>
          <a:prstGeom prst="rect">
            <a:avLst/>
          </a:prstGeom>
          <a:noFill/>
        </p:spPr>
      </p:pic>
      <p:sp>
        <p:nvSpPr>
          <p:cNvPr id="28678" name="Text Box 6"/>
          <p:cNvSpPr txBox="1">
            <a:spLocks noChangeArrowheads="1"/>
          </p:cNvSpPr>
          <p:nvPr/>
        </p:nvSpPr>
        <p:spPr bwMode="auto">
          <a:xfrm>
            <a:off x="6400800" y="2362200"/>
            <a:ext cx="1066800" cy="51752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400" b="1">
                <a:solidFill>
                  <a:srgbClr val="0000FF"/>
                </a:solidFill>
                <a:sym typeface="Wingdings" charset="2"/>
              </a:rPr>
              <a:t></a:t>
            </a:r>
            <a:r>
              <a:rPr lang="en-US" sz="1400" b="1">
                <a:solidFill>
                  <a:srgbClr val="0000FF"/>
                </a:solidFill>
              </a:rPr>
              <a:t>Tigris</a:t>
            </a:r>
            <a:br>
              <a:rPr lang="en-US" sz="1400" b="1">
                <a:solidFill>
                  <a:srgbClr val="0000FF"/>
                </a:solidFill>
              </a:rPr>
            </a:br>
            <a:r>
              <a:rPr lang="en-US" sz="1400" b="1">
                <a:solidFill>
                  <a:srgbClr val="0000FF"/>
                </a:solidFill>
              </a:rPr>
              <a:t>River</a:t>
            </a:r>
          </a:p>
        </p:txBody>
      </p:sp>
      <p:sp>
        <p:nvSpPr>
          <p:cNvPr id="28679" name="Text Box 7"/>
          <p:cNvSpPr txBox="1">
            <a:spLocks noChangeArrowheads="1"/>
          </p:cNvSpPr>
          <p:nvPr/>
        </p:nvSpPr>
        <p:spPr bwMode="auto">
          <a:xfrm>
            <a:off x="4953000" y="3429000"/>
            <a:ext cx="1066800" cy="51752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400" b="1">
                <a:solidFill>
                  <a:srgbClr val="0000FF"/>
                </a:solidFill>
              </a:rPr>
              <a:t>Nile River</a:t>
            </a:r>
            <a:r>
              <a:rPr lang="en-US" sz="1400" b="1">
                <a:solidFill>
                  <a:srgbClr val="0000FF"/>
                </a:solidFill>
                <a:sym typeface="Wingdings" charset="2"/>
              </a:rPr>
              <a:t></a:t>
            </a:r>
            <a:endParaRPr lang="en-US" sz="1400" b="1">
              <a:solidFill>
                <a:srgbClr val="0000FF"/>
              </a:solidFill>
            </a:endParaRPr>
          </a:p>
        </p:txBody>
      </p:sp>
      <p:sp>
        <p:nvSpPr>
          <p:cNvPr id="28680" name="Text Box 8"/>
          <p:cNvSpPr txBox="1">
            <a:spLocks noChangeArrowheads="1"/>
          </p:cNvSpPr>
          <p:nvPr/>
        </p:nvSpPr>
        <p:spPr bwMode="auto">
          <a:xfrm>
            <a:off x="5867400" y="2514600"/>
            <a:ext cx="1066800" cy="51752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400" b="1">
                <a:solidFill>
                  <a:srgbClr val="0000FF"/>
                </a:solidFill>
              </a:rPr>
              <a:t>Euphrates</a:t>
            </a:r>
            <a:br>
              <a:rPr lang="en-US" sz="1400" b="1">
                <a:solidFill>
                  <a:srgbClr val="0000FF"/>
                </a:solidFill>
              </a:rPr>
            </a:br>
            <a:r>
              <a:rPr lang="en-US" sz="1400" b="1">
                <a:solidFill>
                  <a:srgbClr val="0000FF"/>
                </a:solidFill>
              </a:rPr>
              <a:t>River</a:t>
            </a:r>
            <a:r>
              <a:rPr lang="en-US" sz="1400" b="1">
                <a:solidFill>
                  <a:srgbClr val="0000FF"/>
                </a:solidFill>
                <a:sym typeface="Wingdings" charset="2"/>
              </a:rPr>
              <a:t></a:t>
            </a:r>
            <a:endParaRPr lang="en-US" sz="1400" b="1">
              <a:solidFill>
                <a:srgbClr val="0000FF"/>
              </a:solidFill>
            </a:endParaRPr>
          </a:p>
        </p:txBody>
      </p:sp>
      <p:sp>
        <p:nvSpPr>
          <p:cNvPr id="28681" name="Text Box 9"/>
          <p:cNvSpPr txBox="1">
            <a:spLocks noChangeArrowheads="1"/>
          </p:cNvSpPr>
          <p:nvPr/>
        </p:nvSpPr>
        <p:spPr bwMode="auto">
          <a:xfrm>
            <a:off x="5105400" y="2667000"/>
            <a:ext cx="1066800" cy="51752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400" b="1">
                <a:solidFill>
                  <a:srgbClr val="0000FF"/>
                </a:solidFill>
              </a:rPr>
              <a:t>Jordan River</a:t>
            </a:r>
            <a:r>
              <a:rPr lang="en-US" sz="1400" b="1">
                <a:solidFill>
                  <a:srgbClr val="0000FF"/>
                </a:solidFill>
                <a:sym typeface="Wingdings" charset="2"/>
              </a:rPr>
              <a:t></a:t>
            </a:r>
            <a:endParaRPr lang="en-US" sz="1400" b="1">
              <a:solidFill>
                <a:srgbClr val="0000FF"/>
              </a:solidFill>
            </a:endParaRPr>
          </a:p>
        </p:txBody>
      </p:sp>
      <p:sp>
        <p:nvSpPr>
          <p:cNvPr id="28682" name="Text Box 10"/>
          <p:cNvSpPr txBox="1">
            <a:spLocks noChangeArrowheads="1"/>
          </p:cNvSpPr>
          <p:nvPr/>
        </p:nvSpPr>
        <p:spPr bwMode="auto">
          <a:xfrm rot="2011469">
            <a:off x="6858000" y="3276600"/>
            <a:ext cx="1524000" cy="3048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400" b="1">
                <a:solidFill>
                  <a:srgbClr val="0000FF"/>
                </a:solidFill>
              </a:rPr>
              <a:t>Persian Gulf</a:t>
            </a:r>
          </a:p>
        </p:txBody>
      </p:sp>
      <p:sp>
        <p:nvSpPr>
          <p:cNvPr id="28683" name="Text Box 11"/>
          <p:cNvSpPr txBox="1">
            <a:spLocks noChangeArrowheads="1"/>
          </p:cNvSpPr>
          <p:nvPr/>
        </p:nvSpPr>
        <p:spPr bwMode="auto">
          <a:xfrm>
            <a:off x="7620000" y="4495800"/>
            <a:ext cx="1143000" cy="51752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400" b="1">
                <a:solidFill>
                  <a:srgbClr val="0000FF"/>
                </a:solidFill>
              </a:rPr>
              <a:t>Arabian</a:t>
            </a:r>
            <a:br>
              <a:rPr lang="en-US" sz="1400" b="1">
                <a:solidFill>
                  <a:srgbClr val="0000FF"/>
                </a:solidFill>
              </a:rPr>
            </a:br>
            <a:r>
              <a:rPr lang="en-US" sz="1400" b="1">
                <a:solidFill>
                  <a:srgbClr val="0000FF"/>
                </a:solidFill>
              </a:rPr>
              <a:t>Sea</a:t>
            </a:r>
          </a:p>
        </p:txBody>
      </p:sp>
      <p:sp>
        <p:nvSpPr>
          <p:cNvPr id="28684" name="Text Box 12"/>
          <p:cNvSpPr txBox="1">
            <a:spLocks noChangeArrowheads="1"/>
          </p:cNvSpPr>
          <p:nvPr/>
        </p:nvSpPr>
        <p:spPr bwMode="auto">
          <a:xfrm rot="1049745">
            <a:off x="3124200" y="2438400"/>
            <a:ext cx="1981200" cy="3048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400" b="1" dirty="0">
                <a:solidFill>
                  <a:srgbClr val="0000FF"/>
                </a:solidFill>
              </a:rPr>
              <a:t>Mediterranean Sea</a:t>
            </a:r>
          </a:p>
        </p:txBody>
      </p:sp>
      <p:sp>
        <p:nvSpPr>
          <p:cNvPr id="28685" name="Text Box 13"/>
          <p:cNvSpPr txBox="1">
            <a:spLocks noChangeArrowheads="1"/>
          </p:cNvSpPr>
          <p:nvPr/>
        </p:nvSpPr>
        <p:spPr bwMode="auto">
          <a:xfrm>
            <a:off x="7543800" y="5867400"/>
            <a:ext cx="914400" cy="51752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400" b="1">
                <a:solidFill>
                  <a:srgbClr val="0000FF"/>
                </a:solidFill>
              </a:rPr>
              <a:t>Indian</a:t>
            </a:r>
            <a:br>
              <a:rPr lang="en-US" sz="1400" b="1">
                <a:solidFill>
                  <a:srgbClr val="0000FF"/>
                </a:solidFill>
              </a:rPr>
            </a:br>
            <a:r>
              <a:rPr lang="en-US" sz="1400" b="1">
                <a:solidFill>
                  <a:srgbClr val="0000FF"/>
                </a:solidFill>
              </a:rPr>
              <a:t>Ocean</a:t>
            </a:r>
          </a:p>
        </p:txBody>
      </p:sp>
      <p:sp>
        <p:nvSpPr>
          <p:cNvPr id="28686" name="Text Box 14"/>
          <p:cNvSpPr txBox="1">
            <a:spLocks noChangeArrowheads="1"/>
          </p:cNvSpPr>
          <p:nvPr/>
        </p:nvSpPr>
        <p:spPr bwMode="auto">
          <a:xfrm rot="3217657">
            <a:off x="5676900" y="3848100"/>
            <a:ext cx="1295400" cy="3048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400" b="1">
                <a:solidFill>
                  <a:srgbClr val="0000FF"/>
                </a:solidFill>
              </a:rPr>
              <a:t>Red Sea</a:t>
            </a:r>
          </a:p>
        </p:txBody>
      </p:sp>
      <p:sp>
        <p:nvSpPr>
          <p:cNvPr id="28687" name="Text Box 15"/>
          <p:cNvSpPr txBox="1">
            <a:spLocks noChangeArrowheads="1"/>
          </p:cNvSpPr>
          <p:nvPr/>
        </p:nvSpPr>
        <p:spPr bwMode="auto">
          <a:xfrm>
            <a:off x="5029200" y="1676400"/>
            <a:ext cx="1295400" cy="3048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400" b="1">
                <a:solidFill>
                  <a:srgbClr val="0000FF"/>
                </a:solidFill>
              </a:rPr>
              <a:t>Black Sea</a:t>
            </a:r>
          </a:p>
        </p:txBody>
      </p:sp>
      <p:sp>
        <p:nvSpPr>
          <p:cNvPr id="28688" name="Text Box 16"/>
          <p:cNvSpPr txBox="1">
            <a:spLocks noChangeArrowheads="1"/>
          </p:cNvSpPr>
          <p:nvPr/>
        </p:nvSpPr>
        <p:spPr bwMode="auto">
          <a:xfrm>
            <a:off x="6553200" y="4876800"/>
            <a:ext cx="1981200" cy="3048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400" b="1">
                <a:solidFill>
                  <a:srgbClr val="0000FF"/>
                </a:solidFill>
                <a:sym typeface="Wingdings" charset="2"/>
              </a:rPr>
              <a:t></a:t>
            </a:r>
            <a:r>
              <a:rPr lang="en-US" sz="1400" b="1">
                <a:solidFill>
                  <a:srgbClr val="0000FF"/>
                </a:solidFill>
              </a:rPr>
              <a:t>Gulf of Aden</a:t>
            </a:r>
          </a:p>
        </p:txBody>
      </p:sp>
      <p:sp>
        <p:nvSpPr>
          <p:cNvPr id="28689" name="Text Box 17"/>
          <p:cNvSpPr txBox="1">
            <a:spLocks noChangeArrowheads="1"/>
          </p:cNvSpPr>
          <p:nvPr/>
        </p:nvSpPr>
        <p:spPr bwMode="auto">
          <a:xfrm>
            <a:off x="7772400" y="3124200"/>
            <a:ext cx="1219200" cy="51752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400" b="1">
                <a:solidFill>
                  <a:srgbClr val="0000FF"/>
                </a:solidFill>
              </a:rPr>
              <a:t>Strait of</a:t>
            </a:r>
            <a:br>
              <a:rPr lang="en-US" sz="1400" b="1">
                <a:solidFill>
                  <a:srgbClr val="0000FF"/>
                </a:solidFill>
              </a:rPr>
            </a:br>
            <a:r>
              <a:rPr lang="en-US" sz="1400" b="1">
                <a:solidFill>
                  <a:srgbClr val="0000FF"/>
                </a:solidFill>
                <a:sym typeface="Wingdings" charset="2"/>
              </a:rPr>
              <a:t></a:t>
            </a:r>
            <a:r>
              <a:rPr lang="en-US" sz="1400" b="1">
                <a:solidFill>
                  <a:srgbClr val="0000FF"/>
                </a:solidFill>
              </a:rPr>
              <a:t>Hormuz</a:t>
            </a:r>
          </a:p>
        </p:txBody>
      </p:sp>
      <p:sp>
        <p:nvSpPr>
          <p:cNvPr id="28690" name="Text Box 18"/>
          <p:cNvSpPr txBox="1">
            <a:spLocks noChangeArrowheads="1"/>
          </p:cNvSpPr>
          <p:nvPr/>
        </p:nvSpPr>
        <p:spPr bwMode="auto">
          <a:xfrm>
            <a:off x="4419600" y="3048000"/>
            <a:ext cx="1600200" cy="3048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400" b="1">
                <a:solidFill>
                  <a:srgbClr val="0000FF"/>
                </a:solidFill>
              </a:rPr>
              <a:t>Suez Canal</a:t>
            </a:r>
            <a:r>
              <a:rPr lang="en-US" sz="1400" b="1">
                <a:solidFill>
                  <a:srgbClr val="0000FF"/>
                </a:solidFill>
                <a:sym typeface="Wingdings" charset="2"/>
              </a:rPr>
              <a:t></a:t>
            </a:r>
            <a:endParaRPr lang="en-US" sz="1400" b="1">
              <a:solidFill>
                <a:srgbClr val="0000FF"/>
              </a:solidFill>
            </a:endParaRPr>
          </a:p>
        </p:txBody>
      </p:sp>
      <p:sp>
        <p:nvSpPr>
          <p:cNvPr id="28691" name="Text Box 19"/>
          <p:cNvSpPr txBox="1">
            <a:spLocks noChangeArrowheads="1"/>
          </p:cNvSpPr>
          <p:nvPr/>
        </p:nvSpPr>
        <p:spPr bwMode="auto">
          <a:xfrm>
            <a:off x="3429000" y="1905000"/>
            <a:ext cx="2057400" cy="3048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400" b="1">
                <a:solidFill>
                  <a:srgbClr val="0000FF"/>
                </a:solidFill>
              </a:rPr>
              <a:t>Dardanelles Strait</a:t>
            </a:r>
            <a:r>
              <a:rPr lang="en-US" sz="1400" b="1">
                <a:solidFill>
                  <a:srgbClr val="0000FF"/>
                </a:solidFill>
                <a:sym typeface="Wingdings" charset="2"/>
              </a:rPr>
              <a:t></a:t>
            </a:r>
            <a:endParaRPr lang="en-US" sz="1400" b="1">
              <a:solidFill>
                <a:srgbClr val="0000FF"/>
              </a:solidFill>
            </a:endParaRPr>
          </a:p>
        </p:txBody>
      </p:sp>
      <p:sp>
        <p:nvSpPr>
          <p:cNvPr id="28692" name="Text Box 20"/>
          <p:cNvSpPr txBox="1">
            <a:spLocks noChangeArrowheads="1"/>
          </p:cNvSpPr>
          <p:nvPr/>
        </p:nvSpPr>
        <p:spPr bwMode="auto">
          <a:xfrm>
            <a:off x="914400" y="2286000"/>
            <a:ext cx="914400" cy="51752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400" b="1">
                <a:solidFill>
                  <a:srgbClr val="0000FF"/>
                </a:solidFill>
              </a:rPr>
              <a:t>Atlantic</a:t>
            </a:r>
            <a:br>
              <a:rPr lang="en-US" sz="1400" b="1">
                <a:solidFill>
                  <a:srgbClr val="0000FF"/>
                </a:solidFill>
              </a:rPr>
            </a:br>
            <a:r>
              <a:rPr lang="en-US" sz="1400" b="1">
                <a:solidFill>
                  <a:srgbClr val="0000FF"/>
                </a:solidFill>
              </a:rPr>
              <a:t>Ocean</a:t>
            </a:r>
          </a:p>
        </p:txBody>
      </p:sp>
      <p:sp>
        <p:nvSpPr>
          <p:cNvPr id="28693" name="Text Box 21"/>
          <p:cNvSpPr txBox="1">
            <a:spLocks noChangeArrowheads="1"/>
          </p:cNvSpPr>
          <p:nvPr/>
        </p:nvSpPr>
        <p:spPr bwMode="auto">
          <a:xfrm>
            <a:off x="8077200" y="3505200"/>
            <a:ext cx="914400" cy="7302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400" b="1">
                <a:solidFill>
                  <a:srgbClr val="0000FF"/>
                </a:solidFill>
                <a:sym typeface="Wingdings" charset="2"/>
              </a:rPr>
              <a:t></a:t>
            </a:r>
            <a:r>
              <a:rPr lang="en-US" sz="1400" b="1">
                <a:solidFill>
                  <a:srgbClr val="0000FF"/>
                </a:solidFill>
              </a:rPr>
              <a:t>Gulf of</a:t>
            </a:r>
            <a:br>
              <a:rPr lang="en-US" sz="1400" b="1">
                <a:solidFill>
                  <a:srgbClr val="0000FF"/>
                </a:solidFill>
              </a:rPr>
            </a:br>
            <a:r>
              <a:rPr lang="en-US" sz="1400" b="1">
                <a:solidFill>
                  <a:srgbClr val="0000FF"/>
                </a:solidFill>
              </a:rPr>
              <a:t>Oman</a:t>
            </a:r>
          </a:p>
        </p:txBody>
      </p:sp>
      <p:sp>
        <p:nvSpPr>
          <p:cNvPr id="28694" name="Text Box 22"/>
          <p:cNvSpPr txBox="1">
            <a:spLocks noChangeArrowheads="1"/>
          </p:cNvSpPr>
          <p:nvPr/>
        </p:nvSpPr>
        <p:spPr bwMode="auto">
          <a:xfrm rot="3051428">
            <a:off x="6438900" y="1790700"/>
            <a:ext cx="1295400" cy="3048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400" b="1">
                <a:solidFill>
                  <a:srgbClr val="0000FF"/>
                </a:solidFill>
              </a:rPr>
              <a:t>Caspian Sea</a:t>
            </a:r>
          </a:p>
        </p:txBody>
      </p:sp>
      <p:sp>
        <p:nvSpPr>
          <p:cNvPr id="21" name="Title 1"/>
          <p:cNvSpPr txBox="1">
            <a:spLocks/>
          </p:cNvSpPr>
          <p:nvPr/>
        </p:nvSpPr>
        <p:spPr>
          <a:xfrm>
            <a:off x="457200" y="228600"/>
            <a:ext cx="8229600" cy="1066800"/>
          </a:xfrm>
          <a:prstGeom prst="rect">
            <a:avLst/>
          </a:prstGeom>
        </p:spPr>
        <p:txBody>
          <a:bodyPr anchor="t"/>
          <a:lstStyle>
            <a:lvl1pPr algn="l" rtl="0" eaLnBrk="1" latinLnBrk="0" hangingPunct="1">
              <a:spcBef>
                <a:spcPct val="0"/>
              </a:spcBef>
              <a:buNone/>
              <a:defRPr kumimoji="0" sz="4000" kern="1200">
                <a:solidFill>
                  <a:schemeClr val="tx2"/>
                </a:solidFill>
                <a:latin typeface="+mj-lt"/>
                <a:ea typeface="+mj-ea"/>
                <a:cs typeface="+mj-cs"/>
              </a:defRPr>
            </a:lvl1pPr>
          </a:lstStyle>
          <a:p>
            <a:r>
              <a:rPr lang="en-US" smtClean="0"/>
              <a:t>Bodies of Water</a:t>
            </a:r>
            <a:endParaRPr lang="en-US" dirty="0"/>
          </a:p>
        </p:txBody>
      </p:sp>
    </p:spTree>
    <p:extLst>
      <p:ext uri="{BB962C8B-B14F-4D97-AF65-F5344CB8AC3E}">
        <p14:creationId xmlns:p14="http://schemas.microsoft.com/office/powerpoint/2010/main" val="33146313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679">
                                            <p:txEl>
                                              <p:pRg st="0" end="0"/>
                                            </p:txEl>
                                          </p:spTgt>
                                        </p:tgtEl>
                                        <p:attrNameLst>
                                          <p:attrName>style.visibility</p:attrName>
                                        </p:attrNameLst>
                                      </p:cBhvr>
                                      <p:to>
                                        <p:strVal val="visible"/>
                                      </p:to>
                                    </p:set>
                                    <p:animEffect transition="in" filter="fade">
                                      <p:cBhvr>
                                        <p:cTn id="7" dur="500"/>
                                        <p:tgtEl>
                                          <p:spTgt spid="286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678">
                                            <p:txEl>
                                              <p:pRg st="0" end="0"/>
                                            </p:txEl>
                                          </p:spTgt>
                                        </p:tgtEl>
                                        <p:attrNameLst>
                                          <p:attrName>style.visibility</p:attrName>
                                        </p:attrNameLst>
                                      </p:cBhvr>
                                      <p:to>
                                        <p:strVal val="visible"/>
                                      </p:to>
                                    </p:set>
                                    <p:animEffect transition="in" filter="fade">
                                      <p:cBhvr>
                                        <p:cTn id="12" dur="500"/>
                                        <p:tgtEl>
                                          <p:spTgt spid="2867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680">
                                            <p:txEl>
                                              <p:pRg st="0" end="0"/>
                                            </p:txEl>
                                          </p:spTgt>
                                        </p:tgtEl>
                                        <p:attrNameLst>
                                          <p:attrName>style.visibility</p:attrName>
                                        </p:attrNameLst>
                                      </p:cBhvr>
                                      <p:to>
                                        <p:strVal val="visible"/>
                                      </p:to>
                                    </p:set>
                                    <p:animEffect transition="in" filter="fade">
                                      <p:cBhvr>
                                        <p:cTn id="17" dur="500"/>
                                        <p:tgtEl>
                                          <p:spTgt spid="2868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681">
                                            <p:txEl>
                                              <p:pRg st="0" end="0"/>
                                            </p:txEl>
                                          </p:spTgt>
                                        </p:tgtEl>
                                        <p:attrNameLst>
                                          <p:attrName>style.visibility</p:attrName>
                                        </p:attrNameLst>
                                      </p:cBhvr>
                                      <p:to>
                                        <p:strVal val="visible"/>
                                      </p:to>
                                    </p:set>
                                    <p:animEffect transition="in" filter="fade">
                                      <p:cBhvr>
                                        <p:cTn id="22" dur="500"/>
                                        <p:tgtEl>
                                          <p:spTgt spid="2868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682">
                                            <p:txEl>
                                              <p:pRg st="0" end="0"/>
                                            </p:txEl>
                                          </p:spTgt>
                                        </p:tgtEl>
                                        <p:attrNameLst>
                                          <p:attrName>style.visibility</p:attrName>
                                        </p:attrNameLst>
                                      </p:cBhvr>
                                      <p:to>
                                        <p:strVal val="visible"/>
                                      </p:to>
                                    </p:set>
                                    <p:animEffect transition="in" filter="fade">
                                      <p:cBhvr>
                                        <p:cTn id="27" dur="500"/>
                                        <p:tgtEl>
                                          <p:spTgt spid="2868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683">
                                            <p:txEl>
                                              <p:pRg st="0" end="0"/>
                                            </p:txEl>
                                          </p:spTgt>
                                        </p:tgtEl>
                                        <p:attrNameLst>
                                          <p:attrName>style.visibility</p:attrName>
                                        </p:attrNameLst>
                                      </p:cBhvr>
                                      <p:to>
                                        <p:strVal val="visible"/>
                                      </p:to>
                                    </p:set>
                                    <p:animEffect transition="in" filter="fade">
                                      <p:cBhvr>
                                        <p:cTn id="32" dur="500"/>
                                        <p:tgtEl>
                                          <p:spTgt spid="2868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8684">
                                            <p:txEl>
                                              <p:pRg st="0" end="0"/>
                                            </p:txEl>
                                          </p:spTgt>
                                        </p:tgtEl>
                                        <p:attrNameLst>
                                          <p:attrName>style.visibility</p:attrName>
                                        </p:attrNameLst>
                                      </p:cBhvr>
                                      <p:to>
                                        <p:strVal val="visible"/>
                                      </p:to>
                                    </p:set>
                                    <p:animEffect transition="in" filter="fade">
                                      <p:cBhvr>
                                        <p:cTn id="37" dur="500"/>
                                        <p:tgtEl>
                                          <p:spTgt spid="2868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8685">
                                            <p:txEl>
                                              <p:pRg st="0" end="0"/>
                                            </p:txEl>
                                          </p:spTgt>
                                        </p:tgtEl>
                                        <p:attrNameLst>
                                          <p:attrName>style.visibility</p:attrName>
                                        </p:attrNameLst>
                                      </p:cBhvr>
                                      <p:to>
                                        <p:strVal val="visible"/>
                                      </p:to>
                                    </p:set>
                                    <p:animEffect transition="in" filter="fade">
                                      <p:cBhvr>
                                        <p:cTn id="42" dur="500"/>
                                        <p:tgtEl>
                                          <p:spTgt spid="2868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8686">
                                            <p:txEl>
                                              <p:pRg st="0" end="0"/>
                                            </p:txEl>
                                          </p:spTgt>
                                        </p:tgtEl>
                                        <p:attrNameLst>
                                          <p:attrName>style.visibility</p:attrName>
                                        </p:attrNameLst>
                                      </p:cBhvr>
                                      <p:to>
                                        <p:strVal val="visible"/>
                                      </p:to>
                                    </p:set>
                                    <p:animEffect transition="in" filter="fade">
                                      <p:cBhvr>
                                        <p:cTn id="47" dur="500"/>
                                        <p:tgtEl>
                                          <p:spTgt spid="28686">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8687">
                                            <p:txEl>
                                              <p:pRg st="0" end="0"/>
                                            </p:txEl>
                                          </p:spTgt>
                                        </p:tgtEl>
                                        <p:attrNameLst>
                                          <p:attrName>style.visibility</p:attrName>
                                        </p:attrNameLst>
                                      </p:cBhvr>
                                      <p:to>
                                        <p:strVal val="visible"/>
                                      </p:to>
                                    </p:set>
                                    <p:animEffect transition="in" filter="fade">
                                      <p:cBhvr>
                                        <p:cTn id="52" dur="500"/>
                                        <p:tgtEl>
                                          <p:spTgt spid="28687">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8688">
                                            <p:txEl>
                                              <p:pRg st="0" end="0"/>
                                            </p:txEl>
                                          </p:spTgt>
                                        </p:tgtEl>
                                        <p:attrNameLst>
                                          <p:attrName>style.visibility</p:attrName>
                                        </p:attrNameLst>
                                      </p:cBhvr>
                                      <p:to>
                                        <p:strVal val="visible"/>
                                      </p:to>
                                    </p:set>
                                    <p:animEffect transition="in" filter="fade">
                                      <p:cBhvr>
                                        <p:cTn id="57" dur="500"/>
                                        <p:tgtEl>
                                          <p:spTgt spid="28688">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8689">
                                            <p:txEl>
                                              <p:pRg st="0" end="0"/>
                                            </p:txEl>
                                          </p:spTgt>
                                        </p:tgtEl>
                                        <p:attrNameLst>
                                          <p:attrName>style.visibility</p:attrName>
                                        </p:attrNameLst>
                                      </p:cBhvr>
                                      <p:to>
                                        <p:strVal val="visible"/>
                                      </p:to>
                                    </p:set>
                                    <p:animEffect transition="in" filter="fade">
                                      <p:cBhvr>
                                        <p:cTn id="62" dur="500"/>
                                        <p:tgtEl>
                                          <p:spTgt spid="28689">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8690">
                                            <p:txEl>
                                              <p:pRg st="0" end="0"/>
                                            </p:txEl>
                                          </p:spTgt>
                                        </p:tgtEl>
                                        <p:attrNameLst>
                                          <p:attrName>style.visibility</p:attrName>
                                        </p:attrNameLst>
                                      </p:cBhvr>
                                      <p:to>
                                        <p:strVal val="visible"/>
                                      </p:to>
                                    </p:set>
                                    <p:animEffect transition="in" filter="fade">
                                      <p:cBhvr>
                                        <p:cTn id="67" dur="500"/>
                                        <p:tgtEl>
                                          <p:spTgt spid="28690">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8691">
                                            <p:txEl>
                                              <p:pRg st="0" end="0"/>
                                            </p:txEl>
                                          </p:spTgt>
                                        </p:tgtEl>
                                        <p:attrNameLst>
                                          <p:attrName>style.visibility</p:attrName>
                                        </p:attrNameLst>
                                      </p:cBhvr>
                                      <p:to>
                                        <p:strVal val="visible"/>
                                      </p:to>
                                    </p:set>
                                    <p:animEffect transition="in" filter="fade">
                                      <p:cBhvr>
                                        <p:cTn id="72" dur="500"/>
                                        <p:tgtEl>
                                          <p:spTgt spid="28691">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8692">
                                            <p:txEl>
                                              <p:pRg st="0" end="0"/>
                                            </p:txEl>
                                          </p:spTgt>
                                        </p:tgtEl>
                                        <p:attrNameLst>
                                          <p:attrName>style.visibility</p:attrName>
                                        </p:attrNameLst>
                                      </p:cBhvr>
                                      <p:to>
                                        <p:strVal val="visible"/>
                                      </p:to>
                                    </p:set>
                                    <p:animEffect transition="in" filter="fade">
                                      <p:cBhvr>
                                        <p:cTn id="77" dur="500"/>
                                        <p:tgtEl>
                                          <p:spTgt spid="28692">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8693">
                                            <p:txEl>
                                              <p:pRg st="0" end="0"/>
                                            </p:txEl>
                                          </p:spTgt>
                                        </p:tgtEl>
                                        <p:attrNameLst>
                                          <p:attrName>style.visibility</p:attrName>
                                        </p:attrNameLst>
                                      </p:cBhvr>
                                      <p:to>
                                        <p:strVal val="visible"/>
                                      </p:to>
                                    </p:set>
                                    <p:animEffect transition="in" filter="fade">
                                      <p:cBhvr>
                                        <p:cTn id="82" dur="500"/>
                                        <p:tgtEl>
                                          <p:spTgt spid="28693">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8694">
                                            <p:txEl>
                                              <p:pRg st="0" end="0"/>
                                            </p:txEl>
                                          </p:spTgt>
                                        </p:tgtEl>
                                        <p:attrNameLst>
                                          <p:attrName>style.visibility</p:attrName>
                                        </p:attrNameLst>
                                      </p:cBhvr>
                                      <p:to>
                                        <p:strVal val="visible"/>
                                      </p:to>
                                    </p:set>
                                    <p:animEffect transition="in" filter="fade">
                                      <p:cBhvr>
                                        <p:cTn id="87" dur="500"/>
                                        <p:tgtEl>
                                          <p:spTgt spid="2869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478</TotalTime>
  <Words>3810</Words>
  <Application>Microsoft Macintosh PowerPoint</Application>
  <PresentationFormat>On-screen Show (4:3)</PresentationFormat>
  <Paragraphs>333</Paragraphs>
  <Slides>67</Slides>
  <Notes>5</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Urban</vt:lpstr>
      <vt:lpstr>Middle East </vt:lpstr>
      <vt:lpstr>Geography &amp; Introduction</vt:lpstr>
      <vt:lpstr>Geographic Location</vt:lpstr>
      <vt:lpstr>Middle East 1600</vt:lpstr>
      <vt:lpstr>Middle East 1880</vt:lpstr>
      <vt:lpstr>Middle East 1920</vt:lpstr>
      <vt:lpstr>Middle East 2002</vt:lpstr>
      <vt:lpstr>PowerPoint Presentation</vt:lpstr>
      <vt:lpstr>PowerPoint Presentation</vt:lpstr>
      <vt:lpstr>Natural Resources</vt:lpstr>
      <vt:lpstr>Israel &amp; Palestine</vt:lpstr>
      <vt:lpstr>Zionism</vt:lpstr>
      <vt:lpstr>Balfour Declaration</vt:lpstr>
      <vt:lpstr>Jews &amp; Arabs in Palestine</vt:lpstr>
      <vt:lpstr>British Mandate</vt:lpstr>
      <vt:lpstr>British White Paper of 1939</vt:lpstr>
      <vt:lpstr>UN Partition Plan of 1947</vt:lpstr>
      <vt:lpstr>Israel Becomes a Nation: May 14, 1948</vt:lpstr>
      <vt:lpstr>War Begins! May 15, 1948</vt:lpstr>
      <vt:lpstr>War Ends, 1949</vt:lpstr>
      <vt:lpstr>Suez Conflict</vt:lpstr>
      <vt:lpstr>Leading to the Six Day War</vt:lpstr>
      <vt:lpstr>Six Day War</vt:lpstr>
      <vt:lpstr>Map of Israel After Six Day War</vt:lpstr>
      <vt:lpstr>Yom Kippur War</vt:lpstr>
      <vt:lpstr>Camp David Accords</vt:lpstr>
      <vt:lpstr>Effects of the Camp David Accords</vt:lpstr>
      <vt:lpstr>First Intifada</vt:lpstr>
      <vt:lpstr>Peace Efforts Continued</vt:lpstr>
      <vt:lpstr>Palestinian Liberation Organization</vt:lpstr>
      <vt:lpstr>Second Intifada</vt:lpstr>
      <vt:lpstr>The Gaza Strip</vt:lpstr>
      <vt:lpstr>Map of West Bank &amp; Gaza, Present Day</vt:lpstr>
      <vt:lpstr>Currently in Israel </vt:lpstr>
      <vt:lpstr>Islam</vt:lpstr>
      <vt:lpstr>The Muslim World: What Is Islam?</vt:lpstr>
      <vt:lpstr>Muhammad and Islam</vt:lpstr>
      <vt:lpstr>Muhammad and Islam</vt:lpstr>
      <vt:lpstr>The Message of Islam</vt:lpstr>
      <vt:lpstr>The Message of Islam: The Quran</vt:lpstr>
      <vt:lpstr>Message of Islam: JIHAD</vt:lpstr>
      <vt:lpstr>Movements Within Islam</vt:lpstr>
      <vt:lpstr>Saudi Arabia </vt:lpstr>
      <vt:lpstr>Geography of Saudi Arabia</vt:lpstr>
      <vt:lpstr>Geography of Saudi Arabia</vt:lpstr>
      <vt:lpstr>Foundation of Saudi Arabia</vt:lpstr>
      <vt:lpstr>Discovery of Oil</vt:lpstr>
      <vt:lpstr>Life Under Saud and Faisal</vt:lpstr>
      <vt:lpstr>1979</vt:lpstr>
      <vt:lpstr>1980s </vt:lpstr>
      <vt:lpstr>Saudi Arabia Under King Abdullah</vt:lpstr>
      <vt:lpstr>Government in Saudi Arabia</vt:lpstr>
      <vt:lpstr>Saudi Arabia and Islam</vt:lpstr>
      <vt:lpstr>International Opinion</vt:lpstr>
      <vt:lpstr>Iran </vt:lpstr>
      <vt:lpstr>Geography of Iran</vt:lpstr>
      <vt:lpstr>Iran in the 1950s</vt:lpstr>
      <vt:lpstr>Shah Reza Pahlavi</vt:lpstr>
      <vt:lpstr>White Revolution</vt:lpstr>
      <vt:lpstr>Fall of the Shah</vt:lpstr>
      <vt:lpstr>Iranian Revolution</vt:lpstr>
      <vt:lpstr>Ayatollah Khomeini (1902-1989)</vt:lpstr>
      <vt:lpstr>Iran Hostage Crisis</vt:lpstr>
      <vt:lpstr>Iran-Iraq War (1980-1988)</vt:lpstr>
      <vt:lpstr>Map of the Iran-Iraq War</vt:lpstr>
      <vt:lpstr>After the Death of Khomeini</vt:lpstr>
      <vt:lpstr>Present Day Iran</vt:lpstr>
    </vt:vector>
  </TitlesOfParts>
  <Company>Quincy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Middle East </dc:title>
  <dc:creator>MARY ELLEN MCMILLEN</dc:creator>
  <cp:lastModifiedBy>Sara Levine</cp:lastModifiedBy>
  <cp:revision>44</cp:revision>
  <dcterms:created xsi:type="dcterms:W3CDTF">2015-12-02T14:45:00Z</dcterms:created>
  <dcterms:modified xsi:type="dcterms:W3CDTF">2015-12-17T03:28:17Z</dcterms:modified>
</cp:coreProperties>
</file>