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7" r:id="rId19"/>
    <p:sldId id="275" r:id="rId20"/>
    <p:sldId id="276" r:id="rId21"/>
  </p:sldIdLst>
  <p:sldSz cx="9144000" cy="6858000" type="screen4x3"/>
  <p:notesSz cx="6858000" cy="9144000"/>
  <p:embeddedFontLst>
    <p:embeddedFont>
      <p:font typeface="Irish Grover" panose="020B0604020202020204" charset="0"/>
      <p:regular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1674" y="13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e884b8358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 name="Google Shape;120;g3e884b83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e884b8358_0_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Google Shape;127;g3e884b835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e884b8358_0_9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 name="Google Shape;136;g3e884b835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884b8358_0_10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e884b835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e4b285052_0_2: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 name="Google Shape;152;g3e4b28505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e4b28504a_0_0: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9" name="Google Shape;159;g3e4b28504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e884b8358_0_107: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Google Shape;164;g3e884b8358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e884b8358_0_12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Google Shape;170;g3e884b83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e884b8358_0_12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0" name="Google Shape;170;g3e884b835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6524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e884b8358_0_11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5" name="Google Shape;185;g3e884b835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e884b8358_0_34: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Google Shape;59;g3e884b835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e884b8358_0_13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Google Shape;191;g3e884b8358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3e884b8358_0_49: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Google Shape;65;g3e884b8358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e884b8358_0_4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1" name="Google Shape;71;g3e884b8358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3e884b8358_0_1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Google Shape;78;g3e884b835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3e884b8358_0_55: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Google Shape;85;g3e884b835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e884b8358_0_6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Google Shape;92;g3e884b8358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e884b8358_0_66: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Google Shape;99;g3e884b835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e884b8358_0_71:notes"/>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Google Shape;106;g3e884b8358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42400" y="797221"/>
            <a:ext cx="8520600" cy="15324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7200" dirty="0">
                <a:solidFill>
                  <a:schemeClr val="accent4"/>
                </a:solidFill>
                <a:latin typeface="Irish Grover"/>
                <a:ea typeface="Irish Grover"/>
                <a:cs typeface="Irish Grover"/>
                <a:sym typeface="Irish Grover"/>
              </a:rPr>
              <a:t>How to Read </a:t>
            </a:r>
            <a:r>
              <a:rPr lang="en" sz="7200" dirty="0" smtClean="0">
                <a:solidFill>
                  <a:schemeClr val="accent4"/>
                </a:solidFill>
                <a:latin typeface="Irish Grover"/>
                <a:ea typeface="Irish Grover"/>
                <a:cs typeface="Irish Grover"/>
                <a:sym typeface="Irish Grover"/>
              </a:rPr>
              <a:t>a </a:t>
            </a:r>
            <a:r>
              <a:rPr lang="en" sz="7200" dirty="0">
                <a:solidFill>
                  <a:schemeClr val="accent4"/>
                </a:solidFill>
                <a:latin typeface="Irish Grover"/>
                <a:ea typeface="Irish Grover"/>
                <a:cs typeface="Irish Grover"/>
                <a:sym typeface="Irish Grover"/>
              </a:rPr>
              <a:t>Textbook</a:t>
            </a:r>
            <a:endParaRPr sz="7200" dirty="0">
              <a:solidFill>
                <a:schemeClr val="accent4"/>
              </a:solidFill>
              <a:latin typeface="Irish Grover"/>
              <a:ea typeface="Irish Grover"/>
              <a:cs typeface="Irish Grover"/>
              <a:sym typeface="Irish Grover"/>
            </a:endParaRPr>
          </a:p>
        </p:txBody>
      </p:sp>
      <p:pic>
        <p:nvPicPr>
          <p:cNvPr id="56" name="Google Shape;56;p13"/>
          <p:cNvPicPr preferRelativeResize="0"/>
          <p:nvPr/>
        </p:nvPicPr>
        <p:blipFill>
          <a:blip r:embed="rId3">
            <a:alphaModFix/>
          </a:blip>
          <a:stretch>
            <a:fillRect/>
          </a:stretch>
        </p:blipFill>
        <p:spPr>
          <a:xfrm>
            <a:off x="685800" y="2273775"/>
            <a:ext cx="7678975" cy="42794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ctrTitle"/>
          </p:nvPr>
        </p:nvSpPr>
        <p:spPr>
          <a:xfrm>
            <a:off x="311700" y="-237954"/>
            <a:ext cx="85206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a:solidFill>
                  <a:srgbClr val="FF9900"/>
                </a:solidFill>
                <a:latin typeface="Irish Grover"/>
                <a:ea typeface="Irish Grover"/>
                <a:cs typeface="Irish Grover"/>
                <a:sym typeface="Irish Grover"/>
              </a:rPr>
              <a:t>Note-taking Tips</a:t>
            </a:r>
            <a:endParaRPr sz="7200">
              <a:solidFill>
                <a:srgbClr val="FF9900"/>
              </a:solidFill>
              <a:latin typeface="Irish Grover"/>
              <a:ea typeface="Irish Grover"/>
              <a:cs typeface="Irish Grover"/>
              <a:sym typeface="Irish Grover"/>
            </a:endParaRPr>
          </a:p>
        </p:txBody>
      </p:sp>
      <p:pic>
        <p:nvPicPr>
          <p:cNvPr id="124" name="Google Shape;124;p23"/>
          <p:cNvPicPr preferRelativeResize="0"/>
          <p:nvPr/>
        </p:nvPicPr>
        <p:blipFill>
          <a:blip r:embed="rId3">
            <a:alphaModFix/>
          </a:blip>
          <a:stretch>
            <a:fillRect/>
          </a:stretch>
        </p:blipFill>
        <p:spPr>
          <a:xfrm>
            <a:off x="644450" y="1451531"/>
            <a:ext cx="7874132" cy="5249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31" name="Google Shape;131;p24"/>
          <p:cNvPicPr preferRelativeResize="0"/>
          <p:nvPr/>
        </p:nvPicPr>
        <p:blipFill>
          <a:blip r:embed="rId3">
            <a:alphaModFix/>
          </a:blip>
          <a:stretch>
            <a:fillRect/>
          </a:stretch>
        </p:blipFill>
        <p:spPr>
          <a:xfrm>
            <a:off x="1559600" y="114224"/>
            <a:ext cx="6295350" cy="4721500"/>
          </a:xfrm>
          <a:prstGeom prst="rect">
            <a:avLst/>
          </a:prstGeom>
          <a:noFill/>
          <a:ln>
            <a:noFill/>
          </a:ln>
          <a:effectLst>
            <a:outerShdw blurRad="57150" dist="19050" dir="5400000" algn="bl" rotWithShape="0">
              <a:srgbClr val="000000">
                <a:alpha val="50000"/>
              </a:srgbClr>
            </a:outerShdw>
          </a:effectLst>
        </p:spPr>
      </p:pic>
      <p:sp>
        <p:nvSpPr>
          <p:cNvPr id="132" name="Google Shape;132;p24"/>
          <p:cNvSpPr txBox="1">
            <a:spLocks noGrp="1"/>
          </p:cNvSpPr>
          <p:nvPr>
            <p:ph type="ctrTitle"/>
          </p:nvPr>
        </p:nvSpPr>
        <p:spPr>
          <a:xfrm>
            <a:off x="-75250" y="4970250"/>
            <a:ext cx="92955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a:solidFill>
                  <a:srgbClr val="E06666"/>
                </a:solidFill>
                <a:latin typeface="Irish Grover"/>
                <a:ea typeface="Irish Grover"/>
                <a:cs typeface="Irish Grover"/>
                <a:sym typeface="Irish Grover"/>
              </a:rPr>
              <a:t>Do you read a sentence, write down a note, read a sentence, write down a note?</a:t>
            </a:r>
            <a:endParaRPr sz="3600">
              <a:solidFill>
                <a:srgbClr val="E06666"/>
              </a:solidFill>
              <a:latin typeface="Irish Grover"/>
              <a:ea typeface="Irish Grover"/>
              <a:cs typeface="Irish Grover"/>
              <a:sym typeface="Irish Grover"/>
            </a:endParaRPr>
          </a:p>
        </p:txBody>
      </p:sp>
      <p:sp>
        <p:nvSpPr>
          <p:cNvPr id="133" name="Google Shape;133;p24"/>
          <p:cNvSpPr/>
          <p:nvPr/>
        </p:nvSpPr>
        <p:spPr>
          <a:xfrm>
            <a:off x="1546875" y="97050"/>
            <a:ext cx="6324300" cy="4738800"/>
          </a:xfrm>
          <a:prstGeom prst="rect">
            <a:avLst/>
          </a:prstGeom>
          <a:noFill/>
          <a:ln w="2857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40" name="Google Shape;140;p25"/>
          <p:cNvSpPr txBox="1">
            <a:spLocks noGrp="1"/>
          </p:cNvSpPr>
          <p:nvPr>
            <p:ph type="ctrTitle"/>
          </p:nvPr>
        </p:nvSpPr>
        <p:spPr>
          <a:xfrm>
            <a:off x="118200" y="5113475"/>
            <a:ext cx="89076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3600">
                <a:solidFill>
                  <a:srgbClr val="E06666"/>
                </a:solidFill>
                <a:latin typeface="Irish Grover"/>
                <a:ea typeface="Irish Grover"/>
                <a:cs typeface="Irish Grover"/>
                <a:sym typeface="Irish Grover"/>
              </a:rPr>
              <a:t>STOP writing down EVERYTHING! You will need to determine what parts are the </a:t>
            </a:r>
            <a:r>
              <a:rPr lang="en" sz="3600" u="sng">
                <a:solidFill>
                  <a:srgbClr val="E06666"/>
                </a:solidFill>
                <a:latin typeface="Irish Grover"/>
                <a:ea typeface="Irish Grover"/>
                <a:cs typeface="Irish Grover"/>
                <a:sym typeface="Irish Grover"/>
              </a:rPr>
              <a:t>main ideas</a:t>
            </a:r>
            <a:r>
              <a:rPr lang="en" sz="3600">
                <a:solidFill>
                  <a:srgbClr val="E06666"/>
                </a:solidFill>
                <a:latin typeface="Irish Grover"/>
                <a:ea typeface="Irish Grover"/>
                <a:cs typeface="Irish Grover"/>
                <a:sym typeface="Irish Grover"/>
              </a:rPr>
              <a:t> and their </a:t>
            </a:r>
            <a:r>
              <a:rPr lang="en" sz="3600" u="sng">
                <a:solidFill>
                  <a:srgbClr val="E06666"/>
                </a:solidFill>
                <a:latin typeface="Irish Grover"/>
                <a:ea typeface="Irish Grover"/>
                <a:cs typeface="Irish Grover"/>
                <a:sym typeface="Irish Grover"/>
              </a:rPr>
              <a:t>supporting evidence.</a:t>
            </a:r>
            <a:endParaRPr sz="3600" u="sng">
              <a:solidFill>
                <a:srgbClr val="E06666"/>
              </a:solidFill>
              <a:latin typeface="Irish Grover"/>
              <a:ea typeface="Irish Grover"/>
              <a:cs typeface="Irish Grover"/>
              <a:sym typeface="Irish Grover"/>
            </a:endParaRPr>
          </a:p>
        </p:txBody>
      </p:sp>
      <p:pic>
        <p:nvPicPr>
          <p:cNvPr id="141" name="Google Shape;141;p25"/>
          <p:cNvPicPr preferRelativeResize="0"/>
          <p:nvPr/>
        </p:nvPicPr>
        <p:blipFill>
          <a:blip r:embed="rId3">
            <a:alphaModFix/>
          </a:blip>
          <a:stretch>
            <a:fillRect/>
          </a:stretch>
        </p:blipFill>
        <p:spPr>
          <a:xfrm>
            <a:off x="1943150" y="257837"/>
            <a:ext cx="5571950" cy="3807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endParaRPr/>
          </a:p>
        </p:txBody>
      </p:sp>
      <p:sp>
        <p:nvSpPr>
          <p:cNvPr id="147" name="Google Shape;147;p26"/>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pic>
        <p:nvPicPr>
          <p:cNvPr id="148" name="Google Shape;148;p26"/>
          <p:cNvPicPr preferRelativeResize="0"/>
          <p:nvPr/>
        </p:nvPicPr>
        <p:blipFill>
          <a:blip r:embed="rId3">
            <a:alphaModFix/>
          </a:blip>
          <a:stretch>
            <a:fillRect/>
          </a:stretch>
        </p:blipFill>
        <p:spPr>
          <a:xfrm>
            <a:off x="145576" y="676300"/>
            <a:ext cx="4288826" cy="5742045"/>
          </a:xfrm>
          <a:prstGeom prst="rect">
            <a:avLst/>
          </a:prstGeom>
          <a:noFill/>
          <a:ln>
            <a:noFill/>
          </a:ln>
        </p:spPr>
      </p:pic>
      <p:pic>
        <p:nvPicPr>
          <p:cNvPr id="149" name="Google Shape;149;p26"/>
          <p:cNvPicPr preferRelativeResize="0"/>
          <p:nvPr/>
        </p:nvPicPr>
        <p:blipFill>
          <a:blip r:embed="rId4">
            <a:alphaModFix/>
          </a:blip>
          <a:stretch>
            <a:fillRect/>
          </a:stretch>
        </p:blipFill>
        <p:spPr>
          <a:xfrm>
            <a:off x="4714525" y="676310"/>
            <a:ext cx="4288825" cy="56784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pic>
        <p:nvPicPr>
          <p:cNvPr id="154" name="Google Shape;154;p27"/>
          <p:cNvPicPr preferRelativeResize="0"/>
          <p:nvPr/>
        </p:nvPicPr>
        <p:blipFill>
          <a:blip r:embed="rId3">
            <a:alphaModFix/>
          </a:blip>
          <a:stretch>
            <a:fillRect/>
          </a:stretch>
        </p:blipFill>
        <p:spPr>
          <a:xfrm>
            <a:off x="2649362" y="1187715"/>
            <a:ext cx="3996775" cy="4038810"/>
          </a:xfrm>
          <a:prstGeom prst="rect">
            <a:avLst/>
          </a:prstGeom>
          <a:noFill/>
          <a:ln>
            <a:noFill/>
          </a:ln>
        </p:spPr>
      </p:pic>
      <p:sp>
        <p:nvSpPr>
          <p:cNvPr id="155" name="Google Shape;155;p27"/>
          <p:cNvSpPr txBox="1">
            <a:spLocks noGrp="1"/>
          </p:cNvSpPr>
          <p:nvPr>
            <p:ph type="ctrTitle" idx="4294967295"/>
          </p:nvPr>
        </p:nvSpPr>
        <p:spPr>
          <a:xfrm>
            <a:off x="450" y="5226525"/>
            <a:ext cx="92955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9900FF"/>
                </a:solidFill>
                <a:latin typeface="Irish Grover"/>
                <a:ea typeface="Irish Grover"/>
                <a:cs typeface="Irish Grover"/>
                <a:sym typeface="Irish Grover"/>
              </a:rPr>
              <a:t>CELL PHONE, internet, other people, music </a:t>
            </a:r>
            <a:r>
              <a:rPr lang="en" sz="4000" dirty="0">
                <a:solidFill>
                  <a:srgbClr val="9900FF"/>
                </a:solidFill>
                <a:latin typeface="Irish Grover"/>
                <a:ea typeface="Irish Grover"/>
                <a:cs typeface="Irish Grover"/>
                <a:sym typeface="Irish Grover"/>
              </a:rPr>
              <a:t>(unless </a:t>
            </a:r>
            <a:r>
              <a:rPr lang="en" sz="4000" dirty="0" smtClean="0">
                <a:solidFill>
                  <a:srgbClr val="9900FF"/>
                </a:solidFill>
                <a:latin typeface="Irish Grover"/>
                <a:ea typeface="Irish Grover"/>
                <a:cs typeface="Irish Grover"/>
                <a:sym typeface="Irish Grover"/>
              </a:rPr>
              <a:t>instrumental</a:t>
            </a:r>
            <a:r>
              <a:rPr lang="en" sz="4000" dirty="0">
                <a:solidFill>
                  <a:srgbClr val="9900FF"/>
                </a:solidFill>
                <a:latin typeface="Irish Grover"/>
                <a:ea typeface="Irish Grover"/>
                <a:cs typeface="Irish Grover"/>
                <a:sym typeface="Irish Grover"/>
              </a:rPr>
              <a:t>) </a:t>
            </a:r>
            <a:endParaRPr sz="4000" dirty="0">
              <a:solidFill>
                <a:srgbClr val="9900FF"/>
              </a:solidFill>
              <a:latin typeface="Irish Grover"/>
              <a:ea typeface="Irish Grover"/>
              <a:cs typeface="Irish Grover"/>
              <a:sym typeface="Irish Grover"/>
            </a:endParaRPr>
          </a:p>
        </p:txBody>
      </p:sp>
      <p:sp>
        <p:nvSpPr>
          <p:cNvPr id="156" name="Google Shape;156;p27"/>
          <p:cNvSpPr txBox="1">
            <a:spLocks noGrp="1"/>
          </p:cNvSpPr>
          <p:nvPr>
            <p:ph type="ctrTitle" idx="4294967295"/>
          </p:nvPr>
        </p:nvSpPr>
        <p:spPr>
          <a:xfrm>
            <a:off x="0" y="0"/>
            <a:ext cx="92955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dirty="0">
                <a:solidFill>
                  <a:srgbClr val="FF00FF"/>
                </a:solidFill>
                <a:latin typeface="Irish Grover"/>
                <a:ea typeface="Irish Grover"/>
                <a:cs typeface="Irish Grover"/>
                <a:sym typeface="Irish Grover"/>
              </a:rPr>
              <a:t>Eliminate </a:t>
            </a:r>
            <a:r>
              <a:rPr lang="en" sz="6000" dirty="0" smtClean="0">
                <a:solidFill>
                  <a:srgbClr val="FF00FF"/>
                </a:solidFill>
                <a:latin typeface="Irish Grover"/>
                <a:ea typeface="Irish Grover"/>
                <a:cs typeface="Irish Grover"/>
                <a:sym typeface="Irish Grover"/>
              </a:rPr>
              <a:t>Distractions</a:t>
            </a:r>
            <a:r>
              <a:rPr lang="en" sz="6000" dirty="0">
                <a:solidFill>
                  <a:srgbClr val="FF00FF"/>
                </a:solidFill>
                <a:latin typeface="Irish Grover"/>
                <a:ea typeface="Irish Grover"/>
                <a:cs typeface="Irish Grover"/>
                <a:sym typeface="Irish Grover"/>
              </a:rPr>
              <a:t>!</a:t>
            </a:r>
            <a:r>
              <a:rPr lang="en" sz="3600" dirty="0">
                <a:solidFill>
                  <a:srgbClr val="FF00FF"/>
                </a:solidFill>
                <a:latin typeface="Irish Grover"/>
                <a:ea typeface="Irish Grover"/>
                <a:cs typeface="Irish Grover"/>
                <a:sym typeface="Irish Grover"/>
              </a:rPr>
              <a:t>   </a:t>
            </a:r>
            <a:endParaRPr sz="3600" dirty="0">
              <a:solidFill>
                <a:srgbClr val="FF00FF"/>
              </a:solidFill>
              <a:latin typeface="Irish Grover"/>
              <a:ea typeface="Irish Grover"/>
              <a:cs typeface="Irish Grover"/>
              <a:sym typeface="Irish Grove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8"/>
          <p:cNvPicPr preferRelativeResize="0"/>
          <p:nvPr/>
        </p:nvPicPr>
        <p:blipFill>
          <a:blip r:embed="rId3">
            <a:alphaModFix/>
          </a:blip>
          <a:stretch>
            <a:fillRect/>
          </a:stretch>
        </p:blipFill>
        <p:spPr>
          <a:xfrm>
            <a:off x="0" y="448407"/>
            <a:ext cx="9144000" cy="604910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ctrTitle" idx="4294967295"/>
          </p:nvPr>
        </p:nvSpPr>
        <p:spPr>
          <a:xfrm>
            <a:off x="152400" y="0"/>
            <a:ext cx="9144000" cy="1532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7200">
                <a:solidFill>
                  <a:srgbClr val="FF9900"/>
                </a:solidFill>
                <a:latin typeface="Irish Grover"/>
                <a:ea typeface="Irish Grover"/>
                <a:cs typeface="Irish Grover"/>
                <a:sym typeface="Irish Grover"/>
              </a:rPr>
              <a:t>Note-taking Formats</a:t>
            </a:r>
            <a:endParaRPr sz="7200">
              <a:solidFill>
                <a:srgbClr val="FF9900"/>
              </a:solidFill>
              <a:latin typeface="Irish Grover"/>
              <a:ea typeface="Irish Grover"/>
              <a:cs typeface="Irish Grover"/>
              <a:sym typeface="Irish Grover"/>
            </a:endParaRPr>
          </a:p>
        </p:txBody>
      </p:sp>
      <p:pic>
        <p:nvPicPr>
          <p:cNvPr id="167" name="Google Shape;167;p29"/>
          <p:cNvPicPr preferRelativeResize="0"/>
          <p:nvPr/>
        </p:nvPicPr>
        <p:blipFill>
          <a:blip r:embed="rId3">
            <a:alphaModFix/>
          </a:blip>
          <a:stretch>
            <a:fillRect/>
          </a:stretch>
        </p:blipFill>
        <p:spPr>
          <a:xfrm>
            <a:off x="381000" y="1684800"/>
            <a:ext cx="8400050" cy="47208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ctrTitle" idx="4294967295"/>
          </p:nvPr>
        </p:nvSpPr>
        <p:spPr>
          <a:xfrm>
            <a:off x="152400" y="0"/>
            <a:ext cx="87540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9900FF"/>
                </a:solidFill>
                <a:latin typeface="Irish Grover"/>
                <a:ea typeface="Irish Grover"/>
                <a:cs typeface="Irish Grover"/>
                <a:sym typeface="Irish Grover"/>
              </a:rPr>
              <a:t>Outline Notes</a:t>
            </a:r>
            <a:endParaRPr sz="7200">
              <a:solidFill>
                <a:srgbClr val="9900FF"/>
              </a:solidFill>
              <a:latin typeface="Irish Grover"/>
              <a:ea typeface="Irish Grover"/>
              <a:cs typeface="Irish Grover"/>
              <a:sym typeface="Irish Grover"/>
            </a:endParaRPr>
          </a:p>
        </p:txBody>
      </p:sp>
      <p:pic>
        <p:nvPicPr>
          <p:cNvPr id="173" name="Google Shape;173;p30"/>
          <p:cNvPicPr preferRelativeResize="0"/>
          <p:nvPr/>
        </p:nvPicPr>
        <p:blipFill>
          <a:blip r:embed="rId3">
            <a:alphaModFix/>
          </a:blip>
          <a:stretch>
            <a:fillRect/>
          </a:stretch>
        </p:blipFill>
        <p:spPr>
          <a:xfrm>
            <a:off x="281924" y="1153303"/>
            <a:ext cx="8624476" cy="56050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ctrTitle" idx="4294967295"/>
          </p:nvPr>
        </p:nvSpPr>
        <p:spPr>
          <a:xfrm>
            <a:off x="152400" y="0"/>
            <a:ext cx="87540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9900FF"/>
                </a:solidFill>
                <a:latin typeface="Irish Grover"/>
                <a:ea typeface="Irish Grover"/>
                <a:cs typeface="Irish Grover"/>
                <a:sym typeface="Irish Grover"/>
              </a:rPr>
              <a:t>Outline Notes</a:t>
            </a:r>
            <a:endParaRPr sz="7200">
              <a:solidFill>
                <a:srgbClr val="9900FF"/>
              </a:solidFill>
              <a:latin typeface="Irish Grover"/>
              <a:ea typeface="Irish Grover"/>
              <a:cs typeface="Irish Grover"/>
              <a:sym typeface="Irish Grove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38" y="1532400"/>
            <a:ext cx="8554323" cy="4811807"/>
          </a:xfrm>
          <a:prstGeom prst="rect">
            <a:avLst/>
          </a:prstGeom>
        </p:spPr>
      </p:pic>
    </p:spTree>
    <p:extLst>
      <p:ext uri="{BB962C8B-B14F-4D97-AF65-F5344CB8AC3E}">
        <p14:creationId xmlns:p14="http://schemas.microsoft.com/office/powerpoint/2010/main" val="18520806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ctrTitle" idx="4294967295"/>
          </p:nvPr>
        </p:nvSpPr>
        <p:spPr>
          <a:xfrm>
            <a:off x="152400" y="0"/>
            <a:ext cx="87540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9900FF"/>
                </a:solidFill>
                <a:latin typeface="Irish Grover"/>
                <a:ea typeface="Irish Grover"/>
                <a:cs typeface="Irish Grover"/>
                <a:sym typeface="Irish Grover"/>
              </a:rPr>
              <a:t>Notecards</a:t>
            </a:r>
            <a:endParaRPr sz="7200">
              <a:solidFill>
                <a:srgbClr val="9900FF"/>
              </a:solidFill>
              <a:latin typeface="Irish Grover"/>
              <a:ea typeface="Irish Grover"/>
              <a:cs typeface="Irish Grover"/>
              <a:sym typeface="Irish Grover"/>
            </a:endParaRPr>
          </a:p>
        </p:txBody>
      </p:sp>
      <p:pic>
        <p:nvPicPr>
          <p:cNvPr id="188" name="Google Shape;188;p32"/>
          <p:cNvPicPr preferRelativeResize="0"/>
          <p:nvPr/>
        </p:nvPicPr>
        <p:blipFill>
          <a:blip r:embed="rId3">
            <a:alphaModFix/>
          </a:blip>
          <a:stretch>
            <a:fillRect/>
          </a:stretch>
        </p:blipFill>
        <p:spPr>
          <a:xfrm>
            <a:off x="685800" y="1456200"/>
            <a:ext cx="7848099" cy="4964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1" y="0"/>
            <a:ext cx="9144000" cy="5043146"/>
          </a:xfrm>
          <a:prstGeom prst="rect">
            <a:avLst/>
          </a:prstGeom>
          <a:noFill/>
          <a:ln>
            <a:noFill/>
          </a:ln>
        </p:spPr>
      </p:pic>
      <p:sp>
        <p:nvSpPr>
          <p:cNvPr id="62" name="Google Shape;62;p14"/>
          <p:cNvSpPr txBox="1">
            <a:spLocks noGrp="1"/>
          </p:cNvSpPr>
          <p:nvPr>
            <p:ph type="ctrTitle"/>
          </p:nvPr>
        </p:nvSpPr>
        <p:spPr>
          <a:xfrm>
            <a:off x="311701" y="4739054"/>
            <a:ext cx="8520600" cy="2214561"/>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6000" dirty="0">
                <a:solidFill>
                  <a:srgbClr val="FF0000"/>
                </a:solidFill>
                <a:latin typeface="Irish Grover"/>
                <a:ea typeface="Irish Grover"/>
                <a:cs typeface="Irish Grover"/>
                <a:sym typeface="Irish Grover"/>
              </a:rPr>
              <a:t>Your textbook </a:t>
            </a:r>
            <a:r>
              <a:rPr lang="en" sz="6000" dirty="0" smtClean="0">
                <a:solidFill>
                  <a:srgbClr val="FF0000"/>
                </a:solidFill>
                <a:latin typeface="Irish Grover"/>
                <a:ea typeface="Irish Grover"/>
                <a:cs typeface="Irish Grover"/>
                <a:sym typeface="Irish Grover"/>
              </a:rPr>
              <a:t/>
            </a:r>
            <a:br>
              <a:rPr lang="en" sz="6000" dirty="0" smtClean="0">
                <a:solidFill>
                  <a:srgbClr val="FF0000"/>
                </a:solidFill>
                <a:latin typeface="Irish Grover"/>
                <a:ea typeface="Irish Grover"/>
                <a:cs typeface="Irish Grover"/>
                <a:sym typeface="Irish Grover"/>
              </a:rPr>
            </a:br>
            <a:r>
              <a:rPr lang="en" sz="6000" dirty="0" smtClean="0">
                <a:solidFill>
                  <a:srgbClr val="FF0000"/>
                </a:solidFill>
                <a:latin typeface="Irish Grover"/>
                <a:ea typeface="Irish Grover"/>
                <a:cs typeface="Irish Grover"/>
                <a:sym typeface="Irish Grover"/>
              </a:rPr>
              <a:t>is </a:t>
            </a:r>
            <a:r>
              <a:rPr lang="en" sz="6000" dirty="0">
                <a:solidFill>
                  <a:srgbClr val="FF0000"/>
                </a:solidFill>
                <a:latin typeface="Irish Grover"/>
                <a:ea typeface="Irish Grover"/>
                <a:cs typeface="Irish Grover"/>
                <a:sym typeface="Irish Grover"/>
              </a:rPr>
              <a:t>written like...</a:t>
            </a:r>
            <a:endParaRPr sz="6000" dirty="0">
              <a:solidFill>
                <a:srgbClr val="FF0000"/>
              </a:solidFill>
              <a:latin typeface="Irish Grover"/>
              <a:ea typeface="Irish Grover"/>
              <a:cs typeface="Irish Grover"/>
              <a:sym typeface="Irish Grove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3"/>
          <p:cNvPicPr preferRelativeResize="0"/>
          <p:nvPr/>
        </p:nvPicPr>
        <p:blipFill>
          <a:blip r:embed="rId3">
            <a:alphaModFix/>
          </a:blip>
          <a:stretch>
            <a:fillRect/>
          </a:stretch>
        </p:blipFill>
        <p:spPr>
          <a:xfrm>
            <a:off x="-674890" y="1163200"/>
            <a:ext cx="8840689" cy="5771001"/>
          </a:xfrm>
          <a:prstGeom prst="rect">
            <a:avLst/>
          </a:prstGeom>
          <a:noFill/>
          <a:ln>
            <a:noFill/>
          </a:ln>
        </p:spPr>
      </p:pic>
      <p:sp>
        <p:nvSpPr>
          <p:cNvPr id="194" name="Google Shape;194;p33"/>
          <p:cNvSpPr txBox="1">
            <a:spLocks noGrp="1"/>
          </p:cNvSpPr>
          <p:nvPr>
            <p:ph type="ctrTitle" idx="4294967295"/>
          </p:nvPr>
        </p:nvSpPr>
        <p:spPr>
          <a:xfrm>
            <a:off x="152400" y="0"/>
            <a:ext cx="8754000" cy="153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7200">
                <a:solidFill>
                  <a:srgbClr val="9900FF"/>
                </a:solidFill>
                <a:latin typeface="Irish Grover"/>
                <a:ea typeface="Irish Grover"/>
                <a:cs typeface="Irish Grover"/>
                <a:sym typeface="Irish Grover"/>
              </a:rPr>
              <a:t>Using Subheadings</a:t>
            </a:r>
            <a:endParaRPr sz="7200">
              <a:solidFill>
                <a:srgbClr val="9900FF"/>
              </a:solidFill>
              <a:latin typeface="Irish Grover"/>
              <a:ea typeface="Irish Grover"/>
              <a:cs typeface="Irish Grover"/>
              <a:sym typeface="Irish Grover"/>
            </a:endParaRPr>
          </a:p>
        </p:txBody>
      </p:sp>
      <p:sp>
        <p:nvSpPr>
          <p:cNvPr id="195" name="Google Shape;195;p33"/>
          <p:cNvSpPr/>
          <p:nvPr/>
        </p:nvSpPr>
        <p:spPr>
          <a:xfrm rot="5399387" flipH="1">
            <a:off x="5928300" y="4496675"/>
            <a:ext cx="1682700" cy="2274300"/>
          </a:xfrm>
          <a:prstGeom prst="wedgeRoundRectCallout">
            <a:avLst>
              <a:gd name="adj1" fmla="val 19249"/>
              <a:gd name="adj2" fmla="val 72753"/>
              <a:gd name="adj3" fmla="val 0"/>
            </a:avLst>
          </a:prstGeom>
          <a:solidFill>
            <a:srgbClr val="FFE599"/>
          </a:solidFill>
          <a:ln w="952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6" name="Google Shape;196;p33"/>
          <p:cNvSpPr txBox="1">
            <a:spLocks noGrp="1"/>
          </p:cNvSpPr>
          <p:nvPr>
            <p:ph type="ctrTitle" idx="4294967295"/>
          </p:nvPr>
        </p:nvSpPr>
        <p:spPr>
          <a:xfrm>
            <a:off x="5503175" y="4834025"/>
            <a:ext cx="2476500" cy="164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9900"/>
                </a:solidFill>
                <a:latin typeface="Irish Grover"/>
                <a:ea typeface="Irish Grover"/>
                <a:cs typeface="Irish Grover"/>
                <a:sym typeface="Irish Grover"/>
              </a:rPr>
              <a:t>The synthesis of these sub-section summaries should match the “section summary sentence”.</a:t>
            </a:r>
            <a:endParaRPr sz="1800">
              <a:solidFill>
                <a:srgbClr val="FF9900"/>
              </a:solidFill>
              <a:latin typeface="Irish Grover"/>
              <a:ea typeface="Irish Grover"/>
              <a:cs typeface="Irish Grover"/>
              <a:sym typeface="Irish Grover"/>
            </a:endParaRPr>
          </a:p>
        </p:txBody>
      </p:sp>
      <p:sp>
        <p:nvSpPr>
          <p:cNvPr id="197" name="Google Shape;197;p33"/>
          <p:cNvSpPr/>
          <p:nvPr/>
        </p:nvSpPr>
        <p:spPr>
          <a:xfrm rot="5399164" flipH="1">
            <a:off x="6256225" y="1975925"/>
            <a:ext cx="1233600" cy="2481300"/>
          </a:xfrm>
          <a:prstGeom prst="wedgeRoundRectCallout">
            <a:avLst>
              <a:gd name="adj1" fmla="val -27710"/>
              <a:gd name="adj2" fmla="val 118180"/>
              <a:gd name="adj3" fmla="val 0"/>
            </a:avLst>
          </a:prstGeom>
          <a:solidFill>
            <a:srgbClr val="00FFFF"/>
          </a:solidFill>
          <a:ln w="952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8" name="Google Shape;198;p33"/>
          <p:cNvSpPr txBox="1">
            <a:spLocks noGrp="1"/>
          </p:cNvSpPr>
          <p:nvPr>
            <p:ph type="ctrTitle" idx="4294967295"/>
          </p:nvPr>
        </p:nvSpPr>
        <p:spPr>
          <a:xfrm>
            <a:off x="5579375" y="2548025"/>
            <a:ext cx="2712300" cy="164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0000FF"/>
                </a:solidFill>
                <a:latin typeface="Irish Grover"/>
                <a:ea typeface="Irish Grover"/>
                <a:cs typeface="Irish Grover"/>
                <a:sym typeface="Irish Grover"/>
              </a:rPr>
              <a:t>The synthesis of the section summaries should match the “thesis summary”.</a:t>
            </a:r>
            <a:endParaRPr sz="1800">
              <a:solidFill>
                <a:srgbClr val="0000FF"/>
              </a:solidFill>
              <a:latin typeface="Irish Grover"/>
              <a:ea typeface="Irish Grover"/>
              <a:cs typeface="Irish Grover"/>
              <a:sym typeface="Irish Grover"/>
            </a:endParaRPr>
          </a:p>
        </p:txBody>
      </p:sp>
      <p:pic>
        <p:nvPicPr>
          <p:cNvPr id="199" name="Google Shape;199;p33"/>
          <p:cNvPicPr preferRelativeResize="0"/>
          <p:nvPr/>
        </p:nvPicPr>
        <p:blipFill>
          <a:blip r:embed="rId4">
            <a:alphaModFix/>
          </a:blip>
          <a:stretch>
            <a:fillRect/>
          </a:stretch>
        </p:blipFill>
        <p:spPr>
          <a:xfrm rot="-506794" flipH="1">
            <a:off x="2745754" y="2461331"/>
            <a:ext cx="3327668" cy="1233589"/>
          </a:xfrm>
          <a:prstGeom prst="rect">
            <a:avLst/>
          </a:prstGeom>
          <a:noFill/>
          <a:ln>
            <a:noFill/>
          </a:ln>
        </p:spPr>
      </p:pic>
      <p:pic>
        <p:nvPicPr>
          <p:cNvPr id="200" name="Google Shape;200;p33"/>
          <p:cNvPicPr preferRelativeResize="0"/>
          <p:nvPr/>
        </p:nvPicPr>
        <p:blipFill>
          <a:blip r:embed="rId5">
            <a:alphaModFix/>
          </a:blip>
          <a:stretch>
            <a:fillRect/>
          </a:stretch>
        </p:blipFill>
        <p:spPr>
          <a:xfrm rot="-4966562">
            <a:off x="6429085" y="3730419"/>
            <a:ext cx="2095878" cy="267291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5"/>
          <p:cNvPicPr preferRelativeResize="0"/>
          <p:nvPr/>
        </p:nvPicPr>
        <p:blipFill>
          <a:blip r:embed="rId3">
            <a:alphaModFix/>
          </a:blip>
          <a:stretch>
            <a:fillRect/>
          </a:stretch>
        </p:blipFill>
        <p:spPr>
          <a:xfrm>
            <a:off x="-1287479" y="10450"/>
            <a:ext cx="12246454" cy="6858000"/>
          </a:xfrm>
          <a:prstGeom prst="rect">
            <a:avLst/>
          </a:prstGeom>
          <a:noFill/>
          <a:ln>
            <a:noFill/>
          </a:ln>
        </p:spPr>
      </p:pic>
      <p:sp>
        <p:nvSpPr>
          <p:cNvPr id="68" name="Google Shape;68;p15"/>
          <p:cNvSpPr txBox="1">
            <a:spLocks noGrp="1"/>
          </p:cNvSpPr>
          <p:nvPr>
            <p:ph type="ctrTitle"/>
          </p:nvPr>
        </p:nvSpPr>
        <p:spPr>
          <a:xfrm>
            <a:off x="378550" y="5043146"/>
            <a:ext cx="85206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7200">
                <a:solidFill>
                  <a:srgbClr val="FF0000"/>
                </a:solidFill>
                <a:latin typeface="Irish Grover"/>
                <a:ea typeface="Irish Grover"/>
                <a:cs typeface="Irish Grover"/>
                <a:sym typeface="Irish Grover"/>
              </a:rPr>
              <a:t>...an essay!!!</a:t>
            </a:r>
            <a:endParaRPr sz="7200">
              <a:solidFill>
                <a:srgbClr val="FF0000"/>
              </a:solidFill>
              <a:latin typeface="Irish Grover"/>
              <a:ea typeface="Irish Grover"/>
              <a:cs typeface="Irish Grover"/>
              <a:sym typeface="Irish Grov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ctrTitle"/>
          </p:nvPr>
        </p:nvSpPr>
        <p:spPr>
          <a:xfrm>
            <a:off x="227400" y="5420625"/>
            <a:ext cx="8895900" cy="1532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800" u="sng" dirty="0">
                <a:solidFill>
                  <a:srgbClr val="000000"/>
                </a:solidFill>
                <a:latin typeface="Irish Grover"/>
                <a:ea typeface="Irish Grover"/>
                <a:cs typeface="Irish Grover"/>
                <a:sym typeface="Irish Grover"/>
              </a:rPr>
              <a:t>Step 1:</a:t>
            </a:r>
            <a:r>
              <a:rPr lang="en" sz="3800" dirty="0">
                <a:solidFill>
                  <a:srgbClr val="000000"/>
                </a:solidFill>
                <a:latin typeface="Irish Grover"/>
                <a:ea typeface="Irish Grover"/>
                <a:cs typeface="Irish Grover"/>
                <a:sym typeface="Irish Grover"/>
              </a:rPr>
              <a:t> Find the author’s </a:t>
            </a:r>
            <a:r>
              <a:rPr lang="en" sz="3800" dirty="0" smtClean="0">
                <a:solidFill>
                  <a:srgbClr val="000000"/>
                </a:solidFill>
                <a:latin typeface="Irish Grover"/>
                <a:ea typeface="Irish Grover"/>
                <a:cs typeface="Irish Grover"/>
                <a:sym typeface="Irish Grover"/>
              </a:rPr>
              <a:t>thesis. </a:t>
            </a:r>
            <a:r>
              <a:rPr lang="en" sz="3800" dirty="0">
                <a:solidFill>
                  <a:srgbClr val="000000"/>
                </a:solidFill>
                <a:latin typeface="Irish Grover"/>
                <a:ea typeface="Irish Grover"/>
                <a:cs typeface="Irish Grover"/>
                <a:sym typeface="Irish Grover"/>
              </a:rPr>
              <a:t>Write it down.</a:t>
            </a:r>
            <a:endParaRPr sz="3800" dirty="0">
              <a:solidFill>
                <a:srgbClr val="000000"/>
              </a:solidFill>
              <a:latin typeface="Irish Grover"/>
              <a:ea typeface="Irish Grover"/>
              <a:cs typeface="Irish Grover"/>
              <a:sym typeface="Irish Grover"/>
            </a:endParaRPr>
          </a:p>
          <a:p>
            <a:pPr marL="0" lvl="0" indent="0" algn="l" rtl="0">
              <a:spcBef>
                <a:spcPts val="0"/>
              </a:spcBef>
              <a:spcAft>
                <a:spcPts val="0"/>
              </a:spcAft>
              <a:buNone/>
            </a:pPr>
            <a:r>
              <a:rPr lang="en" sz="3800" u="sng" dirty="0">
                <a:latin typeface="Irish Grover"/>
                <a:ea typeface="Irish Grover"/>
                <a:cs typeface="Irish Grover"/>
                <a:sym typeface="Irish Grover"/>
              </a:rPr>
              <a:t>Step 2:</a:t>
            </a:r>
            <a:r>
              <a:rPr lang="en" sz="3800" dirty="0">
                <a:latin typeface="Irish Grover"/>
                <a:ea typeface="Irish Grover"/>
                <a:cs typeface="Irish Grover"/>
                <a:sym typeface="Irish Grover"/>
              </a:rPr>
              <a:t> </a:t>
            </a:r>
            <a:r>
              <a:rPr lang="en" sz="3800" dirty="0">
                <a:solidFill>
                  <a:srgbClr val="000000"/>
                </a:solidFill>
                <a:latin typeface="Irish Grover"/>
                <a:ea typeface="Irish Grover"/>
                <a:cs typeface="Irish Grover"/>
                <a:sym typeface="Irish Grover"/>
              </a:rPr>
              <a:t>Read the rest of the </a:t>
            </a:r>
            <a:r>
              <a:rPr lang="en" sz="3800" dirty="0" smtClean="0">
                <a:solidFill>
                  <a:srgbClr val="000000"/>
                </a:solidFill>
                <a:latin typeface="Irish Grover"/>
                <a:ea typeface="Irish Grover"/>
                <a:cs typeface="Irish Grover"/>
                <a:sym typeface="Irish Grover"/>
              </a:rPr>
              <a:t>section </a:t>
            </a:r>
            <a:r>
              <a:rPr lang="en" sz="3800" dirty="0">
                <a:solidFill>
                  <a:srgbClr val="000000"/>
                </a:solidFill>
                <a:latin typeface="Irish Grover"/>
                <a:ea typeface="Irish Grover"/>
                <a:cs typeface="Irish Grover"/>
                <a:sym typeface="Irish Grover"/>
              </a:rPr>
              <a:t>looking for supporting evidence.</a:t>
            </a:r>
            <a:endParaRPr sz="3800" dirty="0">
              <a:solidFill>
                <a:srgbClr val="000000"/>
              </a:solidFill>
              <a:latin typeface="Irish Grover"/>
              <a:ea typeface="Irish Grover"/>
              <a:cs typeface="Irish Grover"/>
              <a:sym typeface="Irish Grover"/>
            </a:endParaRPr>
          </a:p>
        </p:txBody>
      </p:sp>
      <p:sp>
        <p:nvSpPr>
          <p:cNvPr id="74" name="Google Shape;74;p16"/>
          <p:cNvSpPr txBox="1">
            <a:spLocks noGrp="1"/>
          </p:cNvSpPr>
          <p:nvPr>
            <p:ph type="ctrTitle"/>
          </p:nvPr>
        </p:nvSpPr>
        <p:spPr>
          <a:xfrm>
            <a:off x="-865087" y="311300"/>
            <a:ext cx="108759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6000">
                <a:solidFill>
                  <a:srgbClr val="FF00FF"/>
                </a:solidFill>
                <a:latin typeface="Irish Grover"/>
                <a:ea typeface="Irish Grover"/>
                <a:cs typeface="Irish Grover"/>
                <a:sym typeface="Irish Grover"/>
              </a:rPr>
              <a:t>Note-taking is like        reverse essay writing</a:t>
            </a:r>
            <a:endParaRPr sz="6000" u="sng">
              <a:solidFill>
                <a:srgbClr val="FF00FF"/>
              </a:solidFill>
              <a:latin typeface="Irish Grover"/>
              <a:ea typeface="Irish Grover"/>
              <a:cs typeface="Irish Grover"/>
              <a:sym typeface="Irish Grover"/>
            </a:endParaRPr>
          </a:p>
        </p:txBody>
      </p:sp>
      <p:pic>
        <p:nvPicPr>
          <p:cNvPr id="75" name="Google Shape;75;p16"/>
          <p:cNvPicPr preferRelativeResize="0"/>
          <p:nvPr/>
        </p:nvPicPr>
        <p:blipFill>
          <a:blip r:embed="rId3">
            <a:alphaModFix/>
          </a:blip>
          <a:stretch>
            <a:fillRect/>
          </a:stretch>
        </p:blipFill>
        <p:spPr>
          <a:xfrm>
            <a:off x="2262875" y="1840875"/>
            <a:ext cx="4714875" cy="26193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7"/>
          <p:cNvSpPr txBox="1">
            <a:spLocks noGrp="1"/>
          </p:cNvSpPr>
          <p:nvPr>
            <p:ph type="ctrTitle"/>
          </p:nvPr>
        </p:nvSpPr>
        <p:spPr>
          <a:xfrm>
            <a:off x="3999346" y="2326723"/>
            <a:ext cx="4832954" cy="3379079"/>
          </a:xfrm>
          <a:prstGeom prst="rect">
            <a:avLst/>
          </a:prstGeom>
        </p:spPr>
        <p:txBody>
          <a:bodyPr spcFirstLastPara="1" wrap="square" lIns="91425" tIns="91425" rIns="91425" bIns="91425" anchor="b" anchorCtr="0">
            <a:noAutofit/>
          </a:bodyPr>
          <a:lstStyle/>
          <a:p>
            <a:pPr marL="457200" lvl="0" indent="-495300" algn="l" rtl="0">
              <a:spcBef>
                <a:spcPts val="0"/>
              </a:spcBef>
              <a:spcAft>
                <a:spcPts val="0"/>
              </a:spcAft>
              <a:buClr>
                <a:srgbClr val="000000"/>
              </a:buClr>
              <a:buSzPts val="4200"/>
              <a:buFont typeface="Irish Grover"/>
              <a:buAutoNum type="arabicPeriod"/>
            </a:pPr>
            <a:r>
              <a:rPr lang="en" sz="4200" dirty="0">
                <a:solidFill>
                  <a:srgbClr val="000000"/>
                </a:solidFill>
                <a:latin typeface="Irish Grover"/>
                <a:ea typeface="Irish Grover"/>
                <a:cs typeface="Irish Grover"/>
                <a:sym typeface="Irish Grover"/>
              </a:rPr>
              <a:t>Browsing</a:t>
            </a:r>
            <a:endParaRPr sz="4200" dirty="0">
              <a:solidFill>
                <a:srgbClr val="000000"/>
              </a:solidFill>
              <a:latin typeface="Irish Grover"/>
              <a:ea typeface="Irish Grover"/>
              <a:cs typeface="Irish Grover"/>
              <a:sym typeface="Irish Grover"/>
            </a:endParaRPr>
          </a:p>
          <a:p>
            <a:pPr marL="457200" lvl="0" indent="-495300" algn="l" rtl="0">
              <a:spcBef>
                <a:spcPts val="0"/>
              </a:spcBef>
              <a:spcAft>
                <a:spcPts val="0"/>
              </a:spcAft>
              <a:buClr>
                <a:srgbClr val="000000"/>
              </a:buClr>
              <a:buSzPts val="4200"/>
              <a:buFont typeface="Irish Grover"/>
              <a:buAutoNum type="arabicPeriod"/>
            </a:pPr>
            <a:r>
              <a:rPr lang="en" sz="4200" dirty="0">
                <a:solidFill>
                  <a:srgbClr val="000000"/>
                </a:solidFill>
                <a:latin typeface="Irish Grover"/>
                <a:ea typeface="Irish Grover"/>
                <a:cs typeface="Irish Grover"/>
                <a:sym typeface="Irish Grover"/>
              </a:rPr>
              <a:t>Skim-and-Scan</a:t>
            </a:r>
            <a:endParaRPr sz="4200" dirty="0">
              <a:solidFill>
                <a:srgbClr val="000000"/>
              </a:solidFill>
              <a:latin typeface="Irish Grover"/>
              <a:ea typeface="Irish Grover"/>
              <a:cs typeface="Irish Grover"/>
              <a:sym typeface="Irish Grover"/>
            </a:endParaRPr>
          </a:p>
          <a:p>
            <a:pPr marL="457200" lvl="0" indent="-495300" algn="l" rtl="0">
              <a:spcBef>
                <a:spcPts val="0"/>
              </a:spcBef>
              <a:spcAft>
                <a:spcPts val="0"/>
              </a:spcAft>
              <a:buClr>
                <a:srgbClr val="000000"/>
              </a:buClr>
              <a:buSzPts val="4200"/>
              <a:buFont typeface="Irish Grover"/>
              <a:buAutoNum type="arabicPeriod"/>
            </a:pPr>
            <a:r>
              <a:rPr lang="en" sz="4200" dirty="0">
                <a:solidFill>
                  <a:srgbClr val="000000"/>
                </a:solidFill>
                <a:latin typeface="Irish Grover"/>
                <a:ea typeface="Irish Grover"/>
                <a:cs typeface="Irish Grover"/>
                <a:sym typeface="Irish Grover"/>
              </a:rPr>
              <a:t>Careful Reading</a:t>
            </a:r>
            <a:endParaRPr sz="4200" dirty="0">
              <a:solidFill>
                <a:srgbClr val="000000"/>
              </a:solidFill>
              <a:latin typeface="Irish Grover"/>
              <a:ea typeface="Irish Grover"/>
              <a:cs typeface="Irish Grover"/>
              <a:sym typeface="Irish Grover"/>
            </a:endParaRPr>
          </a:p>
          <a:p>
            <a:pPr marL="457200" lvl="0" indent="0" algn="l" rtl="0">
              <a:spcBef>
                <a:spcPts val="0"/>
              </a:spcBef>
              <a:spcAft>
                <a:spcPts val="0"/>
              </a:spcAft>
              <a:buNone/>
            </a:pPr>
            <a:r>
              <a:rPr lang="en" sz="4200" dirty="0">
                <a:solidFill>
                  <a:srgbClr val="000000"/>
                </a:solidFill>
                <a:latin typeface="Irish Grover"/>
                <a:ea typeface="Irish Grover"/>
                <a:cs typeface="Irish Grover"/>
                <a:sym typeface="Irish Grover"/>
              </a:rPr>
              <a:t>with Note-taking</a:t>
            </a:r>
            <a:endParaRPr sz="4200" dirty="0">
              <a:solidFill>
                <a:srgbClr val="000000"/>
              </a:solidFill>
              <a:latin typeface="Irish Grover"/>
              <a:ea typeface="Irish Grover"/>
              <a:cs typeface="Irish Grover"/>
              <a:sym typeface="Irish Grover"/>
            </a:endParaRPr>
          </a:p>
          <a:p>
            <a:pPr lvl="0" algn="l" rtl="0">
              <a:spcBef>
                <a:spcPts val="0"/>
              </a:spcBef>
              <a:spcAft>
                <a:spcPts val="0"/>
              </a:spcAft>
              <a:buClr>
                <a:srgbClr val="000000"/>
              </a:buClr>
              <a:buSzPts val="4200"/>
            </a:pPr>
            <a:r>
              <a:rPr lang="en" sz="4200" dirty="0">
                <a:solidFill>
                  <a:srgbClr val="000000"/>
                </a:solidFill>
                <a:latin typeface="Irish Grover"/>
                <a:ea typeface="Irish Grover"/>
                <a:cs typeface="Irish Grover"/>
                <a:sym typeface="Irish Grover"/>
              </a:rPr>
              <a:t>4. Reminding</a:t>
            </a:r>
            <a:endParaRPr sz="4200" dirty="0">
              <a:solidFill>
                <a:srgbClr val="000000"/>
              </a:solidFill>
              <a:latin typeface="Irish Grover"/>
              <a:ea typeface="Irish Grover"/>
              <a:cs typeface="Irish Grover"/>
              <a:sym typeface="Irish Grover"/>
            </a:endParaRPr>
          </a:p>
        </p:txBody>
      </p:sp>
      <p:sp>
        <p:nvSpPr>
          <p:cNvPr id="81" name="Google Shape;81;p17"/>
          <p:cNvSpPr txBox="1">
            <a:spLocks noGrp="1"/>
          </p:cNvSpPr>
          <p:nvPr>
            <p:ph type="ctrTitle"/>
          </p:nvPr>
        </p:nvSpPr>
        <p:spPr>
          <a:xfrm>
            <a:off x="311700" y="-143404"/>
            <a:ext cx="8520600" cy="15324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sz="8000">
                <a:solidFill>
                  <a:srgbClr val="FF9900"/>
                </a:solidFill>
                <a:latin typeface="Irish Grover"/>
                <a:ea typeface="Irish Grover"/>
                <a:cs typeface="Irish Grover"/>
                <a:sym typeface="Irish Grover"/>
              </a:rPr>
              <a:t>Follow a </a:t>
            </a:r>
            <a:r>
              <a:rPr lang="en" sz="8000" u="sng">
                <a:solidFill>
                  <a:srgbClr val="FF9900"/>
                </a:solidFill>
                <a:latin typeface="Irish Grover"/>
                <a:ea typeface="Irish Grover"/>
                <a:cs typeface="Irish Grover"/>
                <a:sym typeface="Irish Grover"/>
              </a:rPr>
              <a:t>PLAN</a:t>
            </a:r>
            <a:endParaRPr sz="8000" u="sng">
              <a:solidFill>
                <a:srgbClr val="FF9900"/>
              </a:solidFill>
              <a:latin typeface="Irish Grover"/>
              <a:ea typeface="Irish Grover"/>
              <a:cs typeface="Irish Grover"/>
              <a:sym typeface="Irish Grover"/>
            </a:endParaRPr>
          </a:p>
        </p:txBody>
      </p:sp>
      <p:pic>
        <p:nvPicPr>
          <p:cNvPr id="82" name="Google Shape;82;p17"/>
          <p:cNvPicPr preferRelativeResize="0"/>
          <p:nvPr/>
        </p:nvPicPr>
        <p:blipFill>
          <a:blip r:embed="rId3">
            <a:alphaModFix/>
          </a:blip>
          <a:stretch>
            <a:fillRect/>
          </a:stretch>
        </p:blipFill>
        <p:spPr>
          <a:xfrm>
            <a:off x="311700" y="1479324"/>
            <a:ext cx="3382574" cy="50738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8"/>
          <p:cNvSpPr txBox="1">
            <a:spLocks noGrp="1"/>
          </p:cNvSpPr>
          <p:nvPr>
            <p:ph type="ctrTitle"/>
          </p:nvPr>
        </p:nvSpPr>
        <p:spPr>
          <a:xfrm>
            <a:off x="-28725" y="4369777"/>
            <a:ext cx="9144000" cy="2474698"/>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dirty="0">
                <a:solidFill>
                  <a:srgbClr val="000000"/>
                </a:solidFill>
                <a:latin typeface="Irish Grover"/>
                <a:ea typeface="Irish Grover"/>
                <a:cs typeface="Irish Grover"/>
                <a:sym typeface="Irish Grover"/>
              </a:rPr>
              <a:t>Look through the </a:t>
            </a:r>
            <a:r>
              <a:rPr lang="en" sz="3000" dirty="0" smtClean="0">
                <a:solidFill>
                  <a:srgbClr val="000000"/>
                </a:solidFill>
                <a:latin typeface="Irish Grover"/>
                <a:ea typeface="Irish Grover"/>
                <a:cs typeface="Irish Grover"/>
                <a:sym typeface="Irish Grover"/>
              </a:rPr>
              <a:t>reading. </a:t>
            </a:r>
            <a:r>
              <a:rPr lang="en" sz="3000" dirty="0">
                <a:solidFill>
                  <a:srgbClr val="000000"/>
                </a:solidFill>
                <a:latin typeface="Irish Grover"/>
                <a:ea typeface="Irish Grover"/>
                <a:cs typeface="Irish Grover"/>
                <a:sym typeface="Irish Grover"/>
              </a:rPr>
              <a:t>Read the headings, sections, and sub-sections. Read and look at all of the maps, drawings, painting, graphs, and charts. Just “look around” at what you will be reading. (15-20 minutes)</a:t>
            </a:r>
            <a:endParaRPr sz="3000" dirty="0">
              <a:solidFill>
                <a:srgbClr val="000000"/>
              </a:solidFill>
              <a:latin typeface="Irish Grover"/>
              <a:ea typeface="Irish Grover"/>
              <a:cs typeface="Irish Grover"/>
              <a:sym typeface="Irish Grover"/>
            </a:endParaRPr>
          </a:p>
        </p:txBody>
      </p:sp>
      <p:sp>
        <p:nvSpPr>
          <p:cNvPr id="88" name="Google Shape;88;p18"/>
          <p:cNvSpPr txBox="1">
            <a:spLocks noGrp="1"/>
          </p:cNvSpPr>
          <p:nvPr>
            <p:ph type="ctrTitle"/>
          </p:nvPr>
        </p:nvSpPr>
        <p:spPr>
          <a:xfrm>
            <a:off x="540300" y="-219604"/>
            <a:ext cx="8520600" cy="1532400"/>
          </a:xfrm>
          <a:prstGeom prst="rect">
            <a:avLst/>
          </a:prstGeom>
        </p:spPr>
        <p:txBody>
          <a:bodyPr spcFirstLastPara="1" wrap="square" lIns="91425" tIns="91425" rIns="91425" bIns="91425" anchor="b" anchorCtr="0">
            <a:noAutofit/>
          </a:bodyPr>
          <a:lstStyle/>
          <a:p>
            <a:pPr marL="457200" lvl="0" indent="-736600" rtl="0">
              <a:spcBef>
                <a:spcPts val="0"/>
              </a:spcBef>
              <a:spcAft>
                <a:spcPts val="0"/>
              </a:spcAft>
              <a:buClr>
                <a:srgbClr val="000000"/>
              </a:buClr>
              <a:buSzPts val="8000"/>
              <a:buFont typeface="Irish Grover"/>
              <a:buAutoNum type="arabicPeriod"/>
            </a:pPr>
            <a:r>
              <a:rPr lang="en" sz="8000">
                <a:solidFill>
                  <a:srgbClr val="000000"/>
                </a:solidFill>
                <a:latin typeface="Irish Grover"/>
                <a:ea typeface="Irish Grover"/>
                <a:cs typeface="Irish Grover"/>
                <a:sym typeface="Irish Grover"/>
              </a:rPr>
              <a:t>BROWSING</a:t>
            </a:r>
            <a:endParaRPr sz="8000" u="sng">
              <a:solidFill>
                <a:srgbClr val="000000"/>
              </a:solidFill>
              <a:latin typeface="Irish Grover"/>
              <a:ea typeface="Irish Grover"/>
              <a:cs typeface="Irish Grover"/>
              <a:sym typeface="Irish Grover"/>
            </a:endParaRPr>
          </a:p>
        </p:txBody>
      </p:sp>
      <p:pic>
        <p:nvPicPr>
          <p:cNvPr id="89" name="Google Shape;89;p18"/>
          <p:cNvPicPr preferRelativeResize="0"/>
          <p:nvPr/>
        </p:nvPicPr>
        <p:blipFill>
          <a:blip r:embed="rId3">
            <a:alphaModFix/>
          </a:blip>
          <a:stretch>
            <a:fillRect/>
          </a:stretch>
        </p:blipFill>
        <p:spPr>
          <a:xfrm>
            <a:off x="2705100" y="1175696"/>
            <a:ext cx="4191000" cy="3114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ctrTitle"/>
          </p:nvPr>
        </p:nvSpPr>
        <p:spPr>
          <a:xfrm>
            <a:off x="-182290" y="4739054"/>
            <a:ext cx="9326290" cy="1621844"/>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dirty="0">
                <a:solidFill>
                  <a:srgbClr val="000000"/>
                </a:solidFill>
                <a:latin typeface="Irish Grover"/>
                <a:ea typeface="Irish Grover"/>
                <a:cs typeface="Irish Grover"/>
                <a:sym typeface="Irish Grover"/>
              </a:rPr>
              <a:t>Read the opening remarks of the </a:t>
            </a:r>
            <a:r>
              <a:rPr lang="en" sz="3000" dirty="0" smtClean="0">
                <a:solidFill>
                  <a:srgbClr val="000000"/>
                </a:solidFill>
                <a:latin typeface="Irish Grover"/>
                <a:ea typeface="Irish Grover"/>
                <a:cs typeface="Irish Grover"/>
                <a:sym typeface="Irish Grover"/>
              </a:rPr>
              <a:t>reading. </a:t>
            </a:r>
            <a:r>
              <a:rPr lang="en" sz="3000" dirty="0">
                <a:solidFill>
                  <a:srgbClr val="000000"/>
                </a:solidFill>
                <a:latin typeface="Irish Grover"/>
                <a:ea typeface="Irish Grover"/>
                <a:cs typeface="Irish Grover"/>
                <a:sym typeface="Irish Grover"/>
              </a:rPr>
              <a:t>Read the first paragraphs of each section. Find the thesis for the </a:t>
            </a:r>
            <a:r>
              <a:rPr lang="en" sz="3000" dirty="0" smtClean="0">
                <a:solidFill>
                  <a:srgbClr val="000000"/>
                </a:solidFill>
                <a:latin typeface="Irish Grover"/>
                <a:ea typeface="Irish Grover"/>
                <a:cs typeface="Irish Grover"/>
                <a:sym typeface="Irish Grover"/>
              </a:rPr>
              <a:t>chapter &amp; </a:t>
            </a:r>
            <a:r>
              <a:rPr lang="en" sz="3000" dirty="0">
                <a:solidFill>
                  <a:srgbClr val="000000"/>
                </a:solidFill>
                <a:latin typeface="Irish Grover"/>
                <a:ea typeface="Irish Grover"/>
                <a:cs typeface="Irish Grover"/>
                <a:sym typeface="Irish Grover"/>
              </a:rPr>
              <a:t>sections</a:t>
            </a:r>
            <a:r>
              <a:rPr lang="en" sz="3000" dirty="0" smtClean="0">
                <a:solidFill>
                  <a:srgbClr val="000000"/>
                </a:solidFill>
                <a:latin typeface="Irish Grover"/>
                <a:ea typeface="Irish Grover"/>
                <a:cs typeface="Irish Grover"/>
                <a:sym typeface="Irish Grover"/>
              </a:rPr>
              <a:t>. (</a:t>
            </a:r>
            <a:r>
              <a:rPr lang="en" sz="3000" dirty="0">
                <a:solidFill>
                  <a:srgbClr val="000000"/>
                </a:solidFill>
                <a:latin typeface="Irish Grover"/>
                <a:ea typeface="Irish Grover"/>
                <a:cs typeface="Irish Grover"/>
                <a:sym typeface="Irish Grover"/>
              </a:rPr>
              <a:t>30-45 minutes)</a:t>
            </a:r>
            <a:endParaRPr sz="3000" dirty="0">
              <a:solidFill>
                <a:srgbClr val="000000"/>
              </a:solidFill>
              <a:latin typeface="Irish Grover"/>
              <a:ea typeface="Irish Grover"/>
              <a:cs typeface="Irish Grover"/>
              <a:sym typeface="Irish Grover"/>
            </a:endParaRPr>
          </a:p>
        </p:txBody>
      </p:sp>
      <p:sp>
        <p:nvSpPr>
          <p:cNvPr id="95" name="Google Shape;95;p19"/>
          <p:cNvSpPr txBox="1">
            <a:spLocks noGrp="1"/>
          </p:cNvSpPr>
          <p:nvPr>
            <p:ph type="ctrTitle"/>
          </p:nvPr>
        </p:nvSpPr>
        <p:spPr>
          <a:xfrm>
            <a:off x="-137425" y="-143400"/>
            <a:ext cx="9144000" cy="15324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7200">
                <a:solidFill>
                  <a:srgbClr val="000000"/>
                </a:solidFill>
                <a:latin typeface="Irish Grover"/>
                <a:ea typeface="Irish Grover"/>
                <a:cs typeface="Irish Grover"/>
                <a:sym typeface="Irish Grover"/>
              </a:rPr>
              <a:t>2. SKIM-and-SCAN</a:t>
            </a:r>
            <a:endParaRPr sz="7200" u="sng">
              <a:solidFill>
                <a:srgbClr val="000000"/>
              </a:solidFill>
              <a:latin typeface="Irish Grover"/>
              <a:ea typeface="Irish Grover"/>
              <a:cs typeface="Irish Grover"/>
              <a:sym typeface="Irish Grover"/>
            </a:endParaRPr>
          </a:p>
        </p:txBody>
      </p:sp>
      <p:pic>
        <p:nvPicPr>
          <p:cNvPr id="96" name="Google Shape;96;p19"/>
          <p:cNvPicPr preferRelativeResize="0"/>
          <p:nvPr/>
        </p:nvPicPr>
        <p:blipFill>
          <a:blip r:embed="rId3">
            <a:alphaModFix/>
          </a:blip>
          <a:stretch>
            <a:fillRect/>
          </a:stretch>
        </p:blipFill>
        <p:spPr>
          <a:xfrm>
            <a:off x="1353100" y="1577575"/>
            <a:ext cx="6162950" cy="2674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0"/>
          <p:cNvSpPr txBox="1">
            <a:spLocks noGrp="1"/>
          </p:cNvSpPr>
          <p:nvPr>
            <p:ph type="ctrTitle"/>
          </p:nvPr>
        </p:nvSpPr>
        <p:spPr>
          <a:xfrm>
            <a:off x="-280850" y="5325600"/>
            <a:ext cx="9424800" cy="15324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a:solidFill>
                  <a:srgbClr val="000000"/>
                </a:solidFill>
                <a:latin typeface="Irish Grover"/>
                <a:ea typeface="Irish Grover"/>
                <a:cs typeface="Irish Grover"/>
                <a:sym typeface="Irish Grover"/>
              </a:rPr>
              <a:t>With pen in hand, carefully read the chapter from start to finish. Take outline notes with headings matching those in the chapter. </a:t>
            </a:r>
            <a:r>
              <a:rPr lang="en" sz="3000">
                <a:solidFill>
                  <a:srgbClr val="FF0000"/>
                </a:solidFill>
                <a:latin typeface="Irish Grover"/>
                <a:ea typeface="Irish Grover"/>
                <a:cs typeface="Irish Grover"/>
                <a:sym typeface="Irish Grover"/>
              </a:rPr>
              <a:t>Don’t rewrite the book.</a:t>
            </a:r>
            <a:r>
              <a:rPr lang="en" sz="3000">
                <a:solidFill>
                  <a:srgbClr val="000000"/>
                </a:solidFill>
                <a:latin typeface="Irish Grover"/>
                <a:ea typeface="Irish Grover"/>
                <a:cs typeface="Irish Grover"/>
                <a:sym typeface="Irish Grover"/>
              </a:rPr>
              <a:t> Take quick notes of things you will need to remember. </a:t>
            </a:r>
            <a:r>
              <a:rPr lang="en" sz="3000" i="1">
                <a:solidFill>
                  <a:srgbClr val="000000"/>
                </a:solidFill>
                <a:latin typeface="Irish Grover"/>
                <a:ea typeface="Irish Grover"/>
                <a:cs typeface="Irish Grover"/>
                <a:sym typeface="Irish Grover"/>
              </a:rPr>
              <a:t>You may also wish to start notecards.</a:t>
            </a:r>
            <a:r>
              <a:rPr lang="en" sz="3000">
                <a:solidFill>
                  <a:srgbClr val="000000"/>
                </a:solidFill>
                <a:latin typeface="Irish Grover"/>
                <a:ea typeface="Irish Grover"/>
                <a:cs typeface="Irish Grover"/>
                <a:sym typeface="Irish Grover"/>
              </a:rPr>
              <a:t> (2-4 hours)</a:t>
            </a:r>
            <a:endParaRPr sz="3000">
              <a:solidFill>
                <a:srgbClr val="000000"/>
              </a:solidFill>
              <a:latin typeface="Irish Grover"/>
              <a:ea typeface="Irish Grover"/>
              <a:cs typeface="Irish Grover"/>
              <a:sym typeface="Irish Grover"/>
            </a:endParaRPr>
          </a:p>
        </p:txBody>
      </p:sp>
      <p:sp>
        <p:nvSpPr>
          <p:cNvPr id="102" name="Google Shape;102;p20"/>
          <p:cNvSpPr txBox="1">
            <a:spLocks noGrp="1"/>
          </p:cNvSpPr>
          <p:nvPr>
            <p:ph type="ctrTitle"/>
          </p:nvPr>
        </p:nvSpPr>
        <p:spPr>
          <a:xfrm>
            <a:off x="-145500" y="373825"/>
            <a:ext cx="8972100" cy="1532400"/>
          </a:xfrm>
          <a:prstGeom prst="rect">
            <a:avLst/>
          </a:prstGeom>
        </p:spPr>
        <p:txBody>
          <a:bodyPr spcFirstLastPara="1" wrap="square" lIns="91425" tIns="91425" rIns="91425" bIns="91425" anchor="b" anchorCtr="0">
            <a:noAutofit/>
          </a:bodyPr>
          <a:lstStyle/>
          <a:p>
            <a:pPr marL="457200" lvl="0" indent="0" rtl="0">
              <a:spcBef>
                <a:spcPts val="0"/>
              </a:spcBef>
              <a:spcAft>
                <a:spcPts val="0"/>
              </a:spcAft>
              <a:buNone/>
            </a:pPr>
            <a:r>
              <a:rPr lang="en" sz="6000">
                <a:solidFill>
                  <a:srgbClr val="000000"/>
                </a:solidFill>
                <a:latin typeface="Irish Grover"/>
                <a:ea typeface="Irish Grover"/>
                <a:cs typeface="Irish Grover"/>
                <a:sym typeface="Irish Grover"/>
              </a:rPr>
              <a:t>3. CAREFUL READING with NOTE-TAKING</a:t>
            </a:r>
            <a:endParaRPr sz="6000" u="sng">
              <a:solidFill>
                <a:srgbClr val="000000"/>
              </a:solidFill>
              <a:latin typeface="Irish Grover"/>
              <a:ea typeface="Irish Grover"/>
              <a:cs typeface="Irish Grover"/>
              <a:sym typeface="Irish Grover"/>
            </a:endParaRPr>
          </a:p>
        </p:txBody>
      </p:sp>
      <p:pic>
        <p:nvPicPr>
          <p:cNvPr id="103" name="Google Shape;103;p20"/>
          <p:cNvPicPr preferRelativeResize="0"/>
          <p:nvPr/>
        </p:nvPicPr>
        <p:blipFill>
          <a:blip r:embed="rId3">
            <a:alphaModFix/>
          </a:blip>
          <a:stretch>
            <a:fillRect/>
          </a:stretch>
        </p:blipFill>
        <p:spPr>
          <a:xfrm>
            <a:off x="3417213" y="1753825"/>
            <a:ext cx="2157175" cy="215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1"/>
          <p:cNvSpPr txBox="1">
            <a:spLocks noGrp="1"/>
          </p:cNvSpPr>
          <p:nvPr>
            <p:ph type="ctrTitle"/>
          </p:nvPr>
        </p:nvSpPr>
        <p:spPr>
          <a:xfrm>
            <a:off x="-28725" y="5312075"/>
            <a:ext cx="9144000" cy="1532400"/>
          </a:xfrm>
          <a:prstGeom prst="rect">
            <a:avLst/>
          </a:prstGeom>
        </p:spPr>
        <p:txBody>
          <a:bodyPr spcFirstLastPara="1" wrap="square" lIns="91425" tIns="91425" rIns="91425" bIns="91425" anchor="b" anchorCtr="0">
            <a:noAutofit/>
          </a:bodyPr>
          <a:lstStyle/>
          <a:p>
            <a:pPr marL="457200" lvl="0" indent="0" algn="l" rtl="0">
              <a:spcBef>
                <a:spcPts val="0"/>
              </a:spcBef>
              <a:spcAft>
                <a:spcPts val="0"/>
              </a:spcAft>
              <a:buNone/>
            </a:pPr>
            <a:r>
              <a:rPr lang="en" sz="3000">
                <a:solidFill>
                  <a:srgbClr val="000000"/>
                </a:solidFill>
                <a:latin typeface="Irish Grover"/>
                <a:ea typeface="Irish Grover"/>
                <a:cs typeface="Irish Grover"/>
                <a:sym typeface="Irish Grover"/>
              </a:rPr>
              <a:t>Let the notes remind you what is in the text, referring to the text only when you need to. Reread the introduction and conclusion to the chapter. This is a final check before the exam. (30-45 minutes)</a:t>
            </a:r>
            <a:endParaRPr sz="3000">
              <a:solidFill>
                <a:srgbClr val="000000"/>
              </a:solidFill>
              <a:latin typeface="Irish Grover"/>
              <a:ea typeface="Irish Grover"/>
              <a:cs typeface="Irish Grover"/>
              <a:sym typeface="Irish Grover"/>
            </a:endParaRPr>
          </a:p>
        </p:txBody>
      </p:sp>
      <p:sp>
        <p:nvSpPr>
          <p:cNvPr id="109" name="Google Shape;109;p21"/>
          <p:cNvSpPr txBox="1">
            <a:spLocks noGrp="1"/>
          </p:cNvSpPr>
          <p:nvPr>
            <p:ph type="ctrTitle"/>
          </p:nvPr>
        </p:nvSpPr>
        <p:spPr>
          <a:xfrm>
            <a:off x="83100" y="-219604"/>
            <a:ext cx="8520600" cy="1532400"/>
          </a:xfrm>
          <a:prstGeom prst="rect">
            <a:avLst/>
          </a:prstGeom>
        </p:spPr>
        <p:txBody>
          <a:bodyPr spcFirstLastPara="1" wrap="square" lIns="91425" tIns="91425" rIns="91425" bIns="91425" anchor="b" anchorCtr="0">
            <a:noAutofit/>
          </a:bodyPr>
          <a:lstStyle/>
          <a:p>
            <a:pPr marL="457200" lvl="0" indent="0" rtl="0">
              <a:spcBef>
                <a:spcPts val="0"/>
              </a:spcBef>
              <a:spcAft>
                <a:spcPts val="0"/>
              </a:spcAft>
              <a:buNone/>
            </a:pPr>
            <a:r>
              <a:rPr lang="en" sz="8000">
                <a:solidFill>
                  <a:srgbClr val="000000"/>
                </a:solidFill>
                <a:latin typeface="Irish Grover"/>
                <a:ea typeface="Irish Grover"/>
                <a:cs typeface="Irish Grover"/>
                <a:sym typeface="Irish Grover"/>
              </a:rPr>
              <a:t>4. REMINDING</a:t>
            </a:r>
            <a:endParaRPr sz="8000" u="sng">
              <a:solidFill>
                <a:srgbClr val="000000"/>
              </a:solidFill>
              <a:latin typeface="Irish Grover"/>
              <a:ea typeface="Irish Grover"/>
              <a:cs typeface="Irish Grover"/>
              <a:sym typeface="Irish Grover"/>
            </a:endParaRPr>
          </a:p>
        </p:txBody>
      </p:sp>
      <p:pic>
        <p:nvPicPr>
          <p:cNvPr id="110" name="Google Shape;110;p21"/>
          <p:cNvPicPr preferRelativeResize="0"/>
          <p:nvPr/>
        </p:nvPicPr>
        <p:blipFill>
          <a:blip r:embed="rId3">
            <a:alphaModFix/>
          </a:blip>
          <a:stretch>
            <a:fillRect/>
          </a:stretch>
        </p:blipFill>
        <p:spPr>
          <a:xfrm>
            <a:off x="2647950" y="1278250"/>
            <a:ext cx="3917700" cy="29774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336</Words>
  <Application>Microsoft Office PowerPoint</Application>
  <PresentationFormat>On-screen Show (4:3)</PresentationFormat>
  <Paragraphs>32</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Irish Grover</vt:lpstr>
      <vt:lpstr>Arial</vt:lpstr>
      <vt:lpstr>Simple Light</vt:lpstr>
      <vt:lpstr>How to Read a Textbook</vt:lpstr>
      <vt:lpstr>Your textbook  is written like...</vt:lpstr>
      <vt:lpstr>...an essay!!!</vt:lpstr>
      <vt:lpstr>Step 1: Find the author’s thesis. Write it down. Step 2: Read the rest of the section looking for supporting evidence.</vt:lpstr>
      <vt:lpstr>Browsing Skim-and-Scan Careful Reading with Note-taking 4. Reminding</vt:lpstr>
      <vt:lpstr>Look through the reading. Read the headings, sections, and sub-sections. Read and look at all of the maps, drawings, painting, graphs, and charts. Just “look around” at what you will be reading. (15-20 minutes)</vt:lpstr>
      <vt:lpstr>Read the opening remarks of the reading. Read the first paragraphs of each section. Find the thesis for the chapter &amp; sections. (30-45 minutes)</vt:lpstr>
      <vt:lpstr>With pen in hand, carefully read the chapter from start to finish. Take outline notes with headings matching those in the chapter. Don’t rewrite the book. Take quick notes of things you will need to remember. You may also wish to start notecards. (2-4 hours)</vt:lpstr>
      <vt:lpstr>Let the notes remind you what is in the text, referring to the text only when you need to. Reread the introduction and conclusion to the chapter. This is a final check before the exam. (30-45 minutes)</vt:lpstr>
      <vt:lpstr>Note-taking Tips</vt:lpstr>
      <vt:lpstr>Do you read a sentence, write down a note, read a sentence, write down a note?</vt:lpstr>
      <vt:lpstr>STOP writing down EVERYTHING! You will need to determine what parts are the main ideas and their supporting evidence.</vt:lpstr>
      <vt:lpstr>PowerPoint Presentation</vt:lpstr>
      <vt:lpstr>CELL PHONE, internet, other people, music (unless instrumental) </vt:lpstr>
      <vt:lpstr>PowerPoint Presentation</vt:lpstr>
      <vt:lpstr>Note-taking Formats</vt:lpstr>
      <vt:lpstr>Outline Notes</vt:lpstr>
      <vt:lpstr>Outline Notes</vt:lpstr>
      <vt:lpstr>Notecards</vt:lpstr>
      <vt:lpstr>Using Subheadings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Read the Textbook</dc:title>
  <cp:lastModifiedBy>SARA LEVINE</cp:lastModifiedBy>
  <cp:revision>3</cp:revision>
  <dcterms:modified xsi:type="dcterms:W3CDTF">2018-09-10T17:35:58Z</dcterms:modified>
</cp:coreProperties>
</file>