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75" r:id="rId4"/>
    <p:sldId id="278" r:id="rId5"/>
    <p:sldId id="279" r:id="rId6"/>
    <p:sldId id="280" r:id="rId7"/>
    <p:sldId id="281" r:id="rId8"/>
    <p:sldId id="283" r:id="rId9"/>
    <p:sldId id="284" r:id="rId10"/>
    <p:sldId id="311" r:id="rId11"/>
    <p:sldId id="285" r:id="rId12"/>
    <p:sldId id="286" r:id="rId13"/>
    <p:sldId id="287" r:id="rId14"/>
    <p:sldId id="288" r:id="rId15"/>
    <p:sldId id="295" r:id="rId16"/>
    <p:sldId id="294" r:id="rId17"/>
    <p:sldId id="291" r:id="rId18"/>
    <p:sldId id="296" r:id="rId19"/>
    <p:sldId id="293" r:id="rId20"/>
    <p:sldId id="300" r:id="rId21"/>
    <p:sldId id="257" r:id="rId22"/>
    <p:sldId id="258" r:id="rId23"/>
    <p:sldId id="260" r:id="rId24"/>
    <p:sldId id="262" r:id="rId25"/>
    <p:sldId id="264" r:id="rId26"/>
    <p:sldId id="266" r:id="rId27"/>
    <p:sldId id="312" r:id="rId28"/>
    <p:sldId id="268" r:id="rId29"/>
    <p:sldId id="272" r:id="rId30"/>
    <p:sldId id="273" r:id="rId31"/>
    <p:sldId id="303" r:id="rId32"/>
    <p:sldId id="307" r:id="rId33"/>
    <p:sldId id="30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09EBAF4-EFAA-44A4-A40E-FF12544F4763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1DCED33-BB49-4F68-B8CF-082E7FB9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748559-FBAD-41BA-9492-F3576E80E9C7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9FBE1-4C60-41F9-81D5-750C7B6B9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Yuri Andropov succeeded Brezhnev,</a:t>
            </a:r>
            <a:r>
              <a:rPr lang="en-US" baseline="0" dirty="0" smtClean="0"/>
              <a:t> died after 15 months, succeeded by Konstantin </a:t>
            </a:r>
            <a:r>
              <a:rPr lang="en-US" baseline="0" dirty="0" err="1" smtClean="0"/>
              <a:t>Chernenko</a:t>
            </a:r>
            <a:r>
              <a:rPr lang="en-US" baseline="0" dirty="0" smtClean="0"/>
              <a:t>, who died after 13 months, then Gorbachev took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9FBE1-4C60-41F9-81D5-750C7B6B92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2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07047-EAA3-45C6-AD73-B581214D15EE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D5711A-3EFA-4AC9-BC18-CC6D3B1C068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0D75A3-4EA3-4714-AB33-E1FC2FAB85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679B1-C9EE-41AB-BED0-971DD2A3240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FD8679B1-C9EE-41AB-BED0-971DD2A3240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F27CAC17-CCAA-4BA4-94DD-BBB79D018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40F63-852A-4DCB-91BE-C8F5317BB65C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4BB78-40A3-49BB-9450-5393074CE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65A30B-97B6-403E-89FA-B080721742C0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42DFD-4850-40E4-9997-9EDCCC859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0A903-54F7-4618-AFDC-754AD3CEB18F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C54F-5D48-4BFE-90C9-922119415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679B1-C9EE-41AB-BED0-971DD2A3240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33F1E-D2B2-4907-8178-47BA2BBD33A6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6930-86F7-4DA2-B960-C5F9614B5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88C09-0E8C-4132-8193-9A5B0B83787E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11466-0E3A-45E0-98F3-E0BFACD3D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82346-C4D7-47C1-92FC-753E7F6EF58E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ACDD9-ADD5-4672-82CE-E07198E7A9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F07BE-64AE-4663-925A-B5C1B9F3D48C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2428-9948-43E0-B371-20BF32A6A0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C5C08-99A4-4DF2-B09D-B839955D72B3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585AD-C348-4A2D-8F8F-2E723E6D9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E35C39-C03D-455A-A58A-36396CF0597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870B5CA-F6C9-4F71-8D65-A18239F21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D8679B1-C9EE-41AB-BED0-971DD2A3240B}" type="datetimeFigureOut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27CAC17-CCAA-4BA4-94DD-BBB79D018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USSR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1945 to Present Day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Berlin airlift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Germany became a divided nation with a democratic government in the west and a communist government in the east</a:t>
            </a:r>
          </a:p>
          <a:p>
            <a:r>
              <a:rPr lang="en-US" dirty="0" smtClean="0"/>
              <a:t>Berlin, </a:t>
            </a:r>
            <a:r>
              <a:rPr lang="en-US" u="sng" dirty="0" smtClean="0"/>
              <a:t>although in East Germany</a:t>
            </a:r>
            <a:r>
              <a:rPr lang="en-US" dirty="0" smtClean="0"/>
              <a:t>, </a:t>
            </a:r>
            <a:r>
              <a:rPr lang="en-US" u="sng" dirty="0" smtClean="0"/>
              <a:t>was divided into east and west as well</a:t>
            </a:r>
          </a:p>
          <a:p>
            <a:r>
              <a:rPr lang="en-US" dirty="0" smtClean="0"/>
              <a:t>In 1948, </a:t>
            </a:r>
            <a:r>
              <a:rPr lang="en-US" u="sng" dirty="0" smtClean="0"/>
              <a:t>USSR tried to force the western allies out of Berlin by sealing off </a:t>
            </a:r>
            <a:r>
              <a:rPr lang="en-US" dirty="0" smtClean="0"/>
              <a:t>every railroad and highway into the western parts of the city</a:t>
            </a:r>
          </a:p>
          <a:p>
            <a:r>
              <a:rPr lang="en-US" dirty="0" smtClean="0"/>
              <a:t>Western powers responded by carrying out an </a:t>
            </a:r>
            <a:r>
              <a:rPr lang="en-US" u="sng" dirty="0" smtClean="0"/>
              <a:t>around-the-clock airlift</a:t>
            </a:r>
          </a:p>
          <a:p>
            <a:r>
              <a:rPr lang="en-US" dirty="0" smtClean="0"/>
              <a:t>For over a year, cargo planes supplied West Berliners with food and fuel</a:t>
            </a:r>
          </a:p>
          <a:p>
            <a:r>
              <a:rPr lang="en-US" dirty="0" smtClean="0"/>
              <a:t>Success </a:t>
            </a:r>
            <a:r>
              <a:rPr lang="en-US" u="sng" dirty="0" smtClean="0"/>
              <a:t>forced USSR to end the blockade</a:t>
            </a:r>
            <a:r>
              <a:rPr lang="en-US" dirty="0" smtClean="0"/>
              <a:t> and deepened the hostilities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 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90528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50642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NATO and the Warsaw 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NATO: </a:t>
            </a:r>
            <a:r>
              <a:rPr lang="en-US" u="sng" dirty="0" smtClean="0"/>
              <a:t>North </a:t>
            </a:r>
            <a:r>
              <a:rPr lang="en-US" u="sng" dirty="0" smtClean="0"/>
              <a:t>Atlantic Treaty Organization</a:t>
            </a:r>
          </a:p>
          <a:p>
            <a:pPr lvl="1"/>
            <a:r>
              <a:rPr lang="en-US" dirty="0" smtClean="0"/>
              <a:t>An attack on one is an attack on all</a:t>
            </a:r>
          </a:p>
          <a:p>
            <a:pPr lvl="1"/>
            <a:r>
              <a:rPr lang="en-US" dirty="0" smtClean="0"/>
              <a:t>Western Europe, the USA, and Canada</a:t>
            </a:r>
          </a:p>
          <a:p>
            <a:pPr lvl="1"/>
            <a:r>
              <a:rPr lang="en-US" dirty="0" smtClean="0"/>
              <a:t>Formed in 1949</a:t>
            </a:r>
          </a:p>
          <a:p>
            <a:pPr lvl="1"/>
            <a:r>
              <a:rPr lang="en-US" dirty="0" smtClean="0"/>
              <a:t>Members pledged to help one another if any one was attacked</a:t>
            </a:r>
          </a:p>
          <a:p>
            <a:pPr marL="0" indent="0">
              <a:buNone/>
            </a:pPr>
            <a:r>
              <a:rPr lang="en-US" dirty="0" smtClean="0"/>
              <a:t>The Warsaw Pact</a:t>
            </a:r>
          </a:p>
          <a:p>
            <a:pPr lvl="1"/>
            <a:r>
              <a:rPr lang="en-US" dirty="0" smtClean="0"/>
              <a:t>USSR, E. Germany, Czechoslovakia, Poland, Hungary, Romania, Bulgaria, and Albania</a:t>
            </a:r>
          </a:p>
          <a:p>
            <a:pPr lvl="1"/>
            <a:r>
              <a:rPr lang="en-US" dirty="0" smtClean="0"/>
              <a:t>Formed in 1955</a:t>
            </a:r>
          </a:p>
          <a:p>
            <a:pPr lvl="1"/>
            <a:r>
              <a:rPr lang="en-US" dirty="0" smtClean="0"/>
              <a:t>A weapon used by the Soviets to keep its satellites in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NATO/WARSAW PACT MAP</a:t>
            </a:r>
            <a:endParaRPr lang="en-US" sz="32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05362" cy="504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562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1949 the USSR tested its first atomic bomb</a:t>
            </a:r>
          </a:p>
          <a:p>
            <a:r>
              <a:rPr lang="en-US" dirty="0" smtClean="0"/>
              <a:t>President Truman ordered work on a thermonuclear weapon in 1950</a:t>
            </a:r>
          </a:p>
          <a:p>
            <a:r>
              <a:rPr lang="en-US" dirty="0" smtClean="0"/>
              <a:t>By mid-1950s, both had </a:t>
            </a:r>
            <a:r>
              <a:rPr lang="en-US" u="sng" dirty="0" smtClean="0"/>
              <a:t>intercontinental ballistic missiles</a:t>
            </a:r>
            <a:r>
              <a:rPr lang="en-US" dirty="0" smtClean="0"/>
              <a:t> (ICBMs) capable of sending bombs anywhere</a:t>
            </a:r>
          </a:p>
          <a:p>
            <a:r>
              <a:rPr lang="en-US" dirty="0" smtClean="0"/>
              <a:t>Hydrogen or H-Bomb was more deadly than the atomic bomb</a:t>
            </a:r>
          </a:p>
          <a:p>
            <a:pPr lvl="1"/>
            <a:r>
              <a:rPr lang="en-US" dirty="0" smtClean="0"/>
              <a:t>USA-1952</a:t>
            </a:r>
          </a:p>
          <a:p>
            <a:pPr lvl="1"/>
            <a:r>
              <a:rPr lang="en-US" dirty="0" smtClean="0"/>
              <a:t>USSR-1953</a:t>
            </a:r>
          </a:p>
          <a:p>
            <a:pPr marL="0" indent="0">
              <a:buNone/>
            </a:pPr>
            <a:r>
              <a:rPr lang="en-US" dirty="0" smtClean="0"/>
              <a:t>DETERRENCE: </a:t>
            </a:r>
            <a:r>
              <a:rPr lang="en-US" u="sng" dirty="0" smtClean="0"/>
              <a:t>policy held that huge arsenals of nuclear weapons on both sides prevented war</a:t>
            </a:r>
          </a:p>
          <a:p>
            <a:r>
              <a:rPr lang="en-US" dirty="0" smtClean="0"/>
              <a:t>The Arms Race had begun!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841041" cy="37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Rebellion in Hungary, 1956</a:t>
            </a:r>
            <a:endParaRPr lang="en-US" sz="3200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084664" cy="24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562350" cy="250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1905000"/>
            <a:ext cx="4343400" cy="437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200" u="sng" dirty="0" smtClean="0">
                <a:solidFill>
                  <a:schemeClr val="bg2"/>
                </a:solidFill>
                <a:latin typeface="+mn-lt"/>
              </a:rPr>
              <a:t>Hungarian communists sought reforms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200" u="sng" dirty="0" err="1" smtClean="0">
                <a:solidFill>
                  <a:schemeClr val="bg2"/>
                </a:solidFill>
                <a:latin typeface="+mn-lt"/>
              </a:rPr>
              <a:t>Imre</a:t>
            </a:r>
            <a:r>
              <a:rPr lang="en-US" sz="2200" u="sng" dirty="0" smtClean="0">
                <a:solidFill>
                  <a:schemeClr val="bg2"/>
                </a:solidFill>
                <a:latin typeface="+mn-lt"/>
              </a:rPr>
              <a:t> Nagy</a:t>
            </a: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, the Hungarian leader, declared Hungary a free nation on November 1, 1956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Nagy promised free elections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200" u="sng" dirty="0" smtClean="0">
                <a:solidFill>
                  <a:schemeClr val="bg2"/>
                </a:solidFill>
                <a:latin typeface="+mn-lt"/>
              </a:rPr>
              <a:t>USSR attacked Budapest</a:t>
            </a: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 3 days later and reestablished control over the country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Nagy was seized by the military and executed 2 years later</a:t>
            </a:r>
            <a:endParaRPr lang="en-US" sz="2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4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53"/>
            <a:ext cx="7924800" cy="1283167"/>
          </a:xfrm>
        </p:spPr>
        <p:txBody>
          <a:bodyPr/>
          <a:lstStyle/>
          <a:p>
            <a:r>
              <a:rPr lang="en-US" sz="3200" dirty="0" err="1" smtClean="0"/>
              <a:t>DeStalinization</a:t>
            </a:r>
            <a:r>
              <a:rPr lang="en-US" sz="3200" dirty="0" smtClean="0"/>
              <a:t> &amp; The berlin wall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105401" cy="5105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Joseph Stalin died in 1953</a:t>
            </a:r>
          </a:p>
          <a:p>
            <a:r>
              <a:rPr lang="en-US" u="sng" dirty="0" smtClean="0"/>
              <a:t>Nikita Khrushchev</a:t>
            </a:r>
            <a:r>
              <a:rPr lang="en-US" dirty="0" smtClean="0"/>
              <a:t> became the Soviet leader in 1955</a:t>
            </a:r>
          </a:p>
          <a:p>
            <a:pPr lvl="1"/>
            <a:r>
              <a:rPr lang="en-US" dirty="0" smtClean="0"/>
              <a:t>Denounced Stalin’s killing of Soviet citizens</a:t>
            </a:r>
          </a:p>
          <a:p>
            <a:pPr lvl="1"/>
            <a:r>
              <a:rPr lang="en-US" dirty="0" smtClean="0"/>
              <a:t>Gave Soviets and Satellites hope for change</a:t>
            </a:r>
          </a:p>
          <a:p>
            <a:r>
              <a:rPr lang="en-US" dirty="0" smtClean="0"/>
              <a:t>In 1961, Khrushchev began to build a wall between East and West Berlin to stop flow of refugees </a:t>
            </a:r>
            <a:endParaRPr lang="en-US" dirty="0" smtClean="0"/>
          </a:p>
          <a:p>
            <a:r>
              <a:rPr lang="en-US" dirty="0" smtClean="0"/>
              <a:t>This wall became the </a:t>
            </a:r>
            <a:r>
              <a:rPr lang="en-US" u="sng" dirty="0" smtClean="0"/>
              <a:t>Berlin Wall</a:t>
            </a:r>
            <a:endParaRPr lang="en-US" u="sng" dirty="0" smtClean="0"/>
          </a:p>
          <a:p>
            <a:r>
              <a:rPr lang="en-US" dirty="0" smtClean="0"/>
              <a:t>Eventually the wall became a massive barrier and a striking symbol of the division between the two superpowers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42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Berlin wall</a:t>
            </a:r>
            <a:endParaRPr lang="en-US" sz="32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34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erlinWal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1"/>
            <a:ext cx="4267200" cy="3124200"/>
          </a:xfrm>
          <a:prstGeom prst="rect">
            <a:avLst/>
          </a:prstGeom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987971" cy="24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erlinWall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343400"/>
            <a:ext cx="3886201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sz="3200" dirty="0" smtClean="0"/>
              <a:t>Brinkmanship &amp; the </a:t>
            </a:r>
            <a:r>
              <a:rPr lang="en-US" sz="3200" dirty="0" err="1" smtClean="0"/>
              <a:t>brezhnev</a:t>
            </a:r>
            <a:r>
              <a:rPr lang="en-US" sz="3200" dirty="0" smtClean="0"/>
              <a:t> doctrine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Rising tensions led the idea of deterrence lead to turn into the greater idea of brinkmanship</a:t>
            </a:r>
          </a:p>
          <a:p>
            <a:pPr marL="0" indent="0">
              <a:buNone/>
            </a:pPr>
            <a:r>
              <a:rPr lang="en-US" dirty="0" smtClean="0"/>
              <a:t>BRINKMANSHIP: </a:t>
            </a:r>
            <a:r>
              <a:rPr lang="en-US" u="sng" dirty="0" smtClean="0"/>
              <a:t>willingness to go to the brink or edge, of war</a:t>
            </a:r>
          </a:p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side </a:t>
            </a:r>
            <a:r>
              <a:rPr lang="en-US" dirty="0" smtClean="0"/>
              <a:t>– both the US and the USSR – was </a:t>
            </a:r>
            <a:r>
              <a:rPr lang="en-US" dirty="0"/>
              <a:t>willing to go to nuclear war if provoked</a:t>
            </a:r>
          </a:p>
          <a:p>
            <a:r>
              <a:rPr lang="en-US" dirty="0" smtClean="0"/>
              <a:t>This commitment </a:t>
            </a:r>
            <a:r>
              <a:rPr lang="en-US" dirty="0"/>
              <a:t>to brinkmanship lead to many near </a:t>
            </a:r>
            <a:r>
              <a:rPr lang="en-US" dirty="0" smtClean="0"/>
              <a:t>misses</a:t>
            </a:r>
          </a:p>
          <a:p>
            <a:r>
              <a:rPr lang="en-US" dirty="0" smtClean="0"/>
              <a:t>In 1964, </a:t>
            </a:r>
            <a:r>
              <a:rPr lang="en-US" u="sng" dirty="0" smtClean="0"/>
              <a:t>Leonid Brezhnev replaced Khrushchev as the leader in the USSR</a:t>
            </a:r>
          </a:p>
          <a:p>
            <a:r>
              <a:rPr lang="en-US" dirty="0" smtClean="0"/>
              <a:t>Brezhnev set forth the Brezhnev </a:t>
            </a:r>
            <a:r>
              <a:rPr lang="en-US" dirty="0" smtClean="0"/>
              <a:t>Doctrine</a:t>
            </a:r>
          </a:p>
          <a:p>
            <a:pPr marL="0" indent="0">
              <a:buNone/>
            </a:pPr>
            <a:r>
              <a:rPr lang="en-US" dirty="0" smtClean="0"/>
              <a:t>BREZHNEV DOCTRINE: </a:t>
            </a:r>
            <a:r>
              <a:rPr lang="en-US" u="sng" dirty="0" smtClean="0"/>
              <a:t>claim </a:t>
            </a:r>
            <a:r>
              <a:rPr lang="en-US" u="sng" dirty="0" smtClean="0"/>
              <a:t>that the USSR had the right to prevent its satellites from rejecting communism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Détente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The commitment to brinkmanship broke down after the near catastrophe of the Cuban Missile Crisis</a:t>
            </a:r>
          </a:p>
          <a:p>
            <a:pPr marL="0" indent="0">
              <a:buNone/>
            </a:pPr>
            <a:r>
              <a:rPr lang="en-US" dirty="0" smtClean="0"/>
              <a:t>DÉTENTE: </a:t>
            </a:r>
            <a:r>
              <a:rPr lang="en-US" u="sng" dirty="0" smtClean="0"/>
              <a:t>policy </a:t>
            </a:r>
            <a:r>
              <a:rPr lang="en-US" u="sng" dirty="0"/>
              <a:t>of lessening Cold War tension</a:t>
            </a:r>
          </a:p>
          <a:p>
            <a:r>
              <a:rPr lang="en-US" dirty="0" smtClean="0"/>
              <a:t>Richard </a:t>
            </a:r>
            <a:r>
              <a:rPr lang="en-US" dirty="0"/>
              <a:t>Nixon was </a:t>
            </a:r>
            <a:r>
              <a:rPr lang="en-US" dirty="0" smtClean="0"/>
              <a:t>US President when détente replaced brinkmanship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show commitment to détente, Nixon visited China and the USSR</a:t>
            </a:r>
          </a:p>
          <a:p>
            <a:r>
              <a:rPr lang="en-US" dirty="0" smtClean="0"/>
              <a:t>Talks with USSR led to the signing of the </a:t>
            </a:r>
            <a:r>
              <a:rPr lang="en-US" u="sng" dirty="0" smtClean="0"/>
              <a:t>Strategic </a:t>
            </a:r>
            <a:r>
              <a:rPr lang="en-US" u="sng" dirty="0" smtClean="0"/>
              <a:t>Arms Limitation </a:t>
            </a:r>
            <a:r>
              <a:rPr lang="en-US" u="sng" dirty="0" smtClean="0"/>
              <a:t>Talks</a:t>
            </a:r>
            <a:r>
              <a:rPr lang="en-US" dirty="0" smtClean="0"/>
              <a:t> (SALT) I </a:t>
            </a:r>
            <a:r>
              <a:rPr lang="en-US" dirty="0" smtClean="0"/>
              <a:t>Treaty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World War II Ended…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83488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The USSR was a communist country led by a totalitarian dictator – </a:t>
            </a:r>
            <a:r>
              <a:rPr lang="en-US" u="sng" dirty="0" smtClean="0"/>
              <a:t>Joseph Stalin</a:t>
            </a:r>
          </a:p>
          <a:p>
            <a:r>
              <a:rPr lang="en-US" dirty="0" smtClean="0"/>
              <a:t>They occupied much of Eastern Europe because they took it from the </a:t>
            </a:r>
            <a:r>
              <a:rPr lang="en-US" dirty="0" smtClean="0"/>
              <a:t>Germans during World War 2</a:t>
            </a:r>
            <a:endParaRPr lang="en-US" dirty="0" smtClean="0"/>
          </a:p>
          <a:p>
            <a:r>
              <a:rPr lang="en-US" dirty="0" smtClean="0"/>
              <a:t>The USSR had lost over 22 million people and faced massive destruction</a:t>
            </a:r>
          </a:p>
          <a:p>
            <a:r>
              <a:rPr lang="en-US" u="sng" dirty="0" smtClean="0"/>
              <a:t>Stalin did not trust</a:t>
            </a:r>
            <a:r>
              <a:rPr lang="en-US" dirty="0" smtClean="0"/>
              <a:t> President Franklin Roosevelt or Prime Minister Winston Churchill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End of Détente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en-US" dirty="0" smtClean="0"/>
              <a:t>In late 70s, US President Jimmy Carter was concerned over treatment of protesters in the Soviet Union, but still met with Brezhnev in the USSR for second round of SALT </a:t>
            </a:r>
          </a:p>
          <a:p>
            <a:r>
              <a:rPr lang="en-US" dirty="0" smtClean="0"/>
              <a:t>When the </a:t>
            </a:r>
            <a:r>
              <a:rPr lang="en-US" u="sng" dirty="0" smtClean="0"/>
              <a:t>Soviets invaded Afghanistan in 1979</a:t>
            </a:r>
            <a:r>
              <a:rPr lang="en-US" dirty="0" smtClean="0"/>
              <a:t>, the second round of SALT talks fell apart</a:t>
            </a:r>
          </a:p>
          <a:p>
            <a:r>
              <a:rPr lang="en-US" dirty="0" smtClean="0"/>
              <a:t>Ronald Reagan elected president of the US in 1980</a:t>
            </a:r>
          </a:p>
          <a:p>
            <a:pPr lvl="1"/>
            <a:r>
              <a:rPr lang="en-US" dirty="0" smtClean="0"/>
              <a:t>Massive increase of military spending</a:t>
            </a:r>
          </a:p>
          <a:p>
            <a:pPr lvl="1"/>
            <a:r>
              <a:rPr lang="en-US" dirty="0" smtClean="0"/>
              <a:t>Strategic Defense Initiative (SDI)</a:t>
            </a:r>
          </a:p>
          <a:p>
            <a:r>
              <a:rPr lang="en-US" u="sng" dirty="0" smtClean="0"/>
              <a:t>Tensions continued to increase throughout the 1980s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cs typeface="Aharoni" pitchFamily="2" charset="-79"/>
              </a:rPr>
              <a:t>Mikhail Gorbachev Takes Power</a:t>
            </a:r>
            <a:endParaRPr lang="en-US" sz="3200" dirty="0">
              <a:cs typeface="Aharoni" pitchFamily="2" charset="-79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MIKHAIL GORBACHEV: </a:t>
            </a:r>
            <a:r>
              <a:rPr lang="en-US" u="sng" dirty="0" smtClean="0"/>
              <a:t>became </a:t>
            </a:r>
            <a:r>
              <a:rPr lang="en-US" u="sng" dirty="0" smtClean="0"/>
              <a:t>General Secretary of the Communist Party in 1985</a:t>
            </a:r>
          </a:p>
          <a:p>
            <a:pPr eaLnBrk="1" hangingPunct="1"/>
            <a:r>
              <a:rPr lang="en-US" dirty="0" smtClean="0"/>
              <a:t>Youngest Soviet leader since Stalin</a:t>
            </a:r>
          </a:p>
          <a:p>
            <a:pPr eaLnBrk="1" hangingPunct="1"/>
            <a:r>
              <a:rPr lang="en-US" dirty="0" smtClean="0"/>
              <a:t>Unlike other Soviet rulers, he decided to pursue new ideas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15240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15573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495800"/>
            <a:ext cx="2617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Glasnost &amp; Perestroika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Soviet leaders before Gorbachev had created a totalitarian state which rewarded silence </a:t>
            </a:r>
          </a:p>
          <a:p>
            <a:pPr eaLnBrk="1" hangingPunct="1"/>
            <a:r>
              <a:rPr lang="en-US" dirty="0" smtClean="0"/>
              <a:t>Gorbachev knew economic and social reforms could not happen without new ideas and introduced glasnost in 1985</a:t>
            </a:r>
          </a:p>
          <a:p>
            <a:pPr marL="0" indent="0" eaLnBrk="1" hangingPunct="1">
              <a:buNone/>
            </a:pPr>
            <a:r>
              <a:rPr lang="en-US" dirty="0" smtClean="0"/>
              <a:t>GLASNOST: </a:t>
            </a:r>
            <a:r>
              <a:rPr lang="en-US" u="sng" dirty="0" smtClean="0"/>
              <a:t>practice of more open and consultative government and wider spread of information </a:t>
            </a:r>
          </a:p>
          <a:p>
            <a:pPr eaLnBrk="1" hangingPunct="1"/>
            <a:r>
              <a:rPr lang="en-US" dirty="0" smtClean="0"/>
              <a:t>Glasnost allowed consumers to complain about the lack of consumer goods and long </a:t>
            </a:r>
            <a:r>
              <a:rPr lang="en-US" dirty="0" smtClean="0"/>
              <a:t>lines</a:t>
            </a:r>
          </a:p>
          <a:p>
            <a:pPr eaLnBrk="1" hangingPunct="1"/>
            <a:r>
              <a:rPr lang="en-US" dirty="0" smtClean="0"/>
              <a:t>Big changes begin to occur: churches reopen, books taken off banned books list, and dissidents released from prison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Perestroika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Gorbachev blamed Central Planning and the Command Economy for the shortages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People could not increase pay by producing more—so they didn’t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1985, Gorbachev announced perestroika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PERESTROIKA: </a:t>
            </a:r>
            <a:r>
              <a:rPr lang="en-US" u="sng" dirty="0" smtClean="0"/>
              <a:t>economic </a:t>
            </a:r>
            <a:r>
              <a:rPr lang="en-US" u="sng" dirty="0"/>
              <a:t>r</a:t>
            </a:r>
            <a:r>
              <a:rPr lang="en-US" u="sng" dirty="0" smtClean="0"/>
              <a:t>estructuring </a:t>
            </a:r>
            <a:endParaRPr lang="en-US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Perestroika allowed managers to have more control over farms and factories and allowed people could open small private businesses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62753"/>
            <a:ext cx="8077200" cy="128316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More Big Changes in government and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Gorbachev did not want to end Communism, instead make it more efficient and productive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1987, Gorbachev announced democratization</a:t>
            </a:r>
            <a:r>
              <a:rPr lang="en-US" dirty="0"/>
              <a:t>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DEMOCRATIZATION: </a:t>
            </a:r>
            <a:r>
              <a:rPr lang="en-US" u="sng" dirty="0" smtClean="0"/>
              <a:t>a </a:t>
            </a:r>
            <a:r>
              <a:rPr lang="en-US" u="sng" dirty="0" smtClean="0"/>
              <a:t>gradual opening of the political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election results surprised many—little known reformers won over party bosses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Gorbachev knew the USSR couldn’t beat the US in an expensive arms race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Instead, he </a:t>
            </a:r>
            <a:r>
              <a:rPr lang="en-US" u="sng" dirty="0" smtClean="0"/>
              <a:t>focused on arms control and signed the Intermediate-Range Nuclear Forces</a:t>
            </a:r>
            <a:r>
              <a:rPr lang="en-US" dirty="0" smtClean="0"/>
              <a:t> (INF) Treaty which banned certain nuclear missiles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Soviet Union Faces Turmoil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83488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The Soviet Union was made up of 100 different nationalities—Russian is the largest</a:t>
            </a:r>
          </a:p>
          <a:p>
            <a:pPr eaLnBrk="1" hangingPunct="1"/>
            <a:r>
              <a:rPr lang="en-US" dirty="0" smtClean="0"/>
              <a:t>Nationalist groups in Ukraine, Georgia, and other places demanded self rule</a:t>
            </a:r>
          </a:p>
          <a:p>
            <a:pPr eaLnBrk="1" hangingPunct="1"/>
            <a:r>
              <a:rPr lang="en-US" dirty="0" smtClean="0"/>
              <a:t>Muslims in the south wanted religious freedom</a:t>
            </a:r>
          </a:p>
          <a:p>
            <a:pPr eaLnBrk="1" hangingPunct="1"/>
            <a:r>
              <a:rPr lang="en-US" dirty="0" smtClean="0"/>
              <a:t>Between the wars, Lithuania, Latvia and Estonia were independent nations, but the Soviet Union annexed them in 1940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Lithuania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u="sng" dirty="0" smtClean="0"/>
              <a:t>March of </a:t>
            </a:r>
            <a:r>
              <a:rPr lang="en-US" u="sng" dirty="0" smtClean="0"/>
              <a:t>1990</a:t>
            </a:r>
            <a:r>
              <a:rPr lang="en-US" dirty="0" smtClean="0"/>
              <a:t>, </a:t>
            </a:r>
            <a:r>
              <a:rPr lang="en-US" u="sng" dirty="0" smtClean="0"/>
              <a:t>Lithuania declared its independence</a:t>
            </a:r>
          </a:p>
          <a:p>
            <a:pPr eaLnBrk="1" hangingPunct="1"/>
            <a:r>
              <a:rPr lang="en-US" dirty="0" smtClean="0"/>
              <a:t>To force it back </a:t>
            </a:r>
            <a:r>
              <a:rPr lang="en-US" dirty="0" smtClean="0"/>
              <a:t>in </a:t>
            </a:r>
            <a:r>
              <a:rPr lang="en-US" dirty="0" smtClean="0"/>
              <a:t>the USSR, Gorbachev ordered an economic blockade—it did not work</a:t>
            </a:r>
          </a:p>
          <a:p>
            <a:pPr eaLnBrk="1" hangingPunct="1"/>
            <a:r>
              <a:rPr lang="en-US" dirty="0" smtClean="0"/>
              <a:t>In January of 1991, Soviet troops attacked unarmed citizens in Lithuania's capital</a:t>
            </a:r>
          </a:p>
          <a:p>
            <a:pPr lvl="1" eaLnBrk="1" hangingPunct="1"/>
            <a:r>
              <a:rPr lang="en-US" dirty="0" smtClean="0"/>
              <a:t>14 were killed and hundreds wounded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572000"/>
            <a:ext cx="1714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72440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Boris </a:t>
            </a:r>
            <a:r>
              <a:rPr lang="en-US" sz="3200" dirty="0" err="1" smtClean="0"/>
              <a:t>yeltsin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334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democratization, came major changes, and eventually the end to, the USSR</a:t>
            </a:r>
          </a:p>
          <a:p>
            <a:r>
              <a:rPr lang="en-US" dirty="0" smtClean="0"/>
              <a:t>In March of 1991, the Russian people </a:t>
            </a:r>
            <a:r>
              <a:rPr lang="en-US" u="sng" dirty="0" smtClean="0"/>
              <a:t>voted to change the current government into the Russian Federation</a:t>
            </a:r>
            <a:endParaRPr lang="en-US" u="sng" dirty="0" smtClean="0"/>
          </a:p>
          <a:p>
            <a:r>
              <a:rPr lang="en-US" u="sng" dirty="0" smtClean="0"/>
              <a:t>Boris Yeltsin </a:t>
            </a:r>
            <a:r>
              <a:rPr lang="en-US" dirty="0" smtClean="0"/>
              <a:t>was </a:t>
            </a:r>
            <a:r>
              <a:rPr lang="en-US" dirty="0"/>
              <a:t>elected in 1991 </a:t>
            </a:r>
            <a:r>
              <a:rPr lang="en-US" dirty="0" smtClean="0"/>
              <a:t>to be the Russian Federation’s first directly elected president</a:t>
            </a:r>
          </a:p>
          <a:p>
            <a:r>
              <a:rPr lang="en-US" dirty="0" smtClean="0"/>
              <a:t>Yeltsin</a:t>
            </a:r>
            <a:r>
              <a:rPr lang="en-US" dirty="0" smtClean="0"/>
              <a:t> </a:t>
            </a:r>
            <a:r>
              <a:rPr lang="en-US" dirty="0" smtClean="0"/>
              <a:t>and Gorbachev faced a common enemy in the old guard of Communist officials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oris_Yelts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6365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Opposition from the Old 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2578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u="sng" dirty="0" smtClean="0"/>
              <a:t>hard line communists did not agree with reforms</a:t>
            </a:r>
          </a:p>
          <a:p>
            <a:pPr eaLnBrk="1" hangingPunct="1"/>
            <a:r>
              <a:rPr lang="en-US" dirty="0" smtClean="0"/>
              <a:t>August 18, 1991 they detained Gorbachev at his vacation home in the Black </a:t>
            </a:r>
            <a:r>
              <a:rPr lang="en-US" dirty="0" smtClean="0"/>
              <a:t>Sea</a:t>
            </a:r>
          </a:p>
          <a:p>
            <a:pPr eaLnBrk="1" hangingPunct="1"/>
            <a:r>
              <a:rPr lang="en-US" dirty="0" smtClean="0"/>
              <a:t>Protestors supporting democracy surrounded the Russian Parliament</a:t>
            </a:r>
            <a:endParaRPr lang="en-US" dirty="0" smtClean="0"/>
          </a:p>
          <a:p>
            <a:r>
              <a:rPr lang="en-US" dirty="0"/>
              <a:t>On August 20, the hardliners ordered troops to attack the Parliament Building</a:t>
            </a:r>
          </a:p>
          <a:p>
            <a:r>
              <a:rPr lang="en-US" dirty="0"/>
              <a:t>THE ARMY REFUSED!</a:t>
            </a:r>
          </a:p>
          <a:p>
            <a:r>
              <a:rPr lang="en-US" dirty="0"/>
              <a:t>On August 21, the army withdrew from Moscow and Gorbachev returned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19080"/>
          <a:stretch>
            <a:fillRect/>
          </a:stretch>
        </p:blipFill>
        <p:spPr bwMode="auto">
          <a:xfrm>
            <a:off x="6019800" y="2057400"/>
            <a:ext cx="2509636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End of the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83488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u="sng" dirty="0" smtClean="0"/>
              <a:t>public turned against the Communist Party</a:t>
            </a:r>
          </a:p>
          <a:p>
            <a:pPr eaLnBrk="1" hangingPunct="1"/>
            <a:r>
              <a:rPr lang="en-US" dirty="0" smtClean="0"/>
              <a:t>Gorbachev resigned as general secretary of the Communist Party and the Soviet Parliament voted to end all party activities</a:t>
            </a:r>
          </a:p>
          <a:p>
            <a:pPr eaLnBrk="1" hangingPunct="1"/>
            <a:r>
              <a:rPr lang="en-US" u="sng" dirty="0" smtClean="0"/>
              <a:t>Estonia and Latvia declared their independence</a:t>
            </a:r>
            <a:r>
              <a:rPr lang="en-US" dirty="0" smtClean="0"/>
              <a:t>, other republics followed</a:t>
            </a:r>
          </a:p>
          <a:p>
            <a:pPr eaLnBrk="1" hangingPunct="1"/>
            <a:r>
              <a:rPr lang="en-US" dirty="0" smtClean="0"/>
              <a:t>By December, all the republics had declared independence—Gorbachev pleaded for unity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Goals </a:t>
            </a:r>
            <a:r>
              <a:rPr lang="en-US" sz="3200" dirty="0" smtClean="0"/>
              <a:t>after </a:t>
            </a:r>
            <a:r>
              <a:rPr lang="en-US" sz="3200" dirty="0" smtClean="0"/>
              <a:t>WWII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of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Prevent Communism from spreading</a:t>
            </a:r>
          </a:p>
          <a:p>
            <a:r>
              <a:rPr lang="en-US" dirty="0" smtClean="0"/>
              <a:t>Encourage Democracy</a:t>
            </a:r>
          </a:p>
          <a:p>
            <a:r>
              <a:rPr lang="en-US" dirty="0" smtClean="0"/>
              <a:t>Gain access to European markets</a:t>
            </a:r>
          </a:p>
          <a:p>
            <a:r>
              <a:rPr lang="en-US" dirty="0" smtClean="0"/>
              <a:t>A Stable Europe</a:t>
            </a:r>
          </a:p>
          <a:p>
            <a:r>
              <a:rPr lang="en-US" dirty="0" smtClean="0"/>
              <a:t>Reunite and Stabilize Germany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Goals of the USSR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Spread Communism</a:t>
            </a:r>
          </a:p>
          <a:p>
            <a:r>
              <a:rPr lang="en-US" dirty="0"/>
              <a:t>Rebuild the Soviet economy</a:t>
            </a:r>
          </a:p>
          <a:p>
            <a:r>
              <a:rPr lang="en-US" dirty="0"/>
              <a:t>Control Eastern Europe </a:t>
            </a:r>
          </a:p>
          <a:p>
            <a:r>
              <a:rPr lang="en-US" dirty="0"/>
              <a:t>Protect its borders </a:t>
            </a:r>
          </a:p>
          <a:p>
            <a:r>
              <a:rPr lang="en-US" dirty="0"/>
              <a:t>Keep Germany divided and weak</a:t>
            </a:r>
          </a:p>
          <a:p>
            <a:r>
              <a:rPr lang="en-US" dirty="0"/>
              <a:t>Balance US influence in Western Europe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CIS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83488" cy="42973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Yeltsin met with the leaders of the other republics</a:t>
            </a:r>
            <a:r>
              <a:rPr lang="en-US" dirty="0" smtClean="0"/>
              <a:t> to decide a new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They agreed to form the </a:t>
            </a:r>
            <a:r>
              <a:rPr lang="en-US" u="sng" dirty="0" smtClean="0"/>
              <a:t>Commonwealth of Independent States</a:t>
            </a:r>
            <a:r>
              <a:rPr lang="en-US" dirty="0" smtClean="0"/>
              <a:t> (</a:t>
            </a:r>
            <a:r>
              <a:rPr lang="en-US" dirty="0" smtClean="0"/>
              <a:t>CIS)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CIS: </a:t>
            </a:r>
            <a:r>
              <a:rPr lang="en-US" u="sng" dirty="0" smtClean="0"/>
              <a:t>a </a:t>
            </a:r>
            <a:r>
              <a:rPr lang="en-US" u="sng" dirty="0" smtClean="0"/>
              <a:t>loose federation of former Soviet territories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Baltic Republics and Georgia did not join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Christmas Day 1991, Gorbachev announced his resignation as president of the Soviet </a:t>
            </a:r>
            <a:r>
              <a:rPr lang="en-US" dirty="0" smtClean="0"/>
              <a:t>Union — a </a:t>
            </a:r>
            <a:r>
              <a:rPr lang="en-US" dirty="0" smtClean="0"/>
              <a:t>country that no longer existed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Chechnya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87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Mostly Muslim area in Southwestern Russia</a:t>
            </a:r>
          </a:p>
          <a:p>
            <a:r>
              <a:rPr lang="en-US" dirty="0" smtClean="0"/>
              <a:t>Declared independence in </a:t>
            </a:r>
            <a:r>
              <a:rPr lang="en-US" dirty="0" smtClean="0"/>
              <a:t>1991, but Yeltsin </a:t>
            </a:r>
            <a:r>
              <a:rPr lang="en-US" dirty="0" smtClean="0"/>
              <a:t>denied its right to leave Russia</a:t>
            </a:r>
          </a:p>
          <a:p>
            <a:r>
              <a:rPr lang="en-US" dirty="0" smtClean="0"/>
              <a:t>In 1994, </a:t>
            </a:r>
            <a:r>
              <a:rPr lang="en-US" dirty="0" smtClean="0"/>
              <a:t>he ordered 40,000 troops into Chechnya </a:t>
            </a:r>
          </a:p>
          <a:p>
            <a:r>
              <a:rPr lang="en-US" dirty="0" smtClean="0"/>
              <a:t>News of death and destruction sparked anger in </a:t>
            </a:r>
            <a:r>
              <a:rPr lang="en-US" dirty="0" smtClean="0"/>
              <a:t>Russia</a:t>
            </a:r>
          </a:p>
          <a:p>
            <a:r>
              <a:rPr lang="en-US" dirty="0" smtClean="0"/>
              <a:t>Today, </a:t>
            </a:r>
            <a:r>
              <a:rPr lang="en-US" u="sng" dirty="0" smtClean="0"/>
              <a:t>Chechnya is still under Russian rule and is still rebuilding from wars throughout the 1990s</a:t>
            </a:r>
            <a:endParaRPr lang="en-U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0298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Russia under </a:t>
            </a:r>
            <a:r>
              <a:rPr lang="en-US" sz="3200" dirty="0" err="1" smtClean="0"/>
              <a:t>vladimir</a:t>
            </a:r>
            <a:r>
              <a:rPr lang="en-US" sz="3200" dirty="0" smtClean="0"/>
              <a:t> </a:t>
            </a:r>
            <a:r>
              <a:rPr lang="en-US" sz="3200" dirty="0" err="1" smtClean="0"/>
              <a:t>putin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VLADIMIR PUTIN: </a:t>
            </a:r>
            <a:r>
              <a:rPr lang="en-US" u="sng" dirty="0" smtClean="0"/>
              <a:t>former </a:t>
            </a:r>
            <a:r>
              <a:rPr lang="en-US" u="sng" dirty="0" smtClean="0"/>
              <a:t>KGB officer appointed prime minister by Boris </a:t>
            </a:r>
            <a:r>
              <a:rPr lang="en-US" u="sng" dirty="0" smtClean="0"/>
              <a:t>Yeltsin and current president of Russia</a:t>
            </a:r>
            <a:endParaRPr lang="en-US" u="sng" dirty="0" smtClean="0"/>
          </a:p>
          <a:p>
            <a:r>
              <a:rPr lang="en-US" dirty="0" smtClean="0"/>
              <a:t>When Yeltsin resigned in </a:t>
            </a:r>
            <a:r>
              <a:rPr lang="en-US" dirty="0" smtClean="0"/>
              <a:t>1999, </a:t>
            </a:r>
            <a:r>
              <a:rPr lang="en-US" dirty="0" smtClean="0"/>
              <a:t>he appointed Putin acting president</a:t>
            </a:r>
          </a:p>
          <a:p>
            <a:r>
              <a:rPr lang="en-US" u="sng" dirty="0" smtClean="0"/>
              <a:t>Putin won </a:t>
            </a:r>
            <a:r>
              <a:rPr lang="en-US" u="sng" dirty="0" smtClean="0"/>
              <a:t>presidential election in March 2000</a:t>
            </a:r>
          </a:p>
          <a:p>
            <a:r>
              <a:rPr lang="en-US" dirty="0" smtClean="0"/>
              <a:t>Putin forcefully dealt with the rebellion in </a:t>
            </a:r>
            <a:r>
              <a:rPr lang="en-US" dirty="0" smtClean="0"/>
              <a:t>Chechnya, ending the Second </a:t>
            </a:r>
            <a:r>
              <a:rPr lang="en-US" dirty="0" err="1" smtClean="0"/>
              <a:t>Chechnyan</a:t>
            </a:r>
            <a:r>
              <a:rPr lang="en-US" dirty="0" smtClean="0"/>
              <a:t> War</a:t>
            </a:r>
            <a:endParaRPr lang="en-US" dirty="0" smtClean="0"/>
          </a:p>
          <a:p>
            <a:r>
              <a:rPr lang="en-US" dirty="0" smtClean="0"/>
              <a:t>Nation’s economic problems continued</a:t>
            </a:r>
          </a:p>
          <a:p>
            <a:r>
              <a:rPr lang="en-US" dirty="0"/>
              <a:t>Massive social problems—domestic abuse, homelessness, and alcoholism</a:t>
            </a:r>
          </a:p>
          <a:p>
            <a:r>
              <a:rPr lang="en-US" u="sng" dirty="0"/>
              <a:t>Accused of </a:t>
            </a:r>
            <a:r>
              <a:rPr lang="en-US" u="sng" dirty="0" smtClean="0"/>
              <a:t>a number of crimes</a:t>
            </a:r>
            <a:r>
              <a:rPr lang="en-US" dirty="0" smtClean="0"/>
              <a:t>, including abuse </a:t>
            </a:r>
            <a:r>
              <a:rPr lang="en-US" dirty="0"/>
              <a:t>of power, civil rights violations and murder/in prisoning opponents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124200" cy="224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31157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Russia today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2008, </a:t>
            </a:r>
            <a:r>
              <a:rPr lang="en-US" u="sng" dirty="0" smtClean="0"/>
              <a:t>Dmitry Medvedev was elected president of Russia, and named Putin as Prime Minister</a:t>
            </a:r>
          </a:p>
          <a:p>
            <a:r>
              <a:rPr lang="en-US" dirty="0" err="1" smtClean="0"/>
              <a:t>Medvedev</a:t>
            </a:r>
            <a:r>
              <a:rPr lang="en-US" dirty="0" smtClean="0"/>
              <a:t> and Putin ruled as a practically 2-headed government known as a </a:t>
            </a:r>
            <a:r>
              <a:rPr lang="en-US" u="sng" dirty="0" smtClean="0"/>
              <a:t>government by tandem</a:t>
            </a:r>
          </a:p>
          <a:p>
            <a:r>
              <a:rPr lang="en-US" dirty="0" smtClean="0"/>
              <a:t>Putin ran for a 3</a:t>
            </a:r>
            <a:r>
              <a:rPr lang="en-US" baseline="30000" dirty="0" smtClean="0"/>
              <a:t>rd</a:t>
            </a:r>
            <a:r>
              <a:rPr lang="en-US" dirty="0" smtClean="0"/>
              <a:t> non-consecutive term in 2012 and is now serving a 6 year term as president </a:t>
            </a:r>
            <a:r>
              <a:rPr lang="en-US" dirty="0" smtClean="0"/>
              <a:t>again, </a:t>
            </a:r>
            <a:r>
              <a:rPr lang="en-US" u="sng" dirty="0" smtClean="0"/>
              <a:t>in office until 2018</a:t>
            </a:r>
            <a:endParaRPr lang="en-US" u="sng" dirty="0" smtClean="0"/>
          </a:p>
          <a:p>
            <a:r>
              <a:rPr lang="en-US" dirty="0" smtClean="0"/>
              <a:t>In February 2014, Putin annexed Crimea and caused unrest throughout Ukraine</a:t>
            </a:r>
          </a:p>
          <a:p>
            <a:r>
              <a:rPr lang="en-US" u="sng" dirty="0" smtClean="0"/>
              <a:t>Sanctions have been placed on Russia</a:t>
            </a:r>
            <a:r>
              <a:rPr lang="en-US" dirty="0" smtClean="0"/>
              <a:t> by countries around the world, including the US, the European Union and others, crippling the Russian economy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39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Cold War Europe </a:t>
            </a:r>
            <a:endParaRPr lang="en-US" sz="32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Germany During the Cold War</a:t>
            </a:r>
            <a:endParaRPr lang="en-US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6012"/>
            <a:ext cx="4431755" cy="51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Containment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83488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Truman’s policy of dealing with the USSR</a:t>
            </a:r>
          </a:p>
          <a:p>
            <a:pPr marL="0" indent="0">
              <a:buNone/>
            </a:pPr>
            <a:r>
              <a:rPr lang="en-US" dirty="0" smtClean="0"/>
              <a:t>CONTAINMENT: </a:t>
            </a:r>
            <a:r>
              <a:rPr lang="en-US" u="sng" dirty="0" smtClean="0"/>
              <a:t>an </a:t>
            </a:r>
            <a:r>
              <a:rPr lang="en-US" u="sng" dirty="0" smtClean="0"/>
              <a:t>attempt by the USA to block any more countries from becoming communist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COULD POSSIBLY GO WRONG?</a:t>
            </a:r>
          </a:p>
          <a:p>
            <a:pPr lvl="2"/>
            <a:r>
              <a:rPr lang="en-US" dirty="0" smtClean="0"/>
              <a:t>Korean War</a:t>
            </a:r>
          </a:p>
          <a:p>
            <a:pPr lvl="2"/>
            <a:r>
              <a:rPr lang="en-US" dirty="0" smtClean="0"/>
              <a:t>Vietnam War</a:t>
            </a:r>
          </a:p>
          <a:p>
            <a:pPr lvl="2"/>
            <a:r>
              <a:rPr lang="en-US" dirty="0" smtClean="0"/>
              <a:t>Trouble with Iran</a:t>
            </a:r>
          </a:p>
          <a:p>
            <a:pPr lvl="2"/>
            <a:r>
              <a:rPr lang="en-US" dirty="0" smtClean="0"/>
              <a:t>Dictators in South America</a:t>
            </a:r>
          </a:p>
          <a:p>
            <a:pPr lvl="2"/>
            <a:r>
              <a:rPr lang="en-US" dirty="0" smtClean="0"/>
              <a:t>Nearly WWIII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133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599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TRUMAN DOCTRINE: </a:t>
            </a:r>
            <a:r>
              <a:rPr lang="en-US" u="sng" dirty="0" smtClean="0"/>
              <a:t>p</a:t>
            </a:r>
            <a:r>
              <a:rPr lang="en-US" u="sng" dirty="0" smtClean="0"/>
              <a:t>romise </a:t>
            </a:r>
            <a:r>
              <a:rPr lang="en-US" u="sng" dirty="0" smtClean="0"/>
              <a:t>by President Truman to help any country that was trying to resist </a:t>
            </a:r>
            <a:r>
              <a:rPr lang="en-US" u="sng" dirty="0" smtClean="0"/>
              <a:t>communism</a:t>
            </a:r>
          </a:p>
          <a:p>
            <a:r>
              <a:rPr lang="en-US" dirty="0" smtClean="0"/>
              <a:t>Started </a:t>
            </a:r>
            <a:r>
              <a:rPr lang="en-US" dirty="0" smtClean="0"/>
              <a:t>with aid to Greece and Turkey</a:t>
            </a:r>
          </a:p>
          <a:p>
            <a:r>
              <a:rPr lang="en-US" dirty="0" smtClean="0"/>
              <a:t>It made it clear to the USSR that </a:t>
            </a:r>
            <a:r>
              <a:rPr lang="en-US" u="sng" dirty="0" smtClean="0"/>
              <a:t>Americans would resist Soviet expansion around the world</a:t>
            </a:r>
          </a:p>
          <a:p>
            <a:r>
              <a:rPr lang="en-US" dirty="0" smtClean="0"/>
              <a:t>Stalin saw this is as an attempt to isolate the USSR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9513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Marshall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19600" cy="4953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European assistance program</a:t>
            </a:r>
          </a:p>
          <a:p>
            <a:r>
              <a:rPr lang="en-US" dirty="0" smtClean="0"/>
              <a:t>Provided food, machinery, and other materials to rebuild Europe</a:t>
            </a:r>
          </a:p>
          <a:p>
            <a:r>
              <a:rPr lang="en-US" dirty="0" smtClean="0"/>
              <a:t>Stalin </a:t>
            </a:r>
            <a:r>
              <a:rPr lang="en-US" u="sng" dirty="0" smtClean="0"/>
              <a:t>rejected any aid for the USSR</a:t>
            </a:r>
            <a:r>
              <a:rPr lang="en-US" dirty="0" smtClean="0"/>
              <a:t> and the countries under his control</a:t>
            </a:r>
          </a:p>
          <a:p>
            <a:r>
              <a:rPr lang="en-US" dirty="0" smtClean="0"/>
              <a:t>Stalin went so far as to forbid Eastern European countries to accept American aid and promised aid from the USSR in its place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47594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753"/>
            <a:ext cx="8382000" cy="12831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Stuttgart, Germany – 1947 &amp; 1955</a:t>
            </a:r>
            <a:endParaRPr lang="en-US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504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2493</TotalTime>
  <Words>1766</Words>
  <Application>Microsoft Office PowerPoint</Application>
  <PresentationFormat>On-screen Show (4:3)</PresentationFormat>
  <Paragraphs>187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Precedent</vt:lpstr>
      <vt:lpstr>The USSR </vt:lpstr>
      <vt:lpstr>When World War II Ended… </vt:lpstr>
      <vt:lpstr>Goals after WWII</vt:lpstr>
      <vt:lpstr>Cold War Europe </vt:lpstr>
      <vt:lpstr>Germany During the Cold War</vt:lpstr>
      <vt:lpstr>Containment</vt:lpstr>
      <vt:lpstr>The Truman Doctrine</vt:lpstr>
      <vt:lpstr>The Marshall Plan</vt:lpstr>
      <vt:lpstr>Stuttgart, Germany – 1947 &amp; 1955</vt:lpstr>
      <vt:lpstr>Berlin airlift</vt:lpstr>
      <vt:lpstr>Berlin Airlift </vt:lpstr>
      <vt:lpstr>NATO and the Warsaw Pact</vt:lpstr>
      <vt:lpstr>NATO/WARSAW PACT MAP</vt:lpstr>
      <vt:lpstr>Nuclear War</vt:lpstr>
      <vt:lpstr>Rebellion in Hungary, 1956</vt:lpstr>
      <vt:lpstr>DeStalinization &amp; The berlin wall</vt:lpstr>
      <vt:lpstr>Berlin wall</vt:lpstr>
      <vt:lpstr>Brinkmanship &amp; the brezhnev doctrine</vt:lpstr>
      <vt:lpstr>Détente</vt:lpstr>
      <vt:lpstr>The End of Détente </vt:lpstr>
      <vt:lpstr>Mikhail Gorbachev Takes Power</vt:lpstr>
      <vt:lpstr>Glasnost &amp; Perestroika</vt:lpstr>
      <vt:lpstr>Perestroika </vt:lpstr>
      <vt:lpstr>More Big Changes in government and foreign policy</vt:lpstr>
      <vt:lpstr>The Soviet Union Faces Turmoil</vt:lpstr>
      <vt:lpstr>Lithuania</vt:lpstr>
      <vt:lpstr>Boris yeltsin</vt:lpstr>
      <vt:lpstr>Opposition from the Old Timers</vt:lpstr>
      <vt:lpstr>The End of the Soviet Union</vt:lpstr>
      <vt:lpstr>The CIS</vt:lpstr>
      <vt:lpstr>Chechnya</vt:lpstr>
      <vt:lpstr>Russia under vladimir putin</vt:lpstr>
      <vt:lpstr>Russia today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Cold War and Beyond</dc:title>
  <dc:creator>Meghan</dc:creator>
  <cp:lastModifiedBy>MARY ELLEN MCMILLEN</cp:lastModifiedBy>
  <cp:revision>76</cp:revision>
  <cp:lastPrinted>2012-09-24T15:08:28Z</cp:lastPrinted>
  <dcterms:created xsi:type="dcterms:W3CDTF">2010-09-27T22:34:53Z</dcterms:created>
  <dcterms:modified xsi:type="dcterms:W3CDTF">2016-01-27T13:40:15Z</dcterms:modified>
</cp:coreProperties>
</file>