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4" r:id="rId13"/>
    <p:sldId id="267" r:id="rId14"/>
    <p:sldId id="275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0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1945 to Present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72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Cultural revolution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48" y="1572382"/>
            <a:ext cx="8545965" cy="51283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Mao thought that China was weakening and in 1966, he </a:t>
            </a:r>
            <a:r>
              <a:rPr lang="en-US" u="sng" dirty="0" smtClean="0"/>
              <a:t>urged China’s young people to “learn revolution by making revolution”</a:t>
            </a:r>
          </a:p>
          <a:p>
            <a:r>
              <a:rPr lang="en-US" dirty="0" smtClean="0"/>
              <a:t>Millions of high school and college students left their classrooms and </a:t>
            </a:r>
            <a:r>
              <a:rPr lang="en-US" u="sng" dirty="0" smtClean="0"/>
              <a:t>formed militia units called Red Guards</a:t>
            </a:r>
          </a:p>
          <a:p>
            <a:r>
              <a:rPr lang="en-US" dirty="0" smtClean="0"/>
              <a:t>The Red Guards led a major uprising known as the </a:t>
            </a:r>
            <a:r>
              <a:rPr lang="en-US" u="sng" dirty="0" smtClean="0"/>
              <a:t>Cultural Revolution</a:t>
            </a:r>
          </a:p>
          <a:p>
            <a:r>
              <a:rPr lang="en-US" dirty="0" smtClean="0"/>
              <a:t>The goal of the Cultural Revolution was to </a:t>
            </a:r>
            <a:r>
              <a:rPr lang="en-US" u="sng" dirty="0" smtClean="0"/>
              <a:t>establish a society of peasants and workers in which all were equal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Thousands were executed or imprisoned by the Red Guard and chaos began to threaten production</a:t>
            </a:r>
          </a:p>
          <a:p>
            <a:r>
              <a:rPr lang="en-US" dirty="0" smtClean="0"/>
              <a:t>By 1968, even Mao admitted that the Cultural Revolution had to stop</a:t>
            </a:r>
          </a:p>
          <a:p>
            <a:r>
              <a:rPr lang="en-US" u="sng" dirty="0" smtClean="0"/>
              <a:t>Zhou </a:t>
            </a:r>
            <a:r>
              <a:rPr lang="en-US" u="sng" dirty="0" err="1" smtClean="0"/>
              <a:t>Enlai</a:t>
            </a:r>
            <a:r>
              <a:rPr lang="en-US" dirty="0" smtClean="0"/>
              <a:t>, the Chinese Communist Party founder and premier since 1949, began to restore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China and the west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20" y="1695752"/>
            <a:ext cx="8388728" cy="4884058"/>
          </a:xfrm>
        </p:spPr>
        <p:txBody>
          <a:bodyPr>
            <a:normAutofit/>
          </a:bodyPr>
          <a:lstStyle/>
          <a:p>
            <a:r>
              <a:rPr lang="en-US" dirty="0" smtClean="0"/>
              <a:t>Throughout the 1960s, China </a:t>
            </a:r>
            <a:r>
              <a:rPr lang="en-US" u="sng" dirty="0" smtClean="0"/>
              <a:t>isolated themselves</a:t>
            </a:r>
            <a:r>
              <a:rPr lang="en-US" dirty="0" smtClean="0"/>
              <a:t> and played </a:t>
            </a:r>
            <a:r>
              <a:rPr lang="en-US" dirty="0" smtClean="0"/>
              <a:t>almost no role in world affairs</a:t>
            </a:r>
          </a:p>
          <a:p>
            <a:r>
              <a:rPr lang="en-US" dirty="0" smtClean="0"/>
              <a:t>After the Cultural Revolution, Zhou began to send signals that he was willing to form ties to the west </a:t>
            </a:r>
          </a:p>
          <a:p>
            <a:r>
              <a:rPr lang="en-US" u="sng" dirty="0" smtClean="0"/>
              <a:t>A visit by an American table-tennis team to tour China in 1971 opened a new era in Chinese-American relations</a:t>
            </a:r>
          </a:p>
          <a:p>
            <a:r>
              <a:rPr lang="en-US" dirty="0" smtClean="0"/>
              <a:t>After visits to China by Nixon, and meets with Zhou and Mao, the 3 leaders began cultural exchanges and some trade</a:t>
            </a:r>
          </a:p>
          <a:p>
            <a:r>
              <a:rPr lang="en-US" dirty="0" smtClean="0"/>
              <a:t>In </a:t>
            </a:r>
            <a:r>
              <a:rPr lang="en-US" u="sng" dirty="0" smtClean="0"/>
              <a:t>1979</a:t>
            </a:r>
            <a:r>
              <a:rPr lang="en-US" dirty="0" smtClean="0"/>
              <a:t>, the US and China established diplomatic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0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One-child policy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38" y="1643866"/>
            <a:ext cx="8776039" cy="50631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Mao Zedong had believed that population growth empowered the country and so </a:t>
            </a:r>
            <a:r>
              <a:rPr lang="en-US" dirty="0" smtClean="0"/>
              <a:t>he encouraged </a:t>
            </a:r>
            <a:r>
              <a:rPr lang="en-US" dirty="0" smtClean="0"/>
              <a:t>couples to have as many children as possible</a:t>
            </a:r>
          </a:p>
          <a:p>
            <a:r>
              <a:rPr lang="en-US" dirty="0" smtClean="0"/>
              <a:t>The population grew from under 600 million in 1949 to over 900 million in 1976</a:t>
            </a:r>
          </a:p>
          <a:p>
            <a:r>
              <a:rPr lang="en-US" dirty="0" smtClean="0"/>
              <a:t>A family planning policy for population control </a:t>
            </a:r>
            <a:r>
              <a:rPr lang="en-US" dirty="0" smtClean="0"/>
              <a:t>was introduced </a:t>
            </a:r>
            <a:r>
              <a:rPr lang="en-US" dirty="0" smtClean="0"/>
              <a:t>in 1978 and enacted on September 18, 1980 </a:t>
            </a:r>
            <a:r>
              <a:rPr lang="en-US" u="sng" dirty="0" smtClean="0"/>
              <a:t>to alleviate social, economic and environmental problems</a:t>
            </a:r>
          </a:p>
          <a:p>
            <a:r>
              <a:rPr lang="en-US" dirty="0" smtClean="0"/>
              <a:t>The term “one-child” is not completely accurate, as the policy allowed many exceptions and ethnic minorities were exempt</a:t>
            </a:r>
          </a:p>
          <a:p>
            <a:r>
              <a:rPr lang="en-US" dirty="0" smtClean="0"/>
              <a:t>Policy </a:t>
            </a:r>
            <a:r>
              <a:rPr lang="en-US" dirty="0" smtClean="0"/>
              <a:t>was </a:t>
            </a:r>
            <a:r>
              <a:rPr lang="en-US" dirty="0" smtClean="0"/>
              <a:t>enforced through fines on a local level</a:t>
            </a:r>
          </a:p>
          <a:p>
            <a:r>
              <a:rPr lang="en-US" dirty="0" smtClean="0"/>
              <a:t>Over the past 25 years, </a:t>
            </a:r>
            <a:r>
              <a:rPr lang="en-US" u="sng" dirty="0" smtClean="0"/>
              <a:t>the policy has been relaxed in a variety of ways</a:t>
            </a:r>
            <a:r>
              <a:rPr lang="en-US" dirty="0" smtClean="0"/>
              <a:t>, but is still technically in existence</a:t>
            </a:r>
          </a:p>
          <a:p>
            <a:r>
              <a:rPr lang="en-US" dirty="0" smtClean="0"/>
              <a:t>While the policy is supported by the majority within China, it is very controversial outside of the country</a:t>
            </a:r>
          </a:p>
        </p:txBody>
      </p:sp>
    </p:spTree>
    <p:extLst>
      <p:ext uri="{BB962C8B-B14F-4D97-AF65-F5344CB8AC3E}">
        <p14:creationId xmlns:p14="http://schemas.microsoft.com/office/powerpoint/2010/main" val="195550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Economic reform in china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35" y="1635276"/>
            <a:ext cx="8473394" cy="52227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Both Mao and </a:t>
            </a:r>
            <a:r>
              <a:rPr lang="en-US" dirty="0" err="1" smtClean="0"/>
              <a:t>Jhou</a:t>
            </a:r>
            <a:r>
              <a:rPr lang="en-US" dirty="0" smtClean="0"/>
              <a:t> died in </a:t>
            </a:r>
            <a:r>
              <a:rPr lang="en-US" u="sng" dirty="0" smtClean="0"/>
              <a:t>1976</a:t>
            </a:r>
          </a:p>
          <a:p>
            <a:r>
              <a:rPr lang="en-US" dirty="0" smtClean="0"/>
              <a:t>In </a:t>
            </a:r>
            <a:r>
              <a:rPr lang="en-US" u="sng" dirty="0" smtClean="0"/>
              <a:t>1980, Deng Xiaoping</a:t>
            </a:r>
            <a:r>
              <a:rPr lang="en-US" dirty="0" smtClean="0"/>
              <a:t> emerged as the most powerful leader in China</a:t>
            </a:r>
          </a:p>
          <a:p>
            <a:r>
              <a:rPr lang="en-US" dirty="0" smtClean="0"/>
              <a:t>Although a lifelong Communist, </a:t>
            </a:r>
            <a:r>
              <a:rPr lang="en-US" u="sng" dirty="0" smtClean="0"/>
              <a:t>Xiaoping </a:t>
            </a:r>
            <a:r>
              <a:rPr lang="en-US" u="sng" dirty="0" smtClean="0"/>
              <a:t>supported moderate economic policies and was willing to use capitalist ideas</a:t>
            </a:r>
            <a:r>
              <a:rPr lang="en-US" dirty="0" smtClean="0"/>
              <a:t> to help China’s economy</a:t>
            </a:r>
          </a:p>
          <a:p>
            <a:r>
              <a:rPr lang="en-US" dirty="0" smtClean="0"/>
              <a:t>Xiaoping</a:t>
            </a:r>
            <a:r>
              <a:rPr lang="en-US" dirty="0" smtClean="0"/>
              <a:t> </a:t>
            </a:r>
            <a:r>
              <a:rPr lang="en-US" dirty="0" smtClean="0"/>
              <a:t>embraced a set of goals known as the Four Modernizations</a:t>
            </a:r>
          </a:p>
          <a:p>
            <a:pPr marL="0" indent="0">
              <a:buNone/>
            </a:pPr>
            <a:r>
              <a:rPr lang="en-US" dirty="0" smtClean="0"/>
              <a:t>FOUR MODERNIZATIONS: </a:t>
            </a:r>
            <a:r>
              <a:rPr lang="en-US" u="sng" dirty="0" smtClean="0"/>
              <a:t>goals that called for progress in agriculture, industry, defense, science and technology</a:t>
            </a:r>
          </a:p>
          <a:p>
            <a:r>
              <a:rPr lang="en-US" dirty="0" smtClean="0"/>
              <a:t>Xiaoping</a:t>
            </a:r>
            <a:r>
              <a:rPr lang="en-US" dirty="0" smtClean="0"/>
              <a:t> </a:t>
            </a:r>
            <a:r>
              <a:rPr lang="en-US" dirty="0" smtClean="0"/>
              <a:t>put forth an ambitious program for economic reform and </a:t>
            </a:r>
            <a:r>
              <a:rPr lang="en-US" u="sng" dirty="0" smtClean="0"/>
              <a:t>his policies produced striking changes in Chinese life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894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Beijing, 1989</a:t>
            </a:r>
            <a:endParaRPr lang="en-US" dirty="0"/>
          </a:p>
        </p:txBody>
      </p:sp>
      <p:pic>
        <p:nvPicPr>
          <p:cNvPr id="4" name="Picture 3" descr="Tiananme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76" y="1600200"/>
            <a:ext cx="8007858" cy="502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7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Tiananmen square massacre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05" y="1538514"/>
            <a:ext cx="8836252" cy="53194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u="sng" dirty="0" smtClean="0"/>
              <a:t>April of 1989</a:t>
            </a:r>
            <a:r>
              <a:rPr lang="en-US" dirty="0" smtClean="0"/>
              <a:t>, more than 100,000 students occupied Tiananmen Square in Beijing </a:t>
            </a:r>
            <a:r>
              <a:rPr lang="en-US" u="sng" dirty="0" smtClean="0"/>
              <a:t>to protest political leadership</a:t>
            </a:r>
            <a:r>
              <a:rPr lang="en-US" dirty="0" smtClean="0"/>
              <a:t> and </a:t>
            </a:r>
            <a:r>
              <a:rPr lang="en-US" dirty="0" smtClean="0"/>
              <a:t>quickly won widespread popular support</a:t>
            </a:r>
          </a:p>
          <a:p>
            <a:r>
              <a:rPr lang="en-US" dirty="0" smtClean="0"/>
              <a:t>Instead of considering reform, </a:t>
            </a:r>
            <a:r>
              <a:rPr lang="en-US" dirty="0" smtClean="0"/>
              <a:t>Xiaoping</a:t>
            </a:r>
            <a:r>
              <a:rPr lang="en-US" dirty="0" smtClean="0"/>
              <a:t> </a:t>
            </a:r>
            <a:r>
              <a:rPr lang="en-US" dirty="0" smtClean="0"/>
              <a:t>declared martial law and ordered 100,000 troops to surround Beijing</a:t>
            </a:r>
          </a:p>
          <a:p>
            <a:r>
              <a:rPr lang="en-US" dirty="0" smtClean="0"/>
              <a:t>Many students left, but around 5,000 remained and defiantly built a 33-foot statue they named the “</a:t>
            </a:r>
            <a:r>
              <a:rPr lang="en-US" u="sng" dirty="0" smtClean="0"/>
              <a:t>Goddess of Democracy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On </a:t>
            </a:r>
            <a:r>
              <a:rPr lang="en-US" u="sng" dirty="0" smtClean="0"/>
              <a:t>June 4, 1989</a:t>
            </a:r>
            <a:r>
              <a:rPr lang="en-US" dirty="0" smtClean="0"/>
              <a:t>, the standoff came to an end when thousands of </a:t>
            </a:r>
            <a:r>
              <a:rPr lang="en-US" u="sng" dirty="0" smtClean="0"/>
              <a:t>heavily armed soldiers stormed Tiananmen Square</a:t>
            </a:r>
          </a:p>
          <a:p>
            <a:r>
              <a:rPr lang="en-US" dirty="0" smtClean="0"/>
              <a:t>Tanks smashed through barricades and crushed the “Goddess of Democracy” and </a:t>
            </a:r>
            <a:r>
              <a:rPr lang="en-US" u="sng" dirty="0" smtClean="0"/>
              <a:t>soldiers sprayed gunfire into the crowds</a:t>
            </a:r>
          </a:p>
          <a:p>
            <a:r>
              <a:rPr lang="en-US" dirty="0" smtClean="0"/>
              <a:t>The assault killed hundred and wounded thousands, </a:t>
            </a:r>
            <a:r>
              <a:rPr lang="en-US" u="sng" dirty="0" smtClean="0"/>
              <a:t>marking the beginning of a massive government campaign to stomp out progress</a:t>
            </a:r>
          </a:p>
        </p:txBody>
      </p:sp>
    </p:spTree>
    <p:extLst>
      <p:ext uri="{BB962C8B-B14F-4D97-AF65-F5344CB8AC3E}">
        <p14:creationId xmlns:p14="http://schemas.microsoft.com/office/powerpoint/2010/main" val="417919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Tiananmen square massacre</a:t>
            </a:r>
            <a:endParaRPr lang="en-US" sz="3200" dirty="0"/>
          </a:p>
        </p:txBody>
      </p:sp>
      <p:pic>
        <p:nvPicPr>
          <p:cNvPr id="4" name="Picture 3" descr="Tiananmen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34" y="1600199"/>
            <a:ext cx="4479158" cy="2764263"/>
          </a:xfrm>
          <a:prstGeom prst="rect">
            <a:avLst/>
          </a:prstGeom>
        </p:spPr>
      </p:pic>
      <p:pic>
        <p:nvPicPr>
          <p:cNvPr id="6" name="Picture 5" descr="Tiananmen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612" y="4549396"/>
            <a:ext cx="5505569" cy="220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China after </a:t>
            </a:r>
            <a:r>
              <a:rPr lang="en-US" sz="3200" dirty="0" err="1" smtClean="0"/>
              <a:t>deng</a:t>
            </a:r>
            <a:r>
              <a:rPr lang="en-US" sz="3200" dirty="0" smtClean="0"/>
              <a:t> </a:t>
            </a:r>
            <a:r>
              <a:rPr lang="en-US" sz="3200" dirty="0" err="1" smtClean="0"/>
              <a:t>xiaoping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6663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Xiaoping</a:t>
            </a:r>
            <a:r>
              <a:rPr lang="en-US" dirty="0" smtClean="0"/>
              <a:t> </a:t>
            </a:r>
            <a:r>
              <a:rPr lang="en-US" dirty="0" smtClean="0"/>
              <a:t>died in February 1997 and Communist Party General Secretary </a:t>
            </a:r>
            <a:r>
              <a:rPr lang="en-US" u="sng" dirty="0" smtClean="0"/>
              <a:t>Jiang Zemin</a:t>
            </a:r>
            <a:r>
              <a:rPr lang="en-US" dirty="0" smtClean="0"/>
              <a:t> assumed the presidency</a:t>
            </a:r>
          </a:p>
          <a:p>
            <a:r>
              <a:rPr lang="en-US" dirty="0" smtClean="0"/>
              <a:t>Intelligent leader, but with no military experience, Zemin faced a number of challenges in office, </a:t>
            </a:r>
            <a:r>
              <a:rPr lang="en-US" dirty="0" smtClean="0"/>
              <a:t>including human rights issues </a:t>
            </a:r>
            <a:r>
              <a:rPr lang="en-US" dirty="0" smtClean="0"/>
              <a:t>and the lack of democracy in China</a:t>
            </a:r>
          </a:p>
          <a:p>
            <a:r>
              <a:rPr lang="en-US" dirty="0" smtClean="0"/>
              <a:t>He stepped down as president in 2003 and was replaced by </a:t>
            </a:r>
            <a:r>
              <a:rPr lang="en-US" u="sng" dirty="0" smtClean="0"/>
              <a:t>Hu Jintao </a:t>
            </a:r>
          </a:p>
          <a:p>
            <a:r>
              <a:rPr lang="en-US" dirty="0" err="1" smtClean="0"/>
              <a:t>Zemin</a:t>
            </a:r>
            <a:r>
              <a:rPr lang="en-US" dirty="0" smtClean="0"/>
              <a:t> retained power behind the scenes and remained the political leader of the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3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Hong </a:t>
            </a:r>
            <a:r>
              <a:rPr lang="en-US" sz="3200" dirty="0" err="1" smtClean="0"/>
              <a:t>kong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96" y="1560158"/>
            <a:ext cx="8904934" cy="529784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Another major issue for China was the </a:t>
            </a:r>
            <a:r>
              <a:rPr lang="en-US" u="sng" dirty="0" smtClean="0"/>
              <a:t>status of Hong Kong</a:t>
            </a:r>
          </a:p>
          <a:p>
            <a:r>
              <a:rPr lang="en-US" dirty="0" smtClean="0"/>
              <a:t>Hong Kong was a thriving business center and British colony on southeastern coast of China</a:t>
            </a:r>
          </a:p>
          <a:p>
            <a:r>
              <a:rPr lang="en-US" dirty="0" smtClean="0"/>
              <a:t>On </a:t>
            </a:r>
            <a:r>
              <a:rPr lang="en-US" u="sng" dirty="0" smtClean="0"/>
              <a:t>July 1, 1997</a:t>
            </a:r>
            <a:r>
              <a:rPr lang="en-US" dirty="0" smtClean="0"/>
              <a:t>, </a:t>
            </a:r>
            <a:r>
              <a:rPr lang="en-US" u="sng" dirty="0" smtClean="0"/>
              <a:t>Great Britain gave Hong Kong over to China</a:t>
            </a:r>
            <a:r>
              <a:rPr lang="en-US" dirty="0" smtClean="0"/>
              <a:t>, ending 155 years of colonial rule</a:t>
            </a:r>
          </a:p>
          <a:p>
            <a:r>
              <a:rPr lang="en-US" dirty="0" smtClean="0"/>
              <a:t>Hong Kong became China’s first </a:t>
            </a:r>
            <a:r>
              <a:rPr lang="en-US" u="sng" dirty="0" smtClean="0"/>
              <a:t>Special Administrative Region</a:t>
            </a:r>
            <a:r>
              <a:rPr lang="en-US" dirty="0" smtClean="0"/>
              <a:t> (SAR)</a:t>
            </a:r>
          </a:p>
          <a:p>
            <a:r>
              <a:rPr lang="en-US" dirty="0"/>
              <a:t>As part of this transfer, China promised to respect Hong Kong’s economic system </a:t>
            </a:r>
            <a:r>
              <a:rPr lang="en-US" i="1" u="sng" dirty="0"/>
              <a:t>and</a:t>
            </a:r>
            <a:r>
              <a:rPr lang="en-US" dirty="0"/>
              <a:t> political liberties (“One Country, Two Systems”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“ONE COUNTRY, TWO SYSTEMS”: </a:t>
            </a:r>
            <a:r>
              <a:rPr lang="en-US" u="sng" dirty="0" smtClean="0"/>
              <a:t>constitutional principle that suggests that there would be only 1 China, but distinct regions could retain their own capitalist economic and political systems, while the rest of China used the socialist system</a:t>
            </a:r>
          </a:p>
          <a:p>
            <a:r>
              <a:rPr lang="en-US" dirty="0" smtClean="0"/>
              <a:t>This agreement grants Hong Kong autonomy for 50 years after reunification, but no one knows what will happen for Hong Kong in 2047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5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HONG KONG</a:t>
            </a:r>
            <a:endParaRPr lang="en-US" sz="3200" dirty="0"/>
          </a:p>
        </p:txBody>
      </p:sp>
      <p:pic>
        <p:nvPicPr>
          <p:cNvPr id="4" name="Picture 3" descr="HongKong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53" y="1639756"/>
            <a:ext cx="3474226" cy="3285658"/>
          </a:xfrm>
          <a:prstGeom prst="rect">
            <a:avLst/>
          </a:prstGeom>
        </p:spPr>
      </p:pic>
      <p:pic>
        <p:nvPicPr>
          <p:cNvPr id="5" name="Picture 4" descr="HongKong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345" y="1639756"/>
            <a:ext cx="4241410" cy="2826882"/>
          </a:xfrm>
          <a:prstGeom prst="rect">
            <a:avLst/>
          </a:prstGeom>
        </p:spPr>
      </p:pic>
      <p:pic>
        <p:nvPicPr>
          <p:cNvPr id="6" name="Picture 5" descr="HongKong3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58" y="5086706"/>
            <a:ext cx="2203598" cy="1472315"/>
          </a:xfrm>
          <a:prstGeom prst="rect">
            <a:avLst/>
          </a:prstGeom>
        </p:spPr>
      </p:pic>
      <p:pic>
        <p:nvPicPr>
          <p:cNvPr id="7" name="Picture 6" descr="HongKong4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543" y="4610813"/>
            <a:ext cx="3329013" cy="204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8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When world war II ended…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39712"/>
            <a:ext cx="7583488" cy="4297363"/>
          </a:xfrm>
        </p:spPr>
        <p:txBody>
          <a:bodyPr/>
          <a:lstStyle/>
          <a:p>
            <a:r>
              <a:rPr lang="en-US" u="sng" dirty="0" smtClean="0"/>
              <a:t>Japanese forces</a:t>
            </a:r>
            <a:r>
              <a:rPr lang="en-US" dirty="0" smtClean="0"/>
              <a:t> left China</a:t>
            </a:r>
          </a:p>
          <a:p>
            <a:r>
              <a:rPr lang="en-US" dirty="0" smtClean="0"/>
              <a:t>China was </a:t>
            </a:r>
            <a:r>
              <a:rPr lang="en-US" u="sng" dirty="0" smtClean="0"/>
              <a:t>devastated</a:t>
            </a:r>
            <a:r>
              <a:rPr lang="en-US" dirty="0" smtClean="0"/>
              <a:t> after the war ended and 15-20 million people had been killed – mostly citizens</a:t>
            </a:r>
          </a:p>
          <a:p>
            <a:r>
              <a:rPr lang="en-US" u="sng" dirty="0" smtClean="0"/>
              <a:t>Civil War broke out again</a:t>
            </a:r>
            <a:r>
              <a:rPr lang="en-US" dirty="0" smtClean="0"/>
              <a:t> – as it had consumed the country prior to the Japanese invasion</a:t>
            </a:r>
          </a:p>
          <a:p>
            <a:r>
              <a:rPr lang="en-US" dirty="0" smtClean="0"/>
              <a:t>Fighting occurred </a:t>
            </a:r>
            <a:r>
              <a:rPr lang="en-US" u="sng" dirty="0" smtClean="0"/>
              <a:t>between nationalists and communists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8281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CHINA TODAY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5572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China </a:t>
            </a:r>
            <a:r>
              <a:rPr lang="en-US" dirty="0" smtClean="0"/>
              <a:t>shows </a:t>
            </a:r>
            <a:r>
              <a:rPr lang="en-US" dirty="0" smtClean="0"/>
              <a:t>us that </a:t>
            </a:r>
            <a:r>
              <a:rPr lang="en-US" dirty="0" smtClean="0"/>
              <a:t>while liberal reforms may occur in one area, that does not mean they will lead to all areas</a:t>
            </a:r>
          </a:p>
          <a:p>
            <a:r>
              <a:rPr lang="en-US" dirty="0" smtClean="0"/>
              <a:t>Since 2000, there has been a dramatic reduction in poverty </a:t>
            </a:r>
          </a:p>
          <a:p>
            <a:r>
              <a:rPr lang="en-US" dirty="0" smtClean="0"/>
              <a:t>As of December 2014, </a:t>
            </a:r>
            <a:r>
              <a:rPr lang="en-US" u="sng" dirty="0" smtClean="0"/>
              <a:t>China has the world’s largest economy</a:t>
            </a:r>
            <a:r>
              <a:rPr lang="en-US" dirty="0" smtClean="0"/>
              <a:t> (surpassing the US for the first time) and is the world’s largest exporter and 3rd largest importer of goods (after the US and the EU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China’s current president is </a:t>
            </a:r>
            <a:r>
              <a:rPr lang="en-US" u="sng" dirty="0" smtClean="0"/>
              <a:t>Xi Jinping</a:t>
            </a:r>
            <a:r>
              <a:rPr lang="en-US" dirty="0" smtClean="0"/>
              <a:t>, in office since 2013</a:t>
            </a:r>
            <a:endParaRPr lang="en-US" dirty="0" smtClean="0"/>
          </a:p>
          <a:p>
            <a:r>
              <a:rPr lang="en-US" dirty="0" smtClean="0"/>
              <a:t>China is a recognized nuclear weapons state, and has the world’s largest standing army, with the 2</a:t>
            </a:r>
            <a:r>
              <a:rPr lang="en-US" baseline="30000" dirty="0" smtClean="0"/>
              <a:t>nd</a:t>
            </a:r>
            <a:r>
              <a:rPr lang="en-US" dirty="0" smtClean="0"/>
              <a:t> largest defense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Civil war in china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88" y="1706082"/>
            <a:ext cx="8454431" cy="49001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Civil war was fought between </a:t>
            </a:r>
            <a:r>
              <a:rPr lang="en-US" u="sng" dirty="0" smtClean="0"/>
              <a:t>Mao Zedong’s communist forces</a:t>
            </a:r>
            <a:r>
              <a:rPr lang="en-US" dirty="0" smtClean="0"/>
              <a:t> and </a:t>
            </a:r>
            <a:r>
              <a:rPr lang="en-US" u="sng" dirty="0" smtClean="0"/>
              <a:t>Chiang Kai-Shek’s (Jiang </a:t>
            </a:r>
            <a:r>
              <a:rPr lang="en-US" u="sng" dirty="0" err="1" smtClean="0"/>
              <a:t>Jieshi</a:t>
            </a:r>
            <a:r>
              <a:rPr lang="en-US" u="sng" dirty="0" smtClean="0"/>
              <a:t>) nationalists</a:t>
            </a:r>
          </a:p>
          <a:p>
            <a:r>
              <a:rPr lang="en-US" dirty="0" smtClean="0"/>
              <a:t>At first, nationalists had the advantage with numbers and support from the US but they did little to win popular support</a:t>
            </a:r>
          </a:p>
          <a:p>
            <a:r>
              <a:rPr lang="en-US" u="sng" dirty="0" smtClean="0"/>
              <a:t>Within 3 years, Mao’s forces swept to victory and set up the People’s Republic of China </a:t>
            </a:r>
            <a:r>
              <a:rPr lang="en-US" dirty="0" smtClean="0"/>
              <a:t>(PRC)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Jieshi</a:t>
            </a:r>
            <a:r>
              <a:rPr lang="en-US" dirty="0" smtClean="0"/>
              <a:t> and his supporters </a:t>
            </a:r>
            <a:r>
              <a:rPr lang="en-US" u="sng" dirty="0" smtClean="0"/>
              <a:t>fled to the island of Taiwan</a:t>
            </a:r>
            <a:r>
              <a:rPr lang="en-US" dirty="0" smtClean="0"/>
              <a:t> and set up what they called the only legitimate Chinese government – the </a:t>
            </a:r>
            <a:r>
              <a:rPr lang="en-US" u="sng" dirty="0" smtClean="0"/>
              <a:t>Republic of China</a:t>
            </a:r>
            <a:r>
              <a:rPr lang="en-US" dirty="0" smtClean="0"/>
              <a:t> (ROC)</a:t>
            </a:r>
          </a:p>
          <a:p>
            <a:r>
              <a:rPr lang="en-US" dirty="0" smtClean="0"/>
              <a:t>The existence of 2 Chinas, and the conflicting international loyalties they inspired, intensified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9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China and </a:t>
            </a:r>
            <a:r>
              <a:rPr lang="en-US" sz="3200" dirty="0" err="1" smtClean="0"/>
              <a:t>tibet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95" y="1674868"/>
            <a:ext cx="8611809" cy="5074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China </a:t>
            </a:r>
            <a:r>
              <a:rPr lang="en-US" u="sng" dirty="0" smtClean="0"/>
              <a:t>took control of Tibet in 1951</a:t>
            </a:r>
            <a:r>
              <a:rPr lang="en-US" dirty="0" smtClean="0"/>
              <a:t>, and later tightened control despite promising autonomy to the Tibetans </a:t>
            </a:r>
          </a:p>
          <a:p>
            <a:r>
              <a:rPr lang="en-US" dirty="0" smtClean="0"/>
              <a:t>When China’s control tightened in the late 1950s, </a:t>
            </a:r>
            <a:r>
              <a:rPr lang="en-US" u="sng" dirty="0" smtClean="0"/>
              <a:t>the Dalai Lama fled to India</a:t>
            </a:r>
          </a:p>
          <a:p>
            <a:r>
              <a:rPr lang="en-US" dirty="0" smtClean="0"/>
              <a:t>DALAI LAMA: </a:t>
            </a:r>
            <a:r>
              <a:rPr lang="en-US" u="sng" dirty="0" smtClean="0"/>
              <a:t>spiritual head of Tibetan Buddhism and, until the establishment of Chinese Communist rule, the ruler of Tibet</a:t>
            </a:r>
          </a:p>
          <a:p>
            <a:r>
              <a:rPr lang="en-US" dirty="0" smtClean="0"/>
              <a:t>India welcomed many Tibetan refugees after a failed revolt in Tibet in 1959</a:t>
            </a:r>
          </a:p>
          <a:p>
            <a:r>
              <a:rPr lang="en-US" u="sng" dirty="0" smtClean="0"/>
              <a:t>Resentment between India and China grew</a:t>
            </a:r>
            <a:r>
              <a:rPr lang="en-US" dirty="0" smtClean="0"/>
              <a:t> as a result</a:t>
            </a:r>
          </a:p>
          <a:p>
            <a:r>
              <a:rPr lang="en-US" dirty="0" smtClean="0"/>
              <a:t>Today, China governs western and central Tibet as the Tibet Autonomous Region, although most of the eastern areas are ruled autonomously now</a:t>
            </a:r>
          </a:p>
          <a:p>
            <a:pPr marL="0" indent="0">
              <a:buNone/>
            </a:pPr>
            <a:r>
              <a:rPr lang="en-US" dirty="0" smtClean="0"/>
              <a:t>AUTONOMOUS: </a:t>
            </a:r>
            <a:r>
              <a:rPr lang="en-US" u="sng" dirty="0" smtClean="0"/>
              <a:t>having self-government, at least to a significant degree</a:t>
            </a:r>
          </a:p>
          <a:p>
            <a:r>
              <a:rPr lang="en-US" dirty="0" smtClean="0"/>
              <a:t>Huge tensions still exist regarding the status of Tibet and many dissident groups are active in exile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1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China and </a:t>
            </a:r>
            <a:r>
              <a:rPr lang="en-US" sz="3200" dirty="0" err="1" smtClean="0"/>
              <a:t>tibet</a:t>
            </a:r>
            <a:endParaRPr lang="en-US" sz="3200" dirty="0"/>
          </a:p>
        </p:txBody>
      </p:sp>
      <p:pic>
        <p:nvPicPr>
          <p:cNvPr id="5" name="Picture 4" descr="ChinaTib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1688158"/>
            <a:ext cx="3338651" cy="2584153"/>
          </a:xfrm>
          <a:prstGeom prst="rect">
            <a:avLst/>
          </a:prstGeom>
        </p:spPr>
      </p:pic>
      <p:pic>
        <p:nvPicPr>
          <p:cNvPr id="6" name="Picture 5" descr="PotalaPalac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4498000"/>
            <a:ext cx="3338651" cy="2094625"/>
          </a:xfrm>
          <a:prstGeom prst="rect">
            <a:avLst/>
          </a:prstGeom>
        </p:spPr>
      </p:pic>
      <p:pic>
        <p:nvPicPr>
          <p:cNvPr id="7" name="Picture 6" descr="FreeTibet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70" y="1688158"/>
            <a:ext cx="3888381" cy="2584153"/>
          </a:xfrm>
          <a:prstGeom prst="rect">
            <a:avLst/>
          </a:prstGeom>
        </p:spPr>
      </p:pic>
      <p:pic>
        <p:nvPicPr>
          <p:cNvPr id="8" name="Picture 7" descr="FreeTibet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70" y="4502513"/>
            <a:ext cx="3888381" cy="209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4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Communism in china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1620761"/>
            <a:ext cx="6227645" cy="51431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Leader of the party was </a:t>
            </a:r>
            <a:r>
              <a:rPr lang="en-US" u="sng" dirty="0" smtClean="0"/>
              <a:t>Mao Zedong</a:t>
            </a:r>
          </a:p>
          <a:p>
            <a:r>
              <a:rPr lang="en-US" dirty="0" smtClean="0"/>
              <a:t>Like the Soviets, </a:t>
            </a:r>
            <a:r>
              <a:rPr lang="en-US" u="sng" dirty="0" smtClean="0"/>
              <a:t>the Chinese Communists set up two parallel organizations – the Communist party and the national government</a:t>
            </a:r>
          </a:p>
          <a:p>
            <a:r>
              <a:rPr lang="en-US" dirty="0" smtClean="0"/>
              <a:t>Mao headed both </a:t>
            </a:r>
            <a:r>
              <a:rPr lang="en-US" u="sng" dirty="0" smtClean="0"/>
              <a:t>until 1959</a:t>
            </a:r>
          </a:p>
          <a:p>
            <a:r>
              <a:rPr lang="en-US" dirty="0" smtClean="0"/>
              <a:t>Mao seized 70% of the land holdings in China in 1950, killing over a million landlords who resisted, and then divided the land among the peasants</a:t>
            </a:r>
          </a:p>
          <a:p>
            <a:r>
              <a:rPr lang="en-US" u="sng" dirty="0" smtClean="0"/>
              <a:t>Peasants were later forced to join collective farms</a:t>
            </a:r>
          </a:p>
          <a:p>
            <a:r>
              <a:rPr lang="en-US" dirty="0" smtClean="0"/>
              <a:t>But Mao’s changes did not just reshape the economy, they also transformed industry and business and by 1957, China’s output of coal, cement, steel and electricity had increased dramatically </a:t>
            </a:r>
            <a:endParaRPr lang="en-US" dirty="0"/>
          </a:p>
        </p:txBody>
      </p:sp>
      <p:pic>
        <p:nvPicPr>
          <p:cNvPr id="4" name="Picture 3" descr="MaoZedon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16" y="2872656"/>
            <a:ext cx="2367298" cy="236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“</a:t>
            </a:r>
            <a:r>
              <a:rPr lang="en-US" sz="3200" u="sng" dirty="0" smtClean="0"/>
              <a:t>The great leap forward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560286"/>
            <a:ext cx="8606442" cy="51646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Proclaimed by Mao in 1958 to expand on the success of his previous Five-Year Plan</a:t>
            </a:r>
          </a:p>
          <a:p>
            <a:r>
              <a:rPr lang="en-US" dirty="0" smtClean="0"/>
              <a:t>The plan called for communes, of which the average one sprawled over 15,000 acres and supported over 25,000 people</a:t>
            </a:r>
          </a:p>
          <a:p>
            <a:pPr marL="0" indent="0">
              <a:buNone/>
            </a:pPr>
            <a:r>
              <a:rPr lang="en-US" dirty="0" smtClean="0"/>
              <a:t>COMMUNES: </a:t>
            </a:r>
            <a:r>
              <a:rPr lang="en-US" u="sng" dirty="0" smtClean="0"/>
              <a:t>larger collective farms</a:t>
            </a:r>
          </a:p>
          <a:p>
            <a:r>
              <a:rPr lang="en-US" dirty="0" smtClean="0"/>
              <a:t>Peasants worked the land together, ate together, slept together and raised children together</a:t>
            </a:r>
          </a:p>
          <a:p>
            <a:r>
              <a:rPr lang="en-US" dirty="0" smtClean="0"/>
              <a:t>They </a:t>
            </a:r>
            <a:r>
              <a:rPr lang="en-US" u="sng" dirty="0" smtClean="0"/>
              <a:t>owned nothing and had no incentive to work hard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Great Leap Forward was a giant step backward</a:t>
            </a:r>
            <a:r>
              <a:rPr lang="en-US" dirty="0" smtClean="0"/>
              <a:t> for China</a:t>
            </a:r>
          </a:p>
          <a:p>
            <a:r>
              <a:rPr lang="en-US" dirty="0" smtClean="0"/>
              <a:t>Poor planning and home industries stalled growth</a:t>
            </a:r>
          </a:p>
          <a:p>
            <a:r>
              <a:rPr lang="en-US" u="sng" dirty="0" smtClean="0"/>
              <a:t>In 1961, the program was stopped</a:t>
            </a:r>
            <a:r>
              <a:rPr lang="en-US" dirty="0" smtClean="0"/>
              <a:t> after crop failures caused a famine that killed between 20 and 40 million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2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great leap forward</a:t>
            </a:r>
            <a:endParaRPr lang="en-US" sz="3200" dirty="0"/>
          </a:p>
        </p:txBody>
      </p:sp>
      <p:pic>
        <p:nvPicPr>
          <p:cNvPr id="4" name="Picture 3" descr="GLF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82" y="1941073"/>
            <a:ext cx="2626045" cy="4215538"/>
          </a:xfrm>
          <a:prstGeom prst="rect">
            <a:avLst/>
          </a:prstGeom>
        </p:spPr>
      </p:pic>
      <p:pic>
        <p:nvPicPr>
          <p:cNvPr id="5" name="Picture 4" descr="GLF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304" y="2140449"/>
            <a:ext cx="3263900" cy="3810000"/>
          </a:xfrm>
          <a:prstGeom prst="rect">
            <a:avLst/>
          </a:prstGeom>
        </p:spPr>
      </p:pic>
      <p:pic>
        <p:nvPicPr>
          <p:cNvPr id="6" name="Picture 5" descr="GLF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299" y="1941072"/>
            <a:ext cx="2322034" cy="42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New policies and </a:t>
            </a:r>
            <a:r>
              <a:rPr lang="en-US" sz="3200" dirty="0" err="1" smtClean="0"/>
              <a:t>mao’s</a:t>
            </a:r>
            <a:r>
              <a:rPr lang="en-US" sz="3200" dirty="0" smtClean="0"/>
              <a:t> 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late 1950s, </a:t>
            </a:r>
            <a:r>
              <a:rPr lang="en-US" u="sng" dirty="0" smtClean="0"/>
              <a:t>China was facing external problems</a:t>
            </a:r>
            <a:r>
              <a:rPr lang="en-US" dirty="0" smtClean="0"/>
              <a:t> as well</a:t>
            </a:r>
          </a:p>
          <a:p>
            <a:r>
              <a:rPr lang="en-US" u="sng" dirty="0" smtClean="0"/>
              <a:t>Connection to the USSR faded</a:t>
            </a:r>
            <a:r>
              <a:rPr lang="en-US" dirty="0" smtClean="0"/>
              <a:t> as each sought to lead the worldwide Communist movement and they faced numerous territorial border disputes</a:t>
            </a:r>
          </a:p>
          <a:p>
            <a:r>
              <a:rPr lang="en-US" dirty="0" smtClean="0"/>
              <a:t>Mao </a:t>
            </a:r>
            <a:r>
              <a:rPr lang="en-US" u="sng" dirty="0" smtClean="0"/>
              <a:t>reduced his role in government</a:t>
            </a:r>
            <a:r>
              <a:rPr lang="en-US" dirty="0" smtClean="0"/>
              <a:t> after the failure of the Great Leap Forward and the split with the USSR</a:t>
            </a:r>
          </a:p>
          <a:p>
            <a:r>
              <a:rPr lang="en-US" dirty="0" smtClean="0"/>
              <a:t>Leaders then began to move away from Mao’s strict socialist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1228</TotalTime>
  <Words>1494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Precedent</vt:lpstr>
      <vt:lpstr>China</vt:lpstr>
      <vt:lpstr>When world war II ended…</vt:lpstr>
      <vt:lpstr>Civil war in china</vt:lpstr>
      <vt:lpstr>China and tibet</vt:lpstr>
      <vt:lpstr>China and tibet</vt:lpstr>
      <vt:lpstr>Communism in china</vt:lpstr>
      <vt:lpstr>“The great leap forward”</vt:lpstr>
      <vt:lpstr>The great leap forward</vt:lpstr>
      <vt:lpstr>New policies and mao’s response</vt:lpstr>
      <vt:lpstr>Cultural revolution</vt:lpstr>
      <vt:lpstr>China and the west</vt:lpstr>
      <vt:lpstr>One-child policy</vt:lpstr>
      <vt:lpstr>Economic reform in china</vt:lpstr>
      <vt:lpstr>Beijing, 1989</vt:lpstr>
      <vt:lpstr>Tiananmen square massacre</vt:lpstr>
      <vt:lpstr>Tiananmen square massacre</vt:lpstr>
      <vt:lpstr>China after deng xiaoping</vt:lpstr>
      <vt:lpstr>Hong kong</vt:lpstr>
      <vt:lpstr>HONG KONG</vt:lpstr>
      <vt:lpstr>CHINA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</dc:title>
  <dc:creator>Sara Levine</dc:creator>
  <cp:lastModifiedBy>SARA LEVINE</cp:lastModifiedBy>
  <cp:revision>27</cp:revision>
  <dcterms:created xsi:type="dcterms:W3CDTF">2015-08-23T19:04:25Z</dcterms:created>
  <dcterms:modified xsi:type="dcterms:W3CDTF">2016-04-05T13:05:05Z</dcterms:modified>
</cp:coreProperties>
</file>