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22" r:id="rId1"/>
  </p:sldMasterIdLst>
  <p:notesMasterIdLst>
    <p:notesMasterId r:id="rId90"/>
  </p:notesMasterIdLst>
  <p:sldIdLst>
    <p:sldId id="256" r:id="rId2"/>
    <p:sldId id="260" r:id="rId3"/>
    <p:sldId id="259" r:id="rId4"/>
    <p:sldId id="261" r:id="rId5"/>
    <p:sldId id="262" r:id="rId6"/>
    <p:sldId id="265" r:id="rId7"/>
    <p:sldId id="268" r:id="rId8"/>
    <p:sldId id="266" r:id="rId9"/>
    <p:sldId id="269" r:id="rId10"/>
    <p:sldId id="272" r:id="rId11"/>
    <p:sldId id="270" r:id="rId12"/>
    <p:sldId id="271"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57" r:id="rId28"/>
    <p:sldId id="287" r:id="rId29"/>
    <p:sldId id="288" r:id="rId30"/>
    <p:sldId id="289" r:id="rId31"/>
    <p:sldId id="290" r:id="rId32"/>
    <p:sldId id="291" r:id="rId33"/>
    <p:sldId id="292" r:id="rId34"/>
    <p:sldId id="293" r:id="rId35"/>
    <p:sldId id="294" r:id="rId36"/>
    <p:sldId id="295" r:id="rId37"/>
    <p:sldId id="264" r:id="rId38"/>
    <p:sldId id="320" r:id="rId39"/>
    <p:sldId id="321" r:id="rId40"/>
    <p:sldId id="304" r:id="rId41"/>
    <p:sldId id="305" r:id="rId42"/>
    <p:sldId id="306" r:id="rId43"/>
    <p:sldId id="307" r:id="rId44"/>
    <p:sldId id="308" r:id="rId45"/>
    <p:sldId id="317" r:id="rId46"/>
    <p:sldId id="309" r:id="rId47"/>
    <p:sldId id="316" r:id="rId48"/>
    <p:sldId id="322" r:id="rId49"/>
    <p:sldId id="36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2" d="100"/>
          <a:sy n="82" d="100"/>
        </p:scale>
        <p:origin x="-104" y="-2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4A8D2F-100B-6448-AD66-4E7F65BE05B5}" type="datetimeFigureOut">
              <a:rPr lang="en-US" smtClean="0"/>
              <a:pPr/>
              <a:t>8/25/18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BB9412-2665-AA4F-A4BA-47D94DBBE313}" type="slidenum">
              <a:rPr lang="en-US" smtClean="0"/>
              <a:pPr/>
              <a:t>‹#›</a:t>
            </a:fld>
            <a:endParaRPr lang="en-US"/>
          </a:p>
        </p:txBody>
      </p:sp>
    </p:spTree>
    <p:extLst>
      <p:ext uri="{BB962C8B-B14F-4D97-AF65-F5344CB8AC3E}">
        <p14:creationId xmlns:p14="http://schemas.microsoft.com/office/powerpoint/2010/main" val="2679353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 ancient country in central Italy; assimilated by the Romans by about 200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32</a:t>
            </a:fld>
            <a:endParaRPr lang="en-US"/>
          </a:p>
        </p:txBody>
      </p:sp>
    </p:spTree>
    <p:extLst>
      <p:ext uri="{BB962C8B-B14F-4D97-AF65-F5344CB8AC3E}">
        <p14:creationId xmlns:p14="http://schemas.microsoft.com/office/powerpoint/2010/main" val="1503247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Children were trained to be loyal and obedient</a:t>
            </a:r>
          </a:p>
          <a:p>
            <a:r>
              <a:rPr lang="en-US" dirty="0" smtClean="0"/>
              <a:t>Basic subjects: reading, writing, arithmetic</a:t>
            </a:r>
            <a:r>
              <a:rPr lang="en-US" baseline="0" dirty="0" smtClean="0"/>
              <a:t> and music</a:t>
            </a:r>
          </a:p>
          <a:p>
            <a:r>
              <a:rPr lang="en-US" baseline="0" dirty="0" smtClean="0"/>
              <a:t>Upper class women received more formal education</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Romans adapted their alphabet from the Etruscans who had adapted it from </a:t>
            </a:r>
            <a:r>
              <a:rPr lang="en-US" smtClean="0"/>
              <a:t>the Greeks</a:t>
            </a:r>
            <a:endParaRPr lang="en-US"/>
          </a:p>
        </p:txBody>
      </p:sp>
      <p:sp>
        <p:nvSpPr>
          <p:cNvPr id="4" name="Slide Number Placeholder 3"/>
          <p:cNvSpPr>
            <a:spLocks noGrp="1"/>
          </p:cNvSpPr>
          <p:nvPr>
            <p:ph type="sldNum" sz="quarter" idx="10"/>
          </p:nvPr>
        </p:nvSpPr>
        <p:spPr/>
        <p:txBody>
          <a:bodyPr/>
          <a:lstStyle/>
          <a:p>
            <a:fld id="{3ABB9412-2665-AA4F-A4BA-47D94DBBE313}" type="slidenum">
              <a:rPr lang="en-US" smtClean="0"/>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Public Coffers are tax dollars</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General </a:t>
            </a:r>
            <a:r>
              <a:rPr lang="en-US" dirty="0" err="1" smtClean="0"/>
              <a:t>Maximian</a:t>
            </a:r>
            <a:r>
              <a:rPr lang="en-US" dirty="0" smtClean="0"/>
              <a:t> was given the western half</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Byzantium is present day Turkey</a:t>
            </a:r>
          </a:p>
          <a:p>
            <a:r>
              <a:rPr lang="en-US" dirty="0" smtClean="0"/>
              <a:t>Moving the capital caused the center of power to shift from Rome</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43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44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Painting by Karl </a:t>
            </a:r>
            <a:r>
              <a:rPr lang="en-US" dirty="0" err="1" smtClean="0"/>
              <a:t>Briullov</a:t>
            </a:r>
            <a:r>
              <a:rPr lang="en-US" dirty="0" smtClean="0"/>
              <a:t> in the </a:t>
            </a:r>
            <a:r>
              <a:rPr lang="en-US" dirty="0" err="1" smtClean="0"/>
              <a:t>Tretyakov</a:t>
            </a:r>
            <a:r>
              <a:rPr lang="en-US" dirty="0" smtClean="0"/>
              <a:t> Gallery in Moscow</a:t>
            </a:r>
          </a:p>
          <a:p>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45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F7A200-00DF-214F-AA2C-D547D3633E9E}" type="slidenum">
              <a:rPr lang="en-US"/>
              <a:pPr/>
              <a:t>55</a:t>
            </a:fld>
            <a:endParaRPr lang="en-US"/>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r>
              <a:rPr lang="en-US" b="1">
                <a:solidFill>
                  <a:srgbClr val="000000"/>
                </a:solidFill>
              </a:rPr>
              <a:t>Hagia Sophia</a:t>
            </a:r>
            <a:r>
              <a:rPr lang="en-US">
                <a:solidFill>
                  <a:srgbClr val="000000"/>
                </a:solidFill>
              </a:rPr>
              <a:t>—eastern parallel to San Vitale, but on a much grander scale</a:t>
            </a:r>
          </a:p>
          <a:p>
            <a:r>
              <a:rPr lang="en-US">
                <a:solidFill>
                  <a:srgbClr val="000000"/>
                </a:solidFill>
              </a:rPr>
              <a:t>Built in 532-37 AD</a:t>
            </a:r>
          </a:p>
          <a:p>
            <a:r>
              <a:rPr lang="en-US">
                <a:solidFill>
                  <a:srgbClr val="000000"/>
                </a:solidFill>
              </a:rPr>
              <a:t>Combines the longitudinal axis of the Early Christian basilica with the central plan church under a large dome</a:t>
            </a:r>
          </a:p>
          <a:p>
            <a:r>
              <a:rPr lang="en-US">
                <a:solidFill>
                  <a:srgbClr val="000000"/>
                </a:solidFill>
              </a:rPr>
              <a:t>Justinian had it built in Constantinople, present-day Istanbul </a:t>
            </a:r>
          </a:p>
          <a:p>
            <a:r>
              <a:rPr lang="en-US">
                <a:solidFill>
                  <a:srgbClr val="000000"/>
                </a:solidFill>
              </a:rPr>
              <a:t>Recruited two scholars from Asia Minor to help him design the church—Anthemius of Tralles aned isidorus of Miletus.</a:t>
            </a:r>
          </a:p>
          <a:p>
            <a:endParaRPr lang="en-US">
              <a:solidFill>
                <a:srgbClr val="000000"/>
              </a:solidFill>
            </a:endParaRPr>
          </a:p>
          <a:p>
            <a:r>
              <a:rPr lang="en-US"/>
              <a:t>The church of Hagia Sophia is believed to have been founded by Constantine the Great. The initial building was erected over the ruins of an ancient temple of Apollo, a common practice.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518AD0-C5F2-BF48-8B8D-E1A2448BF1ED}" type="slidenum">
              <a:rPr lang="en-US"/>
              <a:pPr/>
              <a:t>56</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a:t>Most mosaics covered over when taken over by Turks and turned into a mosque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a:p>
        </p:txBody>
      </p:sp>
      <p:sp>
        <p:nvSpPr>
          <p:cNvPr id="133124" name="Slide Number Placeholder 3"/>
          <p:cNvSpPr>
            <a:spLocks noGrp="1"/>
          </p:cNvSpPr>
          <p:nvPr>
            <p:ph type="sldNum" sz="quarter" idx="5"/>
          </p:nvPr>
        </p:nvSpPr>
        <p:spPr/>
        <p:txBody>
          <a:bodyPr/>
          <a:lstStyle/>
          <a:p>
            <a:fld id="{0D524C99-CA00-DA4A-8A75-0B54A792BA5E}"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8DF028-1017-5842-A19A-CBDF8706496A}" type="slidenum">
              <a:rPr lang="en-US"/>
              <a:pPr/>
              <a:t>57</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solidFill>
                  <a:srgbClr val="000000"/>
                </a:solidFill>
              </a:rPr>
              <a:t>Most mosaics in Hagia Sophia did not survive. They were covered over when Constantinople was overthrown by the Turks in 1453.</a:t>
            </a:r>
          </a:p>
          <a:p>
            <a:r>
              <a:rPr lang="en-US">
                <a:solidFill>
                  <a:srgbClr val="000000"/>
                </a:solidFill>
              </a:rPr>
              <a:t>They are in the process of being restored.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D1A04-5FC8-3840-BA38-05D7602D4091}" type="slidenum">
              <a:rPr lang="en-US"/>
              <a:pPr/>
              <a:t>61</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b="1"/>
              <a:t>sculpture</a:t>
            </a:r>
          </a:p>
          <a:p>
            <a:r>
              <a:rPr lang="en-US"/>
              <a:t>Sculpture became less important than in classical times. </a:t>
            </a:r>
          </a:p>
          <a:p>
            <a:r>
              <a:rPr lang="en-US"/>
              <a:t>One of the ten commandments forbid making “graven images” which seems to have been applies mostly to sculpture as a kind of idol. </a:t>
            </a:r>
          </a:p>
          <a:p>
            <a:r>
              <a:rPr lang="en-US"/>
              <a:t>Sculpture is mostly small—sarcophagi, reliquaries, altars, marble screens—items to be used in the church.</a:t>
            </a:r>
          </a:p>
          <a:p>
            <a:endParaRPr lang="en-US"/>
          </a:p>
          <a:p>
            <a:r>
              <a:rPr lang="en-US" b="1"/>
              <a:t>Painting</a:t>
            </a:r>
          </a:p>
          <a:p>
            <a:r>
              <a:rPr lang="en-US"/>
              <a:t>The development of Byzantine painting and sculpture was interrupted by the Iconoclastic Controversy which began with an imperial edict of 726 prohibiting religious images. This went on for more than 100 years. </a:t>
            </a:r>
          </a:p>
          <a:p>
            <a:endParaRPr lang="en-US"/>
          </a:p>
          <a:p>
            <a:r>
              <a:rPr lang="en-US"/>
              <a:t>Emperor Leo III </a:t>
            </a:r>
            <a:r>
              <a:rPr lang="en-US">
                <a:latin typeface="Times New Roman" charset="0"/>
              </a:rPr>
              <a:t>(r</a:t>
            </a:r>
            <a:r>
              <a:rPr lang="en-US">
                <a:solidFill>
                  <a:srgbClr val="000000"/>
                </a:solidFill>
                <a:latin typeface="Times New Roman" charset="0"/>
              </a:rPr>
              <a:t>eigned 717–741) ruled after Justinian and ordered the edict. It was a strict interpretation of the Ten Commandants. </a:t>
            </a:r>
          </a:p>
          <a:p>
            <a:endParaRPr lang="en-US">
              <a:solidFill>
                <a:srgbClr val="000000"/>
              </a:solidFill>
              <a:latin typeface="Times New Roman" charset="0"/>
            </a:endParaRPr>
          </a:p>
          <a:p>
            <a:r>
              <a:rPr lang="en-US">
                <a:solidFill>
                  <a:srgbClr val="000000"/>
                </a:solidFill>
                <a:latin typeface="Times New Roman" charset="0"/>
              </a:rPr>
              <a:t>Images were not only prohibited, they were destroyed. </a:t>
            </a:r>
            <a:endParaRPr lang="en-US"/>
          </a:p>
          <a:p>
            <a:endParaRPr lang="en-US"/>
          </a:p>
          <a:p>
            <a:r>
              <a:rPr lang="en-US">
                <a:solidFill>
                  <a:srgbClr val="000000"/>
                </a:solidFill>
                <a:latin typeface="Times New Roman" charset="0"/>
              </a:rPr>
              <a:t>"What Scripture is to the educated, images are to the ignorant, who see through them what they must accept. They read in images what they cannot read in books."</a:t>
            </a:r>
          </a:p>
          <a:p>
            <a:r>
              <a:rPr lang="en-US">
                <a:solidFill>
                  <a:srgbClr val="000000"/>
                </a:solidFill>
              </a:rPr>
              <a:t>Pope Gregory the Great, sixth century.</a:t>
            </a:r>
            <a:endParaRPr lang="en-US" b="1">
              <a:solidFill>
                <a:srgbClr val="000000"/>
              </a:solidFill>
            </a:endParaRPr>
          </a:p>
          <a:p>
            <a:endParaRPr lang="en-US">
              <a:solidFill>
                <a:srgbClr val="000000"/>
              </a:solidFill>
            </a:endParaRPr>
          </a:p>
          <a:p>
            <a:r>
              <a:rPr lang="en-US">
                <a:solidFill>
                  <a:srgbClr val="000000"/>
                </a:solidFill>
              </a:rPr>
              <a:t>The first Iconoclastic period came to an end when Leo IV (Leo III’s son) died and his widow, Empress Irene came into power. An iconophile, she initiated the Second Council of Nicaea in 787, where the veneration of icons was affirmed, although the worship of icons was expressly forbidden. Among the reasons were the doctrine of the Incarnation: because God the Son (Jesus Christ) took on flesh, having a physical appearance, it is now possible to use physical matter to depict God the Son, and to depict the saints. Icon veneration lasted through the reign of Empress Irene's successor, Nicephorus I (reigned 802-811), and the two brief reigns after his.</a:t>
            </a:r>
          </a:p>
          <a:p>
            <a:endParaRPr lang="en-US">
              <a:solidFill>
                <a:srgbClr val="000000"/>
              </a:solidFill>
            </a:endParaRPr>
          </a:p>
          <a:p>
            <a:r>
              <a:rPr lang="en-US">
                <a:solidFill>
                  <a:srgbClr val="000000"/>
                </a:solidFill>
              </a:rPr>
              <a:t>Emperor Leo V (reigned 813–820) instituted a second period of Iconoclasm in 813, which seems to have been less rigorously enforced, since there were fewer martyrdoms and public destructions of icons. Leo was succeeded by Michael II, who was succeeded by his son, Theophilus. Theophilus died leaving his wife Theodora regent for his minor heir, Michael III. Like Irene 50 years before her, Theodora mobilized the iconodules and proclaimed the restoration of icons in 843. Since that time the first Sunday of Lent is celebrated in the churches of the Orthodox tradition as the feast of the "Triumph of Orthodoxy".</a:t>
            </a:r>
          </a:p>
          <a:p>
            <a:r>
              <a:rPr lang="en-US" sz="1300">
                <a:solidFill>
                  <a:srgbClr val="000000"/>
                </a:solidFill>
                <a:latin typeface="Lucida Grande" charset="0"/>
              </a:rPr>
              <a:t>since God had assumed material form in the person of Jesus Christ, he also could be represented in pictures.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66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19288A-83F1-F648-9A56-C78042A52A29}" type="slidenum">
              <a:rPr lang="en-US"/>
              <a:pPr/>
              <a:t>67</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r>
              <a:rPr lang="en-US">
                <a:solidFill>
                  <a:srgbClr val="000000"/>
                </a:solidFill>
              </a:rPr>
              <a:t>One of his first building projects in the West was </a:t>
            </a:r>
            <a:r>
              <a:rPr lang="en-US" b="1">
                <a:solidFill>
                  <a:srgbClr val="000000"/>
                </a:solidFill>
              </a:rPr>
              <a:t>San Vitale</a:t>
            </a:r>
            <a:r>
              <a:rPr lang="en-US">
                <a:solidFill>
                  <a:srgbClr val="000000"/>
                </a:solidFill>
              </a:rPr>
              <a:t> in Ravenna, 526-547 AD. </a:t>
            </a:r>
          </a:p>
          <a:p>
            <a:r>
              <a:rPr lang="en-US">
                <a:solidFill>
                  <a:srgbClr val="000000"/>
                </a:solidFill>
              </a:rPr>
              <a:t>Showed his authority in Italy.</a:t>
            </a:r>
          </a:p>
          <a:p>
            <a:endParaRPr lang="en-US">
              <a:solidFill>
                <a:srgbClr val="000000"/>
              </a:solidFill>
            </a:endParaRPr>
          </a:p>
          <a:p>
            <a:r>
              <a:rPr lang="en-US">
                <a:solidFill>
                  <a:srgbClr val="000000"/>
                </a:solidFill>
              </a:rPr>
              <a:t>Example of the central plan church.</a:t>
            </a:r>
          </a:p>
          <a:p>
            <a:r>
              <a:rPr lang="en-US">
                <a:solidFill>
                  <a:srgbClr val="000000"/>
                </a:solidFill>
              </a:rPr>
              <a:t>Even though it is very different from the basilica plan, it has many of the same sections including a nave, narthex, side aisles and apse. </a:t>
            </a:r>
          </a:p>
          <a:p>
            <a:r>
              <a:rPr lang="en-US">
                <a:solidFill>
                  <a:srgbClr val="000000"/>
                </a:solidFill>
              </a:rPr>
              <a:t>Instead of looking down the long nave, the viewer looks up into the dome. </a:t>
            </a:r>
          </a:p>
          <a:p>
            <a:r>
              <a:rPr lang="en-US">
                <a:solidFill>
                  <a:srgbClr val="000000"/>
                </a:solidFill>
              </a:rPr>
              <a:t>There were circular building from ancient Rome, especially tombs and baths. Also Greek round buildings like the Pantheon. </a:t>
            </a:r>
          </a:p>
          <a:p>
            <a:r>
              <a:rPr lang="en-US">
                <a:solidFill>
                  <a:srgbClr val="000000"/>
                </a:solidFill>
              </a:rPr>
              <a:t>Circle was symbolic of eternity, not beginning and no end. </a:t>
            </a:r>
          </a:p>
          <a:p>
            <a:r>
              <a:rPr lang="en-US">
                <a:solidFill>
                  <a:srgbClr val="000000"/>
                </a:solidFill>
              </a:rPr>
              <a:t>Justinian and the Eastern Empire favored round or octagonal churches over long basilica plans. </a:t>
            </a:r>
          </a:p>
          <a:p>
            <a:endParaRPr lang="en-US">
              <a:solidFill>
                <a:srgbClr val="000000"/>
              </a:solidFill>
            </a:endParaRPr>
          </a:p>
          <a:p>
            <a:r>
              <a:rPr lang="en-US">
                <a:solidFill>
                  <a:srgbClr val="000000"/>
                </a:solidFill>
              </a:rPr>
              <a:t>An example of a round building is a </a:t>
            </a:r>
            <a:r>
              <a:rPr lang="en-US" b="1">
                <a:solidFill>
                  <a:srgbClr val="000000"/>
                </a:solidFill>
              </a:rPr>
              <a:t>baptistery, </a:t>
            </a:r>
            <a:r>
              <a:rPr lang="en-US">
                <a:solidFill>
                  <a:srgbClr val="000000"/>
                </a:solidFill>
              </a:rPr>
              <a:t>where people would be baptized. Changed the meaning of the bath building from secular to religious.</a:t>
            </a:r>
          </a:p>
          <a:p>
            <a:endParaRPr lang="en-US">
              <a:solidFill>
                <a:srgbClr val="000000"/>
              </a:solidFill>
            </a:endParaRPr>
          </a:p>
          <a:p>
            <a:r>
              <a:rPr lang="en-US">
                <a:solidFill>
                  <a:srgbClr val="000000"/>
                </a:solidFill>
              </a:rPr>
              <a:t>Dome of San vitale</a:t>
            </a:r>
          </a:p>
          <a:p>
            <a:r>
              <a:rPr lang="en-US">
                <a:solidFill>
                  <a:srgbClr val="000000"/>
                </a:solidFill>
              </a:rPr>
              <a:t>Early example of Byzantine dome</a:t>
            </a:r>
          </a:p>
          <a:p>
            <a:r>
              <a:rPr lang="en-US">
                <a:solidFill>
                  <a:srgbClr val="000000"/>
                </a:solidFill>
              </a:rPr>
              <a:t>Represents the dome of heaven, symbolic</a:t>
            </a:r>
          </a:p>
          <a:p>
            <a:r>
              <a:rPr lang="en-US">
                <a:solidFill>
                  <a:srgbClr val="000000"/>
                </a:solidFill>
              </a:rPr>
              <a:t>Used a system of squinches to support the weight of the dome.</a:t>
            </a:r>
          </a:p>
          <a:p>
            <a:r>
              <a:rPr lang="en-US">
                <a:solidFill>
                  <a:srgbClr val="000000"/>
                </a:solidFill>
              </a:rPr>
              <a:t>Dome is set on an octagonal drum.</a:t>
            </a:r>
          </a:p>
          <a:p>
            <a:endParaRPr lang="en-US">
              <a:solidFill>
                <a:srgbClr val="000000"/>
              </a:solidFill>
            </a:endParaRPr>
          </a:p>
          <a:p>
            <a:r>
              <a:rPr lang="en-US"/>
              <a:t>Women’s gallery, called the matroneum, is elevated above the main arcade. Women were strictly segregated in Byzantine rites.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EB124-83E9-354B-AEE0-F612370522EB}" type="slidenum">
              <a:rPr lang="en-US"/>
              <a:pPr/>
              <a:t>70</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r>
              <a:rPr lang="en-US">
                <a:solidFill>
                  <a:srgbClr val="000000"/>
                </a:solidFill>
              </a:rPr>
              <a:t>Used a system of </a:t>
            </a:r>
            <a:r>
              <a:rPr lang="en-US" b="1">
                <a:solidFill>
                  <a:srgbClr val="000000"/>
                </a:solidFill>
              </a:rPr>
              <a:t>pendentives </a:t>
            </a:r>
            <a:r>
              <a:rPr lang="en-US">
                <a:solidFill>
                  <a:srgbClr val="000000"/>
                </a:solidFill>
              </a:rPr>
              <a:t>to elevate main dome.</a:t>
            </a:r>
          </a:p>
          <a:p>
            <a:r>
              <a:rPr lang="en-US" b="1">
                <a:solidFill>
                  <a:srgbClr val="000000"/>
                </a:solidFill>
              </a:rPr>
              <a:t>Pendentive—</a:t>
            </a:r>
            <a:r>
              <a:rPr lang="en-US">
                <a:solidFill>
                  <a:srgbClr val="000000"/>
                </a:solidFill>
              </a:rPr>
              <a:t>A spherical triangle which acts as a transition between a circular dome and a square base on which the dome is set</a:t>
            </a:r>
          </a:p>
          <a:p>
            <a:r>
              <a:rPr lang="en-US">
                <a:solidFill>
                  <a:srgbClr val="000000"/>
                </a:solidFill>
              </a:rPr>
              <a:t>Pendentives are created by spherical triangles that connect arches coming from corner piers and unite at the apex of the arches to form a circular base upon which the dome rest. </a:t>
            </a:r>
          </a:p>
          <a:p>
            <a:endParaRPr lang="en-US">
              <a:solidFill>
                <a:srgbClr val="000000"/>
              </a:solidFill>
            </a:endParaRPr>
          </a:p>
          <a:p>
            <a:r>
              <a:rPr lang="en-US">
                <a:solidFill>
                  <a:srgbClr val="000000"/>
                </a:solidFill>
              </a:rPr>
              <a:t>The architects achieved a space that spanned 100 feet wide and 200 feet in length.</a:t>
            </a:r>
          </a:p>
          <a:p>
            <a:r>
              <a:rPr lang="en-US">
                <a:solidFill>
                  <a:srgbClr val="000000"/>
                </a:solidFill>
              </a:rPr>
              <a:t>Dome seems to float above. </a:t>
            </a:r>
          </a:p>
          <a:p>
            <a:endParaRPr lang="en-US">
              <a:solidFill>
                <a:srgbClr val="000000"/>
              </a:solidFill>
            </a:endParaRPr>
          </a:p>
          <a:p>
            <a:endParaRPr lang="en-US"/>
          </a:p>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F31E6F-5019-0E49-8089-29356621D8C5}" type="slidenum">
              <a:rPr lang="en-US"/>
              <a:pPr/>
              <a:t>71</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a:solidFill>
                  <a:srgbClr val="000000"/>
                </a:solidFill>
              </a:rPr>
              <a:t>Back to San Vitale in Ravenna.</a:t>
            </a:r>
          </a:p>
          <a:p>
            <a:r>
              <a:rPr lang="en-US">
                <a:solidFill>
                  <a:srgbClr val="000000"/>
                </a:solidFill>
              </a:rPr>
              <a:t>Mosaics depict the emperor Justinian and his wife Empress Theodora.</a:t>
            </a:r>
          </a:p>
          <a:p>
            <a:r>
              <a:rPr lang="en-US">
                <a:solidFill>
                  <a:srgbClr val="000000"/>
                </a:solidFill>
              </a:rPr>
              <a:t>Portrayed as if making a procession through the church.</a:t>
            </a:r>
          </a:p>
          <a:p>
            <a:r>
              <a:rPr lang="en-US">
                <a:solidFill>
                  <a:srgbClr val="000000"/>
                </a:solidFill>
              </a:rPr>
              <a:t>Surrounded by clergymen. Only Archbishop Maximian is identified by name above his head. Holds a crucifix as sign of power. </a:t>
            </a:r>
          </a:p>
          <a:p>
            <a:r>
              <a:rPr lang="en-US">
                <a:solidFill>
                  <a:srgbClr val="000000"/>
                </a:solidFill>
              </a:rPr>
              <a:t>Justinian holds a golden plate which was used to hold the communion bread at the alter.</a:t>
            </a:r>
          </a:p>
          <a:p>
            <a:r>
              <a:rPr lang="en-US">
                <a:solidFill>
                  <a:srgbClr val="000000"/>
                </a:solidFill>
              </a:rPr>
              <a:t>Justinian is in the center, place of importance.</a:t>
            </a:r>
          </a:p>
          <a:p>
            <a:r>
              <a:rPr lang="en-US">
                <a:solidFill>
                  <a:srgbClr val="000000"/>
                </a:solidFill>
              </a:rPr>
              <a:t>Important ruler, brought peace, codified Roman law, presided over religious councils, unified the church and the state. </a:t>
            </a:r>
          </a:p>
          <a:p>
            <a:endParaRPr lang="en-US">
              <a:solidFill>
                <a:srgbClr val="000000"/>
              </a:solidFill>
            </a:endParaRPr>
          </a:p>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05A1D-6DE7-DA40-A386-56E15AD166E7}" type="slidenum">
              <a:rPr lang="en-US"/>
              <a:pPr/>
              <a:t>72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solidFill>
                  <a:srgbClr val="000000"/>
                </a:solidFill>
              </a:rPr>
              <a:t>Empress Theodora wears purple, symbol of royalty. </a:t>
            </a:r>
          </a:p>
          <a:p>
            <a:r>
              <a:rPr lang="en-US">
                <a:solidFill>
                  <a:srgbClr val="000000"/>
                </a:solidFill>
              </a:rPr>
              <a:t>Makes an offer to Christ. Holds the golden chalice that contains the wine. Three wise men are on hem of her robe, echoing the offertory theme. </a:t>
            </a:r>
          </a:p>
          <a:p>
            <a:r>
              <a:rPr lang="en-US"/>
              <a:t>Both wear haloes, a carryover from the belief that the emperor had divine power.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74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2B19A-BA73-0941-A815-53E521CFE6D5}" type="slidenum">
              <a:rPr lang="en-US"/>
              <a:pPr/>
              <a:t>75</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r>
              <a:rPr lang="en-US"/>
              <a:t>Christ Pantokrator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89E71A-AAD6-5243-BE12-4B8BDC2268F0}" type="slidenum">
              <a:rPr lang="en-US"/>
              <a:pPr/>
              <a:t>76</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a:t>St Nicholas</a:t>
            </a:r>
          </a:p>
          <a:p>
            <a:r>
              <a:rPr lang="en-US"/>
              <a:t>Gabriel</a:t>
            </a:r>
          </a:p>
          <a:p>
            <a:r>
              <a:rPr lang="en-US"/>
              <a:t>Virgin Mary and Christ Child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a:t>
            </a:r>
            <a:r>
              <a:rPr lang="en-US" baseline="0" dirty="0" smtClean="0"/>
              <a:t> you think this is? What might it remind you of?</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6ED17-5575-0D49-8A92-497AAF5AF4A1}" type="slidenum">
              <a:rPr lang="en-US"/>
              <a:pPr/>
              <a:t>77</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t>Enameled icon made in Constantinople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80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83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84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85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12D0805-9936-DD4E-AFD7-76F49950972D}" type="slidenum">
              <a:rPr lang="en-US" smtClean="0"/>
              <a:pPr/>
              <a:t>86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20000"/>
          </a:bodyPr>
          <a:lstStyle/>
          <a:p>
            <a:pPr>
              <a:defRPr/>
            </a:pPr>
            <a:endParaRPr lang="en-US" dirty="0"/>
          </a:p>
        </p:txBody>
      </p:sp>
      <p:sp>
        <p:nvSpPr>
          <p:cNvPr id="4" name="Slide Number Placeholder 3"/>
          <p:cNvSpPr>
            <a:spLocks noGrp="1"/>
          </p:cNvSpPr>
          <p:nvPr>
            <p:ph type="sldNum" sz="quarter" idx="5"/>
          </p:nvPr>
        </p:nvSpPr>
        <p:spPr/>
        <p:txBody>
          <a:bodyPr/>
          <a:lstStyle/>
          <a:p>
            <a:fld id="{EC586093-DD18-CB4F-873C-F18343DA1E74}" type="slidenum">
              <a:rPr lang="en-US"/>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fld id="{9998119D-5C99-8943-8473-9354CD10C669}" type="slidenum">
              <a:rPr lang="en-US"/>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fld id="{F6B71340-6135-A642-96AD-E86559AACEBF}" type="slidenum">
              <a:rPr lang="en-US"/>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Stabbing was conspired by </a:t>
            </a:r>
            <a:r>
              <a:rPr lang="en-US" sz="1200" dirty="0" smtClean="0"/>
              <a:t>Gaius Cassius Longinus and Marcus Brutus </a:t>
            </a:r>
          </a:p>
          <a:p>
            <a:r>
              <a:rPr lang="en-US" sz="1200" dirty="0" smtClean="0"/>
              <a:t>Stabbed by 23 different senators</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Brush like plume</a:t>
            </a:r>
            <a:r>
              <a:rPr lang="en-US" baseline="0" dirty="0" smtClean="0"/>
              <a:t> was a crest indicating ranking</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 Manufacturing also increased</a:t>
            </a:r>
          </a:p>
          <a:p>
            <a:pPr>
              <a:buFontTx/>
              <a:buChar char="-"/>
            </a:pPr>
            <a:r>
              <a:rPr lang="en-US" baseline="0" dirty="0" smtClean="0"/>
              <a:t> “all roads lead to Rome”</a:t>
            </a:r>
            <a:endParaRPr lang="en-US" dirty="0"/>
          </a:p>
        </p:txBody>
      </p:sp>
      <p:sp>
        <p:nvSpPr>
          <p:cNvPr id="4" name="Slide Number Placeholder 3"/>
          <p:cNvSpPr>
            <a:spLocks noGrp="1"/>
          </p:cNvSpPr>
          <p:nvPr>
            <p:ph type="sldNum" sz="quarter" idx="10"/>
          </p:nvPr>
        </p:nvSpPr>
        <p:spPr/>
        <p:txBody>
          <a:bodyPr/>
          <a:lstStyle/>
          <a:p>
            <a:fld id="{3ABB9412-2665-AA4F-A4BA-47D94DBBE313}" type="slidenum">
              <a:rPr lang="en-US" smtClean="0"/>
              <a:pPr/>
              <a:t>31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3AEA19B3-BC6D-4E56-93BC-B9B0EF1523FC}" type="datetime1">
              <a:rPr lang="en-US" smtClean="0"/>
              <a:pPr/>
              <a:t>8/25/18</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2AA957AF-53C0-420B-9C2D-77DB1416566C}" type="slidenum">
              <a:rPr kumimoji="0" lang="en-US" smtClean="0"/>
              <a:pPr/>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D7AC5-5E19-DC45-A137-B8D6AE6C4A1A}" type="datetimeFigureOut">
              <a:rPr lang="en-US" smtClean="0"/>
              <a:pPr/>
              <a:t>8/25/18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AE89D6-DA15-9140-9745-28490DE93417}" type="slidenum">
              <a:rPr lang="en-US" smtClean="0"/>
              <a:pPr/>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9FD7AC5-5E19-DC45-A137-B8D6AE6C4A1A}" type="datetimeFigureOut">
              <a:rPr lang="en-US" smtClean="0"/>
              <a:pPr/>
              <a:t>8/25/18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9FD7AC5-5E19-DC45-A137-B8D6AE6C4A1A}" type="datetimeFigureOut">
              <a:rPr lang="en-US" smtClean="0"/>
              <a:pPr/>
              <a:t>8/25/18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69FD7AC5-5E19-DC45-A137-B8D6AE6C4A1A}" type="datetimeFigureOut">
              <a:rPr lang="en-US" smtClean="0"/>
              <a:pPr/>
              <a:t>8/25/18</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A7AE89D6-DA15-9140-9745-28490DE93417}"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69FD7AC5-5E19-DC45-A137-B8D6AE6C4A1A}" type="datetimeFigureOut">
              <a:rPr lang="en-US" smtClean="0"/>
              <a:pPr/>
              <a:t>8/25/18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69FD7AC5-5E19-DC45-A137-B8D6AE6C4A1A}" type="datetimeFigureOut">
              <a:rPr lang="en-US" smtClean="0"/>
              <a:pPr/>
              <a:t>8/25/18</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A7AE89D6-DA15-9140-9745-28490DE93417}" type="slidenum">
              <a:rPr lang="en-US" smtClean="0"/>
              <a:pPr/>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F416CD-67A3-4CF0-A210-F6AF31AC147F}" type="datetimeFigureOut">
              <a:rPr lang="en-US" smtClean="0"/>
              <a:pPr/>
              <a:t>8/25/18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652B35-718D-4E28-AFEB-B694A3B357E8}"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69FD7AC5-5E19-DC45-A137-B8D6AE6C4A1A}" type="datetimeFigureOut">
              <a:rPr lang="en-US" smtClean="0"/>
              <a:pPr/>
              <a:t>8/25/18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69FD7AC5-5E19-DC45-A137-B8D6AE6C4A1A}" type="datetimeFigureOut">
              <a:rPr lang="en-US" smtClean="0"/>
              <a:pPr/>
              <a:t>8/25/18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AE89D6-DA15-9140-9745-28490DE93417}" type="slidenum">
              <a:rPr lang="en-US" smtClean="0"/>
              <a:pPr/>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9FD7AC5-5E19-DC45-A137-B8D6AE6C4A1A}" type="datetimeFigureOut">
              <a:rPr lang="en-US" smtClean="0"/>
              <a:pPr/>
              <a:t>8/25/18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D7AC5-5E19-DC45-A137-B8D6AE6C4A1A}" type="datetimeFigureOut">
              <a:rPr lang="en-US" smtClean="0"/>
              <a:pPr/>
              <a:t>8/25/18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FD7AC5-5E19-DC45-A137-B8D6AE6C4A1A}" type="datetimeFigureOut">
              <a:rPr lang="en-US" smtClean="0"/>
              <a:pPr/>
              <a:t>8/25/18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AE89D6-DA15-9140-9745-28490DE934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69FD7AC5-5E19-DC45-A137-B8D6AE6C4A1A}" type="datetimeFigureOut">
              <a:rPr lang="en-US" smtClean="0"/>
              <a:pPr/>
              <a:t>8/25/18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A7AE89D6-DA15-9140-9745-28490DE934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 id="2147484434" r:id="rId12"/>
    <p:sldLayoutId id="2147484435" r:id="rId13"/>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5C..%5CAncient_Rome__Battle_Time.asf" TargetMode="External"/><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3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9.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6.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7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7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 Id="rId3" Type="http://schemas.openxmlformats.org/officeDocument/2006/relationships/image" Target="../media/image7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98348" y="2175752"/>
            <a:ext cx="8147304" cy="1344168"/>
          </a:xfrm>
        </p:spPr>
        <p:txBody>
          <a:bodyPr>
            <a:noAutofit/>
          </a:bodyPr>
          <a:lstStyle/>
          <a:p>
            <a:r>
              <a:rPr lang="en-US" sz="5300" dirty="0" smtClean="0"/>
              <a:t>From Rome to Byzantium:</a:t>
            </a:r>
            <a:br>
              <a:rPr lang="en-US" sz="5300" dirty="0" smtClean="0"/>
            </a:br>
            <a:r>
              <a:rPr lang="en-US" sz="5300" dirty="0" smtClean="0"/>
              <a:t>Early Europe</a:t>
            </a:r>
            <a:endParaRPr lang="en-US" sz="5300" dirty="0"/>
          </a:p>
        </p:txBody>
      </p:sp>
      <p:sp>
        <p:nvSpPr>
          <p:cNvPr id="8" name="Subtitle 7"/>
          <p:cNvSpPr>
            <a:spLocks noGrp="1"/>
          </p:cNvSpPr>
          <p:nvPr>
            <p:ph type="subTitle" idx="1"/>
          </p:nvPr>
        </p:nvSpPr>
        <p:spPr>
          <a:xfrm>
            <a:off x="498348" y="3519920"/>
            <a:ext cx="8147304" cy="667512"/>
          </a:xfrm>
        </p:spPr>
        <p:txBody>
          <a:bodyPr>
            <a:normAutofit/>
          </a:bodyPr>
          <a:lstStyle/>
          <a:p>
            <a:r>
              <a:rPr lang="en-US" sz="2600" dirty="0" smtClean="0"/>
              <a:t>Unit Seven</a:t>
            </a:r>
            <a:endParaRPr lang="en-US" sz="2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0" y="5353050"/>
            <a:ext cx="9144000" cy="1504950"/>
          </a:xfrm>
          <a:prstGeom prst="rect">
            <a:avLst/>
          </a:prstGeom>
          <a:noFill/>
          <a:ln w="9525">
            <a:noFill/>
            <a:miter lim="800000"/>
            <a:headEnd/>
            <a:tailEnd/>
          </a:ln>
        </p:spPr>
        <p:txBody>
          <a:bodyPr>
            <a:prstTxWarp prst="textNoShape">
              <a:avLst/>
            </a:prstTxWarp>
            <a:spAutoFit/>
          </a:bodyPr>
          <a:lstStyle/>
          <a:p>
            <a:pPr algn="ctr">
              <a:lnSpc>
                <a:spcPct val="85000"/>
              </a:lnSpc>
            </a:pPr>
            <a:r>
              <a:rPr lang="en-US" sz="3600" dirty="0" smtClean="0"/>
              <a:t>An important </a:t>
            </a:r>
            <a:r>
              <a:rPr lang="en-US" sz="3600" dirty="0"/>
              <a:t>feature of the republic </a:t>
            </a:r>
            <a:br>
              <a:rPr lang="en-US" sz="3600" dirty="0"/>
            </a:br>
            <a:r>
              <a:rPr lang="en-US" sz="3600" dirty="0"/>
              <a:t>was the Senate, whose 300 members were elected by citizens to make laws &amp; </a:t>
            </a:r>
            <a:r>
              <a:rPr lang="en-US" sz="3600" dirty="0" smtClean="0"/>
              <a:t>taxes.</a:t>
            </a:r>
            <a:endParaRPr lang="en-US" sz="3600" dirty="0"/>
          </a:p>
        </p:txBody>
      </p:sp>
      <p:pic>
        <p:nvPicPr>
          <p:cNvPr id="17411" name="Picture 3"/>
          <p:cNvPicPr>
            <a:picLocks noChangeAspect="1" noChangeArrowheads="1"/>
          </p:cNvPicPr>
          <p:nvPr/>
        </p:nvPicPr>
        <p:blipFill>
          <a:blip r:embed="rId3"/>
          <a:srcRect/>
          <a:stretch>
            <a:fillRect/>
          </a:stretch>
        </p:blipFill>
        <p:spPr bwMode="auto">
          <a:xfrm>
            <a:off x="228600" y="228600"/>
            <a:ext cx="8718550" cy="5105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Roman Consuls</a:t>
            </a:r>
            <a:endParaRPr lang="en-US" dirty="0"/>
          </a:p>
        </p:txBody>
      </p:sp>
      <p:pic>
        <p:nvPicPr>
          <p:cNvPr id="5" name="Content Placeholder 4" descr="RomanConsuls.jpg"/>
          <p:cNvPicPr>
            <a:picLocks noGrp="1" noChangeAspect="1"/>
          </p:cNvPicPr>
          <p:nvPr>
            <p:ph sz="half" idx="1"/>
          </p:nvPr>
        </p:nvPicPr>
        <p:blipFill>
          <a:blip r:embed="rId2"/>
          <a:srcRect l="-5818" r="-5818"/>
          <a:stretch>
            <a:fillRect/>
          </a:stretch>
        </p:blipFill>
        <p:spPr>
          <a:xfrm>
            <a:off x="263908" y="1546412"/>
            <a:ext cx="4338955" cy="4930468"/>
          </a:xfrm>
        </p:spPr>
      </p:pic>
      <p:sp>
        <p:nvSpPr>
          <p:cNvPr id="4" name="Content Placeholder 3"/>
          <p:cNvSpPr>
            <a:spLocks noGrp="1"/>
          </p:cNvSpPr>
          <p:nvPr>
            <p:ph sz="half" idx="2"/>
          </p:nvPr>
        </p:nvSpPr>
        <p:spPr>
          <a:xfrm>
            <a:off x="4805045" y="1762124"/>
            <a:ext cx="4068861" cy="4786585"/>
          </a:xfrm>
        </p:spPr>
        <p:txBody>
          <a:bodyPr>
            <a:noAutofit/>
          </a:bodyPr>
          <a:lstStyle/>
          <a:p>
            <a:r>
              <a:rPr lang="en-US" sz="2400" dirty="0" smtClean="0">
                <a:solidFill>
                  <a:srgbClr val="302C24"/>
                </a:solidFill>
              </a:rPr>
              <a:t>Two Consuls were elected for one-year terms and served as chief executives</a:t>
            </a:r>
          </a:p>
          <a:p>
            <a:r>
              <a:rPr lang="en-US" sz="2400" dirty="0" smtClean="0">
                <a:solidFill>
                  <a:srgbClr val="302C24"/>
                </a:solidFill>
              </a:rPr>
              <a:t>Had veto power over each other</a:t>
            </a:r>
          </a:p>
          <a:p>
            <a:pPr>
              <a:buNone/>
            </a:pPr>
            <a:r>
              <a:rPr lang="en-US" sz="2400" dirty="0" smtClean="0">
                <a:solidFill>
                  <a:srgbClr val="302C24"/>
                </a:solidFill>
              </a:rPr>
              <a:t>VETO: refuse to approve</a:t>
            </a:r>
          </a:p>
          <a:p>
            <a:r>
              <a:rPr lang="en-US" sz="2400" dirty="0" smtClean="0">
                <a:solidFill>
                  <a:srgbClr val="302C24"/>
                </a:solidFill>
              </a:rPr>
              <a:t>Governed with advice of Senate</a:t>
            </a:r>
            <a:endParaRPr lang="en-US" sz="2400" dirty="0">
              <a:solidFill>
                <a:srgbClr val="302C24"/>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Roman Officials</a:t>
            </a:r>
            <a:endParaRPr lang="en-US" dirty="0"/>
          </a:p>
        </p:txBody>
      </p:sp>
      <p:sp>
        <p:nvSpPr>
          <p:cNvPr id="3" name="Content Placeholder 2"/>
          <p:cNvSpPr>
            <a:spLocks noGrp="1"/>
          </p:cNvSpPr>
          <p:nvPr>
            <p:ph sz="half" idx="1"/>
          </p:nvPr>
        </p:nvSpPr>
        <p:spPr>
          <a:xfrm>
            <a:off x="498475" y="1762125"/>
            <a:ext cx="3840480" cy="4677956"/>
          </a:xfrm>
        </p:spPr>
        <p:txBody>
          <a:bodyPr>
            <a:noAutofit/>
          </a:bodyPr>
          <a:lstStyle/>
          <a:p>
            <a:r>
              <a:rPr lang="en-US" sz="2400" dirty="0" smtClean="0">
                <a:solidFill>
                  <a:srgbClr val="302C24"/>
                </a:solidFill>
              </a:rPr>
              <a:t>Two main types of Roman officials </a:t>
            </a:r>
          </a:p>
          <a:p>
            <a:pPr>
              <a:buNone/>
            </a:pPr>
            <a:r>
              <a:rPr lang="en-US" sz="2400" dirty="0" smtClean="0">
                <a:solidFill>
                  <a:srgbClr val="302C24"/>
                </a:solidFill>
              </a:rPr>
              <a:t>PRAETORS: officials who helped the consuls command armies and oversee the legal system</a:t>
            </a:r>
          </a:p>
          <a:p>
            <a:pPr>
              <a:buNone/>
            </a:pPr>
            <a:r>
              <a:rPr lang="en-US" sz="2400" dirty="0" smtClean="0">
                <a:solidFill>
                  <a:srgbClr val="302C24"/>
                </a:solidFill>
              </a:rPr>
              <a:t>CENSORS: elected officials who registered citizens according to wealth</a:t>
            </a:r>
            <a:endParaRPr lang="en-US" sz="2400" dirty="0">
              <a:solidFill>
                <a:srgbClr val="302C24"/>
              </a:solidFill>
            </a:endParaRPr>
          </a:p>
        </p:txBody>
      </p:sp>
      <p:pic>
        <p:nvPicPr>
          <p:cNvPr id="5" name="Content Placeholder 4" descr="RomanCensors.jpg"/>
          <p:cNvPicPr>
            <a:picLocks noGrp="1" noChangeAspect="1"/>
          </p:cNvPicPr>
          <p:nvPr>
            <p:ph sz="half" idx="2"/>
          </p:nvPr>
        </p:nvPicPr>
        <p:blipFill>
          <a:blip r:embed="rId2"/>
          <a:srcRect l="-7150" r="-7150"/>
          <a:stretch>
            <a:fillRect/>
          </a:stretch>
        </p:blipFill>
        <p:spPr>
          <a:xfrm>
            <a:off x="4553380" y="1546412"/>
            <a:ext cx="4306571" cy="4893669"/>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Conflict of the Orders</a:t>
            </a:r>
            <a:endParaRPr lang="en-US" dirty="0"/>
          </a:p>
        </p:txBody>
      </p:sp>
      <p:sp>
        <p:nvSpPr>
          <p:cNvPr id="4" name="Content Placeholder 3"/>
          <p:cNvSpPr>
            <a:spLocks noGrp="1"/>
          </p:cNvSpPr>
          <p:nvPr>
            <p:ph sz="half" idx="2"/>
          </p:nvPr>
        </p:nvSpPr>
        <p:spPr>
          <a:xfrm>
            <a:off x="498475" y="1850866"/>
            <a:ext cx="8147051" cy="4747329"/>
          </a:xfrm>
        </p:spPr>
        <p:txBody>
          <a:bodyPr>
            <a:normAutofit/>
          </a:bodyPr>
          <a:lstStyle/>
          <a:p>
            <a:r>
              <a:rPr lang="en-US" sz="3000" dirty="0" smtClean="0">
                <a:solidFill>
                  <a:srgbClr val="302C24"/>
                </a:solidFill>
              </a:rPr>
              <a:t>Roman society was divided into 2 social classes</a:t>
            </a:r>
          </a:p>
          <a:p>
            <a:pPr>
              <a:buNone/>
            </a:pPr>
            <a:r>
              <a:rPr lang="en-US" sz="3000" dirty="0" smtClean="0">
                <a:solidFill>
                  <a:srgbClr val="302C24"/>
                </a:solidFill>
              </a:rPr>
              <a:t>PATRICIANS: powerful aristocratic class organized into clans</a:t>
            </a:r>
          </a:p>
          <a:p>
            <a:pPr>
              <a:buNone/>
            </a:pPr>
            <a:r>
              <a:rPr lang="en-US" sz="3000" dirty="0" smtClean="0">
                <a:solidFill>
                  <a:srgbClr val="302C24"/>
                </a:solidFill>
              </a:rPr>
              <a:t>PLEBEIANS: all other citizens</a:t>
            </a:r>
          </a:p>
          <a:p>
            <a:r>
              <a:rPr lang="en-US" sz="3000" dirty="0" smtClean="0">
                <a:solidFill>
                  <a:srgbClr val="302C24"/>
                </a:solidFill>
              </a:rPr>
              <a:t>Plebeians were discriminated against but gradually increased their own power</a:t>
            </a:r>
          </a:p>
          <a:p>
            <a:pPr>
              <a:buNone/>
            </a:pPr>
            <a:endParaRPr lang="en-US" sz="3000" dirty="0" smtClean="0">
              <a:solidFill>
                <a:srgbClr val="302C24"/>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Twelve Tables</a:t>
            </a:r>
            <a:endParaRPr lang="en-US" dirty="0"/>
          </a:p>
        </p:txBody>
      </p:sp>
      <p:sp>
        <p:nvSpPr>
          <p:cNvPr id="3" name="Content Placeholder 2"/>
          <p:cNvSpPr>
            <a:spLocks noGrp="1"/>
          </p:cNvSpPr>
          <p:nvPr>
            <p:ph sz="half" idx="1"/>
          </p:nvPr>
        </p:nvSpPr>
        <p:spPr>
          <a:xfrm>
            <a:off x="498475" y="2012985"/>
            <a:ext cx="3840480" cy="4113177"/>
          </a:xfrm>
        </p:spPr>
        <p:txBody>
          <a:bodyPr>
            <a:normAutofit/>
          </a:bodyPr>
          <a:lstStyle/>
          <a:p>
            <a:r>
              <a:rPr lang="en-US" sz="2500" dirty="0" smtClean="0">
                <a:solidFill>
                  <a:srgbClr val="302C24"/>
                </a:solidFill>
              </a:rPr>
              <a:t>In 450 BCE, Romans engraved laws on tablets known as the Twelve Tables</a:t>
            </a:r>
          </a:p>
          <a:p>
            <a:r>
              <a:rPr lang="en-US" sz="2500" dirty="0" smtClean="0">
                <a:solidFill>
                  <a:srgbClr val="302C24"/>
                </a:solidFill>
              </a:rPr>
              <a:t>Placed in the Forum</a:t>
            </a:r>
          </a:p>
          <a:p>
            <a:r>
              <a:rPr lang="en-US" sz="2500" dirty="0" smtClean="0">
                <a:solidFill>
                  <a:srgbClr val="302C24"/>
                </a:solidFill>
              </a:rPr>
              <a:t>By 300 BCE, distinction between classes became less important</a:t>
            </a:r>
            <a:endParaRPr lang="en-US" sz="2500" dirty="0">
              <a:solidFill>
                <a:srgbClr val="302C24"/>
              </a:solidFill>
            </a:endParaRPr>
          </a:p>
        </p:txBody>
      </p:sp>
      <p:pic>
        <p:nvPicPr>
          <p:cNvPr id="5" name="Picture 3" descr="12tables"/>
          <p:cNvPicPr>
            <a:picLocks noChangeAspect="1" noChangeArrowheads="1"/>
          </p:cNvPicPr>
          <p:nvPr/>
        </p:nvPicPr>
        <p:blipFill>
          <a:blip r:embed="rId2"/>
          <a:srcRect/>
          <a:stretch>
            <a:fillRect/>
          </a:stretch>
        </p:blipFill>
        <p:spPr bwMode="auto">
          <a:xfrm>
            <a:off x="4945410" y="1331971"/>
            <a:ext cx="3700116" cy="52353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685800" y="0"/>
            <a:ext cx="7704138" cy="6858000"/>
          </a:xfrm>
          <a:prstGeom prst="rect">
            <a:avLst/>
          </a:prstGeom>
          <a:noFill/>
          <a:ln w="9525">
            <a:noFill/>
            <a:miter lim="800000"/>
            <a:headEnd/>
            <a:tailEnd/>
          </a:ln>
        </p:spPr>
      </p:pic>
      <p:sp>
        <p:nvSpPr>
          <p:cNvPr id="5" name="Rectangular Callout 4"/>
          <p:cNvSpPr>
            <a:spLocks noChangeArrowheads="1"/>
          </p:cNvSpPr>
          <p:nvPr/>
        </p:nvSpPr>
        <p:spPr bwMode="auto">
          <a:xfrm>
            <a:off x="152400" y="152400"/>
            <a:ext cx="5867400" cy="1752600"/>
          </a:xfrm>
          <a:prstGeom prst="wedgeRectCallout">
            <a:avLst>
              <a:gd name="adj1" fmla="val 16801"/>
              <a:gd name="adj2" fmla="val 176176"/>
            </a:avLst>
          </a:prstGeom>
          <a:solidFill>
            <a:srgbClr val="FFCCFF"/>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2800" dirty="0"/>
              <a:t>By the 3</a:t>
            </a:r>
            <a:r>
              <a:rPr lang="en-US" sz="2800" baseline="30000" dirty="0"/>
              <a:t>rd</a:t>
            </a:r>
            <a:r>
              <a:rPr lang="en-US" sz="2800" dirty="0"/>
              <a:t> century </a:t>
            </a:r>
            <a:r>
              <a:rPr lang="en-US" sz="2800" dirty="0" smtClean="0"/>
              <a:t>B.C.E., </a:t>
            </a:r>
            <a:r>
              <a:rPr lang="en-US" sz="2800" dirty="0"/>
              <a:t>the Romans conquered the Italian peninsula &amp; began to exert power in the Mediterranean world </a:t>
            </a:r>
          </a:p>
        </p:txBody>
      </p:sp>
      <p:sp>
        <p:nvSpPr>
          <p:cNvPr id="8" name="Rectangular Callout 7"/>
          <p:cNvSpPr>
            <a:spLocks noChangeArrowheads="1"/>
          </p:cNvSpPr>
          <p:nvPr/>
        </p:nvSpPr>
        <p:spPr bwMode="auto">
          <a:xfrm>
            <a:off x="5105400" y="2057400"/>
            <a:ext cx="3886200" cy="2209800"/>
          </a:xfrm>
          <a:prstGeom prst="wedgeRectCallout">
            <a:avLst>
              <a:gd name="adj1" fmla="val -84069"/>
              <a:gd name="adj2" fmla="val 100718"/>
            </a:avLst>
          </a:prstGeom>
          <a:solidFill>
            <a:srgbClr val="B3B3FF"/>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2800" dirty="0"/>
              <a:t>But, the growth of Rome threatened Carthage, the superpower of the Mediterranean world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map-punic wars 1-2">
            <a:hlinkClick r:id="rId3" action="ppaction://hlinkfile"/>
          </p:cNvPr>
          <p:cNvPicPr>
            <a:picLocks noChangeAspect="1" noChangeArrowheads="1"/>
          </p:cNvPicPr>
          <p:nvPr/>
        </p:nvPicPr>
        <p:blipFill>
          <a:blip r:embed="rId4">
            <a:lum bright="-24000" contrast="42000"/>
          </a:blip>
          <a:srcRect/>
          <a:stretch>
            <a:fillRect/>
          </a:stretch>
        </p:blipFill>
        <p:spPr bwMode="auto">
          <a:xfrm>
            <a:off x="0" y="0"/>
            <a:ext cx="9144000" cy="6858000"/>
          </a:xfrm>
          <a:prstGeom prst="rect">
            <a:avLst/>
          </a:prstGeom>
          <a:noFill/>
          <a:ln w="9525">
            <a:noFill/>
            <a:miter lim="800000"/>
            <a:headEnd/>
            <a:tailEnd/>
          </a:ln>
        </p:spPr>
      </p:pic>
      <p:sp>
        <p:nvSpPr>
          <p:cNvPr id="5123" name="Rectangular Callout 4"/>
          <p:cNvSpPr>
            <a:spLocks noChangeArrowheads="1"/>
          </p:cNvSpPr>
          <p:nvPr/>
        </p:nvSpPr>
        <p:spPr bwMode="auto">
          <a:xfrm>
            <a:off x="609600" y="5486400"/>
            <a:ext cx="8153400" cy="1295400"/>
          </a:xfrm>
          <a:prstGeom prst="wedgeRectCallout">
            <a:avLst>
              <a:gd name="adj1" fmla="val 12875"/>
              <a:gd name="adj2" fmla="val 1755"/>
            </a:avLst>
          </a:prstGeom>
          <a:solidFill>
            <a:srgbClr val="CCFFCC"/>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2800" dirty="0">
                <a:ea typeface="Calibri" charset="0"/>
                <a:cs typeface="Calibri" charset="0"/>
              </a:rPr>
              <a:t>In a series of battles known as the </a:t>
            </a:r>
            <a:r>
              <a:rPr lang="en-US" sz="2800" u="sng" dirty="0">
                <a:ea typeface="Calibri" charset="0"/>
                <a:cs typeface="Calibri" charset="0"/>
              </a:rPr>
              <a:t>Punic Wars</a:t>
            </a:r>
            <a:r>
              <a:rPr lang="en-US" sz="2800" dirty="0">
                <a:ea typeface="Calibri" charset="0"/>
                <a:cs typeface="Calibri" charset="0"/>
              </a:rPr>
              <a:t>, </a:t>
            </a:r>
            <a:br>
              <a:rPr lang="en-US" sz="2800" dirty="0">
                <a:ea typeface="Calibri" charset="0"/>
                <a:cs typeface="Calibri" charset="0"/>
              </a:rPr>
            </a:br>
            <a:r>
              <a:rPr lang="en-US" sz="2800" dirty="0">
                <a:ea typeface="Calibri" charset="0"/>
                <a:cs typeface="Calibri" charset="0"/>
              </a:rPr>
              <a:t>Rome defeated Carthage &amp; began the dominant power in the Mediterranean </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srcRect/>
          <a:stretch>
            <a:fillRect/>
          </a:stretch>
        </p:blipFill>
        <p:spPr bwMode="auto">
          <a:xfrm>
            <a:off x="762000" y="0"/>
            <a:ext cx="7704138" cy="6858000"/>
          </a:xfrm>
          <a:prstGeom prst="rect">
            <a:avLst/>
          </a:prstGeom>
          <a:noFill/>
          <a:ln w="9525">
            <a:noFill/>
            <a:miter lim="800000"/>
            <a:headEnd/>
            <a:tailEnd/>
          </a:ln>
        </p:spPr>
      </p:pic>
      <p:sp>
        <p:nvSpPr>
          <p:cNvPr id="5" name="Rectangular Callout 4"/>
          <p:cNvSpPr>
            <a:spLocks noChangeArrowheads="1"/>
          </p:cNvSpPr>
          <p:nvPr/>
        </p:nvSpPr>
        <p:spPr bwMode="auto">
          <a:xfrm>
            <a:off x="76200" y="76200"/>
            <a:ext cx="6781800" cy="914400"/>
          </a:xfrm>
          <a:prstGeom prst="wedgeRectCallout">
            <a:avLst>
              <a:gd name="adj1" fmla="val -3856"/>
              <a:gd name="adj2" fmla="val 272028"/>
            </a:avLst>
          </a:prstGeom>
          <a:solidFill>
            <a:srgbClr val="CCFFCC"/>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2800" dirty="0">
                <a:ea typeface="Calibri" charset="0"/>
                <a:cs typeface="Calibri" charset="0"/>
              </a:rPr>
              <a:t>After the Punic Wars, Rome conquered new territories &amp; gained great wealth </a:t>
            </a:r>
          </a:p>
        </p:txBody>
      </p:sp>
      <p:sp>
        <p:nvSpPr>
          <p:cNvPr id="6" name="Rectangular Callout 5"/>
          <p:cNvSpPr>
            <a:spLocks noChangeArrowheads="1"/>
          </p:cNvSpPr>
          <p:nvPr/>
        </p:nvSpPr>
        <p:spPr bwMode="auto">
          <a:xfrm>
            <a:off x="228600" y="1066800"/>
            <a:ext cx="5638800" cy="1371600"/>
          </a:xfrm>
          <a:prstGeom prst="wedgeRectCallout">
            <a:avLst>
              <a:gd name="adj1" fmla="val 4861"/>
              <a:gd name="adj2" fmla="val 95639"/>
            </a:avLst>
          </a:prstGeom>
          <a:solidFill>
            <a:srgbClr val="FFCCFF"/>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2800" dirty="0">
                <a:ea typeface="Calibri" charset="0"/>
                <a:cs typeface="Calibri" charset="0"/>
              </a:rPr>
              <a:t>One of the generals who led Rome’s expansion was a politician named Julius Caesar </a:t>
            </a:r>
          </a:p>
        </p:txBody>
      </p:sp>
      <p:pic>
        <p:nvPicPr>
          <p:cNvPr id="148482" name="Picture 2"/>
          <p:cNvPicPr>
            <a:picLocks noChangeAspect="1" noChangeArrowheads="1"/>
          </p:cNvPicPr>
          <p:nvPr/>
        </p:nvPicPr>
        <p:blipFill>
          <a:blip r:embed="rId4"/>
          <a:srcRect/>
          <a:stretch>
            <a:fillRect/>
          </a:stretch>
        </p:blipFill>
        <p:spPr bwMode="auto">
          <a:xfrm>
            <a:off x="5867400" y="2895600"/>
            <a:ext cx="2962275" cy="36703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48482"/>
                                        </p:tgtEl>
                                        <p:attrNameLst>
                                          <p:attrName>style.visibility</p:attrName>
                                        </p:attrNameLst>
                                      </p:cBhvr>
                                      <p:to>
                                        <p:strVal val="visible"/>
                                      </p:to>
                                    </p:set>
                                    <p:animEffect transition="in" filter="fade">
                                      <p:cBhvr>
                                        <p:cTn id="15" dur="1000"/>
                                        <p:tgtEl>
                                          <p:spTgt spid="148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First </a:t>
            </a:r>
            <a:r>
              <a:rPr lang="en-US" dirty="0" err="1" smtClean="0"/>
              <a:t>Triumverate</a:t>
            </a:r>
            <a:endParaRPr lang="en-US" dirty="0"/>
          </a:p>
        </p:txBody>
      </p:sp>
      <p:pic>
        <p:nvPicPr>
          <p:cNvPr id="6" name="Content Placeholder 5" descr="FirstTriumvirate.jpg"/>
          <p:cNvPicPr>
            <a:picLocks noGrp="1" noChangeAspect="1"/>
          </p:cNvPicPr>
          <p:nvPr>
            <p:ph sz="half" idx="1"/>
          </p:nvPr>
        </p:nvPicPr>
        <p:blipFill>
          <a:blip r:embed="rId2"/>
          <a:srcRect l="-10191" r="-10191"/>
          <a:stretch>
            <a:fillRect/>
          </a:stretch>
        </p:blipFill>
        <p:spPr>
          <a:xfrm>
            <a:off x="197931" y="1546412"/>
            <a:ext cx="4338955" cy="4930468"/>
          </a:xfrm>
        </p:spPr>
      </p:pic>
      <p:sp>
        <p:nvSpPr>
          <p:cNvPr id="5" name="Content Placeholder 4"/>
          <p:cNvSpPr>
            <a:spLocks noGrp="1"/>
          </p:cNvSpPr>
          <p:nvPr>
            <p:ph sz="half" idx="2"/>
          </p:nvPr>
        </p:nvSpPr>
        <p:spPr>
          <a:xfrm>
            <a:off x="4543677" y="2254290"/>
            <a:ext cx="4101849" cy="3955185"/>
          </a:xfrm>
        </p:spPr>
        <p:txBody>
          <a:bodyPr/>
          <a:lstStyle/>
          <a:p>
            <a:r>
              <a:rPr lang="en-US" sz="2200" dirty="0" smtClean="0">
                <a:solidFill>
                  <a:srgbClr val="302C24"/>
                </a:solidFill>
              </a:rPr>
              <a:t>By 133 BCE, the Republic was facing problems</a:t>
            </a:r>
          </a:p>
          <a:p>
            <a:r>
              <a:rPr lang="en-US" sz="2200" dirty="0" smtClean="0">
                <a:solidFill>
                  <a:srgbClr val="302C24"/>
                </a:solidFill>
              </a:rPr>
              <a:t>Julius Caesar gained widespread popularity</a:t>
            </a:r>
          </a:p>
          <a:p>
            <a:r>
              <a:rPr lang="en-US" sz="2200" dirty="0" smtClean="0">
                <a:solidFill>
                  <a:srgbClr val="302C24"/>
                </a:solidFill>
              </a:rPr>
              <a:t>Caesar joined with Gaius Pompey and </a:t>
            </a:r>
            <a:r>
              <a:rPr lang="en-US" sz="2200" dirty="0" err="1" smtClean="0">
                <a:solidFill>
                  <a:srgbClr val="302C24"/>
                </a:solidFill>
              </a:rPr>
              <a:t>Licinius</a:t>
            </a:r>
            <a:r>
              <a:rPr lang="en-US" sz="2200" dirty="0" smtClean="0">
                <a:solidFill>
                  <a:srgbClr val="302C24"/>
                </a:solidFill>
              </a:rPr>
              <a:t> Crassus to form the First </a:t>
            </a:r>
            <a:r>
              <a:rPr lang="en-US" sz="2200" dirty="0" err="1" smtClean="0">
                <a:solidFill>
                  <a:srgbClr val="302C24"/>
                </a:solidFill>
              </a:rPr>
              <a:t>Triumverate</a:t>
            </a:r>
            <a:r>
              <a:rPr lang="en-US" sz="2200" dirty="0" smtClean="0">
                <a:solidFill>
                  <a:srgbClr val="302C24"/>
                </a:solidFill>
              </a:rPr>
              <a:t> in 60 BCE</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Julius Caesar</a:t>
            </a:r>
            <a:endParaRPr lang="en-US" dirty="0"/>
          </a:p>
        </p:txBody>
      </p:sp>
      <p:sp>
        <p:nvSpPr>
          <p:cNvPr id="3" name="Content Placeholder 2"/>
          <p:cNvSpPr>
            <a:spLocks noGrp="1"/>
          </p:cNvSpPr>
          <p:nvPr>
            <p:ph sz="half" idx="1"/>
          </p:nvPr>
        </p:nvSpPr>
        <p:spPr>
          <a:xfrm>
            <a:off x="197930" y="1546412"/>
            <a:ext cx="4816321" cy="5095875"/>
          </a:xfrm>
        </p:spPr>
        <p:txBody>
          <a:bodyPr>
            <a:noAutofit/>
          </a:bodyPr>
          <a:lstStyle/>
          <a:p>
            <a:r>
              <a:rPr lang="en-US" dirty="0" smtClean="0">
                <a:solidFill>
                  <a:srgbClr val="302C24"/>
                </a:solidFill>
              </a:rPr>
              <a:t>Became Consul in 59 BCE</a:t>
            </a:r>
          </a:p>
          <a:p>
            <a:r>
              <a:rPr lang="en-US" dirty="0" smtClean="0">
                <a:solidFill>
                  <a:srgbClr val="302C24"/>
                </a:solidFill>
              </a:rPr>
              <a:t>Spent 10 years bringing Gaul under Roman rule</a:t>
            </a:r>
          </a:p>
          <a:p>
            <a:r>
              <a:rPr lang="en-US" dirty="0" smtClean="0">
                <a:solidFill>
                  <a:srgbClr val="302C24"/>
                </a:solidFill>
              </a:rPr>
              <a:t>In 49 BCE, Caesar marched on Rome</a:t>
            </a:r>
          </a:p>
          <a:p>
            <a:r>
              <a:rPr lang="en-US" dirty="0" smtClean="0">
                <a:solidFill>
                  <a:srgbClr val="302C24"/>
                </a:solidFill>
              </a:rPr>
              <a:t>Gaius Pompey and his followers fled to Greece</a:t>
            </a:r>
          </a:p>
          <a:p>
            <a:r>
              <a:rPr lang="en-US" dirty="0" smtClean="0">
                <a:solidFill>
                  <a:srgbClr val="302C24"/>
                </a:solidFill>
              </a:rPr>
              <a:t>Caesar traveled to Egypt and put Cleopatra on the throne</a:t>
            </a:r>
          </a:p>
          <a:p>
            <a:r>
              <a:rPr lang="en-US" dirty="0" smtClean="0">
                <a:solidFill>
                  <a:srgbClr val="302C24"/>
                </a:solidFill>
              </a:rPr>
              <a:t>In 46 BCE, Caesar returned to Rome &amp; in 44 BCE, Senate named him Dictator for life</a:t>
            </a:r>
            <a:endParaRPr lang="en-US" dirty="0">
              <a:solidFill>
                <a:srgbClr val="302C24"/>
              </a:solidFill>
            </a:endParaRPr>
          </a:p>
        </p:txBody>
      </p:sp>
      <p:pic>
        <p:nvPicPr>
          <p:cNvPr id="5" name="Picture 4" descr="JuliusCaesar.jpg"/>
          <p:cNvPicPr>
            <a:picLocks noChangeAspect="1"/>
          </p:cNvPicPr>
          <p:nvPr/>
        </p:nvPicPr>
        <p:blipFill>
          <a:blip r:embed="rId2"/>
          <a:stretch>
            <a:fillRect/>
          </a:stretch>
        </p:blipFill>
        <p:spPr>
          <a:xfrm>
            <a:off x="5307279" y="1765019"/>
            <a:ext cx="3338247" cy="433831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5" y="214442"/>
            <a:ext cx="8147051" cy="1039216"/>
          </a:xfrm>
        </p:spPr>
        <p:txBody>
          <a:bodyPr anchor="ctr">
            <a:normAutofit fontScale="90000"/>
          </a:bodyPr>
          <a:lstStyle/>
          <a:p>
            <a:r>
              <a:rPr lang="en-US" sz="4600" dirty="0" smtClean="0"/>
              <a:t>Overview of the Roman and Byzantine Empires</a:t>
            </a:r>
            <a:endParaRPr lang="en-US" sz="4600" dirty="0"/>
          </a:p>
        </p:txBody>
      </p:sp>
      <p:sp>
        <p:nvSpPr>
          <p:cNvPr id="5" name="Content Placeholder 4"/>
          <p:cNvSpPr>
            <a:spLocks noGrp="1"/>
          </p:cNvSpPr>
          <p:nvPr>
            <p:ph idx="1"/>
          </p:nvPr>
        </p:nvSpPr>
        <p:spPr>
          <a:xfrm>
            <a:off x="214425" y="1550576"/>
            <a:ext cx="8708963" cy="5097107"/>
          </a:xfrm>
        </p:spPr>
        <p:txBody>
          <a:bodyPr>
            <a:normAutofit fontScale="92500" lnSpcReduction="10000"/>
          </a:bodyPr>
          <a:lstStyle/>
          <a:p>
            <a:pPr marL="0" indent="0" algn="ctr">
              <a:lnSpc>
                <a:spcPct val="110000"/>
              </a:lnSpc>
              <a:spcBef>
                <a:spcPts val="0"/>
              </a:spcBef>
              <a:buNone/>
            </a:pPr>
            <a:r>
              <a:rPr lang="en-US" dirty="0" smtClean="0">
                <a:solidFill>
                  <a:schemeClr val="tx1"/>
                </a:solidFill>
              </a:rPr>
              <a:t>Our study of the Roman and Byzantine Empires will start with the examination of the rise of the Roman Empire, the society and culture at the height of the empire, and finally, by exploring the decline of Roman power and analyzing the fall of the Roman Empire. </a:t>
            </a:r>
          </a:p>
          <a:p>
            <a:pPr marL="0" indent="0" algn="ctr">
              <a:lnSpc>
                <a:spcPct val="110000"/>
              </a:lnSpc>
              <a:spcBef>
                <a:spcPts val="0"/>
              </a:spcBef>
              <a:buNone/>
            </a:pPr>
            <a:endParaRPr lang="en-US" dirty="0">
              <a:solidFill>
                <a:schemeClr val="tx1"/>
              </a:solidFill>
            </a:endParaRPr>
          </a:p>
          <a:p>
            <a:pPr marL="0" indent="0" algn="ctr">
              <a:lnSpc>
                <a:spcPct val="110000"/>
              </a:lnSpc>
              <a:spcBef>
                <a:spcPts val="0"/>
              </a:spcBef>
              <a:buNone/>
            </a:pPr>
            <a:r>
              <a:rPr lang="en-US" dirty="0" smtClean="0">
                <a:solidFill>
                  <a:schemeClr val="tx1"/>
                </a:solidFill>
              </a:rPr>
              <a:t>We will then move into our study of the Byzantine Empire, as the growth of Constantinople and the development of the eastern provinces allowed the Byzantine Empire to grow into one of the most powerful empires ever to exist.</a:t>
            </a:r>
          </a:p>
          <a:p>
            <a:pPr marL="0" indent="0" algn="ctr">
              <a:lnSpc>
                <a:spcPct val="110000"/>
              </a:lnSpc>
              <a:spcBef>
                <a:spcPts val="0"/>
              </a:spcBef>
              <a:buNone/>
            </a:pPr>
            <a:endParaRPr lang="en-US" sz="1200" dirty="0" smtClean="0">
              <a:solidFill>
                <a:schemeClr val="tx1"/>
              </a:solidFill>
            </a:endParaRPr>
          </a:p>
          <a:p>
            <a:pPr marL="0" indent="0" algn="ctr">
              <a:lnSpc>
                <a:spcPct val="110000"/>
              </a:lnSpc>
              <a:spcBef>
                <a:spcPts val="0"/>
              </a:spcBef>
              <a:buNone/>
            </a:pPr>
            <a:endParaRPr lang="en-US" sz="1200" dirty="0" smtClean="0">
              <a:solidFill>
                <a:schemeClr val="tx1"/>
              </a:solidFill>
            </a:endParaRPr>
          </a:p>
          <a:p>
            <a:pPr marL="514350" indent="-514350" algn="ctr">
              <a:lnSpc>
                <a:spcPct val="110000"/>
              </a:lnSpc>
              <a:spcBef>
                <a:spcPts val="0"/>
              </a:spcBef>
              <a:buAutoNum type="romanUcPeriod"/>
            </a:pPr>
            <a:r>
              <a:rPr lang="en-US" dirty="0" smtClean="0">
                <a:solidFill>
                  <a:schemeClr val="tx1"/>
                </a:solidFill>
              </a:rPr>
              <a:t>Rise of the Roman Empire</a:t>
            </a:r>
          </a:p>
          <a:p>
            <a:pPr marL="514350" indent="-514350" algn="ctr">
              <a:lnSpc>
                <a:spcPct val="110000"/>
              </a:lnSpc>
              <a:spcBef>
                <a:spcPts val="0"/>
              </a:spcBef>
              <a:buAutoNum type="romanUcPeriod"/>
            </a:pPr>
            <a:r>
              <a:rPr lang="en-US" dirty="0" smtClean="0">
                <a:solidFill>
                  <a:schemeClr val="tx1"/>
                </a:solidFill>
              </a:rPr>
              <a:t>Roman Society and Culture</a:t>
            </a:r>
          </a:p>
          <a:p>
            <a:pPr marL="514350" indent="-514350" algn="ctr">
              <a:lnSpc>
                <a:spcPct val="110000"/>
              </a:lnSpc>
              <a:spcBef>
                <a:spcPts val="0"/>
              </a:spcBef>
              <a:buAutoNum type="romanUcPeriod"/>
            </a:pPr>
            <a:r>
              <a:rPr lang="en-US" dirty="0" smtClean="0">
                <a:solidFill>
                  <a:schemeClr val="tx1"/>
                </a:solidFill>
              </a:rPr>
              <a:t>Fall of the Roman Empire</a:t>
            </a:r>
          </a:p>
          <a:p>
            <a:pPr marL="514350" indent="-514350" algn="ctr">
              <a:lnSpc>
                <a:spcPct val="110000"/>
              </a:lnSpc>
              <a:spcBef>
                <a:spcPts val="0"/>
              </a:spcBef>
              <a:buAutoNum type="romanUcPeriod"/>
            </a:pPr>
            <a:r>
              <a:rPr lang="en-US" dirty="0" smtClean="0">
                <a:solidFill>
                  <a:schemeClr val="tx1"/>
                </a:solidFill>
              </a:rPr>
              <a:t>Rise of the Byzantine Empire</a:t>
            </a:r>
          </a:p>
          <a:p>
            <a:pPr marL="514350" indent="-514350" algn="ctr">
              <a:lnSpc>
                <a:spcPct val="110000"/>
              </a:lnSpc>
              <a:spcBef>
                <a:spcPts val="0"/>
              </a:spcBef>
              <a:buAutoNum type="romanUcPeriod"/>
            </a:pPr>
            <a:r>
              <a:rPr lang="en-US" dirty="0" smtClean="0">
                <a:solidFill>
                  <a:schemeClr val="tx1"/>
                </a:solidFill>
              </a:rPr>
              <a:t>Byzantine Achievements</a:t>
            </a:r>
          </a:p>
          <a:p>
            <a:pPr marL="514350" indent="-514350" algn="ctr">
              <a:lnSpc>
                <a:spcPct val="110000"/>
              </a:lnSpc>
              <a:spcBef>
                <a:spcPts val="0"/>
              </a:spcBef>
              <a:buAutoNum type="romanUcPeriod"/>
            </a:pPr>
            <a:r>
              <a:rPr lang="en-US" dirty="0" smtClean="0">
                <a:solidFill>
                  <a:schemeClr val="tx1"/>
                </a:solidFill>
              </a:rPr>
              <a:t>Rise of Russia</a:t>
            </a:r>
            <a:endParaRPr lang="en-US" dirty="0">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“Et </a:t>
            </a:r>
            <a:r>
              <a:rPr lang="en-US" dirty="0" err="1" smtClean="0"/>
              <a:t>tu</a:t>
            </a:r>
            <a:r>
              <a:rPr lang="en-US" dirty="0" smtClean="0"/>
              <a:t>, Brute?”</a:t>
            </a:r>
            <a:endParaRPr lang="en-US" dirty="0"/>
          </a:p>
        </p:txBody>
      </p:sp>
      <p:pic>
        <p:nvPicPr>
          <p:cNvPr id="5" name="Content Placeholder 4" descr="MarcusBrutus.jpg"/>
          <p:cNvPicPr>
            <a:picLocks noGrp="1" noChangeAspect="1"/>
          </p:cNvPicPr>
          <p:nvPr>
            <p:ph sz="half" idx="1"/>
          </p:nvPr>
        </p:nvPicPr>
        <p:blipFill>
          <a:blip r:embed="rId3"/>
          <a:srcRect l="-10437" r="-10437"/>
          <a:stretch>
            <a:fillRect/>
          </a:stretch>
        </p:blipFill>
        <p:spPr>
          <a:xfrm>
            <a:off x="247414" y="1546412"/>
            <a:ext cx="4338955" cy="4579751"/>
          </a:xfrm>
        </p:spPr>
      </p:pic>
      <p:sp>
        <p:nvSpPr>
          <p:cNvPr id="4" name="Content Placeholder 3"/>
          <p:cNvSpPr>
            <a:spLocks noGrp="1"/>
          </p:cNvSpPr>
          <p:nvPr>
            <p:ph sz="half" idx="2"/>
          </p:nvPr>
        </p:nvSpPr>
        <p:spPr>
          <a:xfrm>
            <a:off x="4805046" y="2377755"/>
            <a:ext cx="3840480" cy="3336963"/>
          </a:xfrm>
        </p:spPr>
        <p:txBody>
          <a:bodyPr>
            <a:noAutofit/>
          </a:bodyPr>
          <a:lstStyle/>
          <a:p>
            <a:r>
              <a:rPr lang="en-US" sz="2500" dirty="0" smtClean="0">
                <a:solidFill>
                  <a:srgbClr val="302C24"/>
                </a:solidFill>
              </a:rPr>
              <a:t>Initiated reforms </a:t>
            </a:r>
          </a:p>
          <a:p>
            <a:r>
              <a:rPr lang="en-US" sz="2500" dirty="0" smtClean="0">
                <a:solidFill>
                  <a:srgbClr val="302C24"/>
                </a:solidFill>
              </a:rPr>
              <a:t>Some envied his new status</a:t>
            </a:r>
          </a:p>
          <a:p>
            <a:r>
              <a:rPr lang="en-US" sz="2500" dirty="0" smtClean="0">
                <a:solidFill>
                  <a:srgbClr val="302C24"/>
                </a:solidFill>
              </a:rPr>
              <a:t>On March 15, 44 BCE, he was stabbed to death</a:t>
            </a:r>
          </a:p>
          <a:p>
            <a:endParaRPr lang="en-US" sz="2500" dirty="0">
              <a:solidFill>
                <a:srgbClr val="302C24"/>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srcRect l="7487"/>
          <a:stretch>
            <a:fillRect/>
          </a:stretch>
        </p:blipFill>
        <p:spPr bwMode="auto">
          <a:xfrm>
            <a:off x="0" y="723295"/>
            <a:ext cx="9159875" cy="5435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srcRect/>
          <a:stretch>
            <a:fillRect/>
          </a:stretch>
        </p:blipFill>
        <p:spPr bwMode="auto">
          <a:xfrm>
            <a:off x="-57150" y="1524000"/>
            <a:ext cx="9201150" cy="5334000"/>
          </a:xfrm>
          <a:prstGeom prst="rect">
            <a:avLst/>
          </a:prstGeom>
          <a:noFill/>
          <a:ln w="9525">
            <a:noFill/>
            <a:miter lim="800000"/>
            <a:headEnd/>
            <a:tailEnd/>
          </a:ln>
        </p:spPr>
      </p:pic>
      <p:sp>
        <p:nvSpPr>
          <p:cNvPr id="10243" name="Title 2"/>
          <p:cNvSpPr>
            <a:spLocks noGrp="1"/>
          </p:cNvSpPr>
          <p:nvPr>
            <p:ph type="title"/>
          </p:nvPr>
        </p:nvSpPr>
        <p:spPr>
          <a:xfrm>
            <a:off x="0" y="0"/>
            <a:ext cx="9144000" cy="1600200"/>
          </a:xfrm>
        </p:spPr>
        <p:txBody>
          <a:bodyPr anchor="ctr"/>
          <a:lstStyle/>
          <a:p>
            <a:pPr eaLnBrk="1" hangingPunct="1">
              <a:lnSpc>
                <a:spcPct val="85000"/>
              </a:lnSpc>
            </a:pPr>
            <a:r>
              <a:rPr lang="en-US" sz="3200" dirty="0">
                <a:solidFill>
                  <a:schemeClr val="tx1"/>
                </a:solidFill>
                <a:cs typeface="Calibri" charset="0"/>
              </a:rPr>
              <a:t>The assassination led to another civil war </a:t>
            </a:r>
            <a:br>
              <a:rPr lang="en-US" sz="3200" dirty="0">
                <a:solidFill>
                  <a:schemeClr val="tx1"/>
                </a:solidFill>
                <a:cs typeface="Calibri" charset="0"/>
              </a:rPr>
            </a:br>
            <a:r>
              <a:rPr lang="en-US" sz="3200" dirty="0">
                <a:solidFill>
                  <a:schemeClr val="tx1"/>
                </a:solidFill>
                <a:cs typeface="Calibri" charset="0"/>
              </a:rPr>
              <a:t>led by Caesar’s</a:t>
            </a:r>
            <a:r>
              <a:rPr lang="en-US" sz="3200" dirty="0" smtClean="0">
                <a:solidFill>
                  <a:schemeClr val="tx1"/>
                </a:solidFill>
                <a:cs typeface="Calibri" charset="0"/>
              </a:rPr>
              <a:t> grand-nephew </a:t>
            </a:r>
            <a:r>
              <a:rPr lang="en-US" sz="3200" dirty="0">
                <a:solidFill>
                  <a:schemeClr val="tx1"/>
                </a:solidFill>
                <a:cs typeface="Calibri" charset="0"/>
              </a:rPr>
              <a:t>Octavian &amp;</a:t>
            </a:r>
            <a:br>
              <a:rPr lang="en-US" sz="3200" dirty="0">
                <a:solidFill>
                  <a:schemeClr val="tx1"/>
                </a:solidFill>
                <a:cs typeface="Calibri" charset="0"/>
              </a:rPr>
            </a:br>
            <a:r>
              <a:rPr lang="en-US" sz="3200" dirty="0">
                <a:solidFill>
                  <a:schemeClr val="tx1"/>
                </a:solidFill>
                <a:cs typeface="Calibri" charset="0"/>
              </a:rPr>
              <a:t>his best general, Marc </a:t>
            </a:r>
            <a:r>
              <a:rPr lang="en-US" sz="3200" dirty="0" smtClean="0">
                <a:solidFill>
                  <a:schemeClr val="tx1"/>
                </a:solidFill>
                <a:cs typeface="Calibri" charset="0"/>
              </a:rPr>
              <a:t>Antony. </a:t>
            </a:r>
            <a:endParaRPr lang="en-US" sz="3200" dirty="0">
              <a:solidFill>
                <a:schemeClr val="tx1"/>
              </a:solidFill>
              <a:cs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p>
            <a:r>
              <a:rPr lang="en-US" dirty="0" smtClean="0"/>
              <a:t>Second Triumvirate</a:t>
            </a:r>
            <a:endParaRPr lang="en-US" dirty="0"/>
          </a:p>
        </p:txBody>
      </p:sp>
      <p:sp>
        <p:nvSpPr>
          <p:cNvPr id="4" name="Content Placeholder 3"/>
          <p:cNvSpPr>
            <a:spLocks noGrp="1"/>
          </p:cNvSpPr>
          <p:nvPr>
            <p:ph sz="half" idx="1"/>
          </p:nvPr>
        </p:nvSpPr>
        <p:spPr>
          <a:xfrm>
            <a:off x="498475" y="1886856"/>
            <a:ext cx="3840480" cy="4233333"/>
          </a:xfrm>
        </p:spPr>
        <p:txBody>
          <a:bodyPr>
            <a:normAutofit/>
          </a:bodyPr>
          <a:lstStyle/>
          <a:p>
            <a:pPr marL="0" indent="0" algn="ctr">
              <a:buNone/>
            </a:pPr>
            <a:r>
              <a:rPr lang="en-US" sz="2200" dirty="0">
                <a:solidFill>
                  <a:srgbClr val="302C24"/>
                </a:solidFill>
              </a:rPr>
              <a:t>In 43 </a:t>
            </a:r>
            <a:r>
              <a:rPr lang="en-US" sz="2200" dirty="0" smtClean="0">
                <a:solidFill>
                  <a:srgbClr val="302C24"/>
                </a:solidFill>
              </a:rPr>
              <a:t>BCE, </a:t>
            </a:r>
            <a:r>
              <a:rPr lang="en-US" sz="2200" dirty="0">
                <a:solidFill>
                  <a:srgbClr val="302C24"/>
                </a:solidFill>
              </a:rPr>
              <a:t>Octavian, Marc Antony, and Lepidus formed the </a:t>
            </a:r>
            <a:r>
              <a:rPr lang="en-US" sz="2200" u="sng" dirty="0">
                <a:solidFill>
                  <a:srgbClr val="302C24"/>
                </a:solidFill>
              </a:rPr>
              <a:t>Second Triumvirate</a:t>
            </a:r>
            <a:r>
              <a:rPr lang="en-US" sz="2200" dirty="0">
                <a:solidFill>
                  <a:srgbClr val="302C24"/>
                </a:solidFill>
              </a:rPr>
              <a:t>. Within 10 years, Lepidus had been pushed out of the Triumvirate and sent into exile. Octavian and Antony divided the Roman world – Octavian took the west and Antony took the east. Antony went to Egypt and joined with Cleopatra.</a:t>
            </a:r>
          </a:p>
        </p:txBody>
      </p:sp>
      <p:pic>
        <p:nvPicPr>
          <p:cNvPr id="6" name="Content Placeholder 5" descr="SecondTriumverate.jpg"/>
          <p:cNvPicPr>
            <a:picLocks noGrp="1" noChangeAspect="1"/>
          </p:cNvPicPr>
          <p:nvPr>
            <p:ph sz="half" idx="2"/>
          </p:nvPr>
        </p:nvPicPr>
        <p:blipFill>
          <a:blip r:embed="rId2"/>
          <a:srcRect t="-11762" b="-11762"/>
          <a:stretch>
            <a:fillRect/>
          </a:stretch>
        </p:blipFill>
        <p:spPr>
          <a:xfrm>
            <a:off x="4601895" y="1377835"/>
            <a:ext cx="4043631" cy="5250881"/>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Revered One</a:t>
            </a:r>
            <a:endParaRPr lang="en-US" dirty="0"/>
          </a:p>
        </p:txBody>
      </p:sp>
      <p:pic>
        <p:nvPicPr>
          <p:cNvPr id="5" name="Content Placeholder 4" descr="Augustus.JPG"/>
          <p:cNvPicPr>
            <a:picLocks noGrp="1" noChangeAspect="1"/>
          </p:cNvPicPr>
          <p:nvPr>
            <p:ph sz="half" idx="1"/>
          </p:nvPr>
        </p:nvPicPr>
        <p:blipFill>
          <a:blip r:embed="rId2"/>
          <a:srcRect l="-10335" r="-10335"/>
          <a:stretch>
            <a:fillRect/>
          </a:stretch>
        </p:blipFill>
        <p:spPr>
          <a:xfrm>
            <a:off x="229952" y="1546412"/>
            <a:ext cx="4338955" cy="4930468"/>
          </a:xfrm>
        </p:spPr>
      </p:pic>
      <p:sp>
        <p:nvSpPr>
          <p:cNvPr id="4" name="Content Placeholder 3"/>
          <p:cNvSpPr>
            <a:spLocks noGrp="1"/>
          </p:cNvSpPr>
          <p:nvPr>
            <p:ph sz="half" idx="2"/>
          </p:nvPr>
        </p:nvSpPr>
        <p:spPr>
          <a:xfrm>
            <a:off x="4568907" y="1546412"/>
            <a:ext cx="4321493" cy="4930468"/>
          </a:xfrm>
        </p:spPr>
        <p:txBody>
          <a:bodyPr>
            <a:normAutofit/>
          </a:bodyPr>
          <a:lstStyle/>
          <a:p>
            <a:r>
              <a:rPr lang="en-US" sz="2200" dirty="0" smtClean="0">
                <a:solidFill>
                  <a:srgbClr val="302C24"/>
                </a:solidFill>
              </a:rPr>
              <a:t>Octavian declared war on Antony &amp; Cleopatra </a:t>
            </a:r>
          </a:p>
          <a:p>
            <a:r>
              <a:rPr lang="en-US" sz="2200" dirty="0" smtClean="0">
                <a:solidFill>
                  <a:srgbClr val="302C24"/>
                </a:solidFill>
              </a:rPr>
              <a:t>In 31 BCE, Octavian defeated their fleet &amp; captured Alexandria</a:t>
            </a:r>
          </a:p>
          <a:p>
            <a:r>
              <a:rPr lang="en-US" sz="2200" dirty="0" smtClean="0">
                <a:solidFill>
                  <a:srgbClr val="302C24"/>
                </a:solidFill>
              </a:rPr>
              <a:t>In 27 BCE, Senate titled him Augustus, meaning “the revered one”</a:t>
            </a:r>
          </a:p>
          <a:p>
            <a:r>
              <a:rPr lang="en-US" sz="2200" dirty="0" smtClean="0">
                <a:solidFill>
                  <a:srgbClr val="302C24"/>
                </a:solidFill>
              </a:rPr>
              <a:t>First Roman Emperor</a:t>
            </a:r>
          </a:p>
          <a:p>
            <a:r>
              <a:rPr lang="en-US" sz="2200" dirty="0" smtClean="0">
                <a:solidFill>
                  <a:srgbClr val="302C24"/>
                </a:solidFill>
              </a:rPr>
              <a:t>Roman state became the Roman Empire</a:t>
            </a:r>
            <a:endParaRPr lang="en-US" sz="2200" dirty="0">
              <a:solidFill>
                <a:srgbClr val="302C24"/>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Julio-</a:t>
            </a:r>
            <a:r>
              <a:rPr lang="en-US" dirty="0" err="1" smtClean="0"/>
              <a:t>Claudians</a:t>
            </a:r>
            <a:endParaRPr lang="en-US" dirty="0"/>
          </a:p>
        </p:txBody>
      </p:sp>
      <p:sp>
        <p:nvSpPr>
          <p:cNvPr id="3" name="Content Placeholder 2"/>
          <p:cNvSpPr>
            <a:spLocks noGrp="1"/>
          </p:cNvSpPr>
          <p:nvPr>
            <p:ph sz="half" idx="1"/>
          </p:nvPr>
        </p:nvSpPr>
        <p:spPr>
          <a:xfrm>
            <a:off x="498475" y="2378794"/>
            <a:ext cx="4108035" cy="3747369"/>
          </a:xfrm>
        </p:spPr>
        <p:txBody>
          <a:bodyPr>
            <a:normAutofit/>
          </a:bodyPr>
          <a:lstStyle/>
          <a:p>
            <a:r>
              <a:rPr lang="en-US" sz="2400" dirty="0" smtClean="0"/>
              <a:t>Augustus died in 14 CE</a:t>
            </a:r>
          </a:p>
          <a:p>
            <a:r>
              <a:rPr lang="en-US" sz="2400" dirty="0" smtClean="0"/>
              <a:t>For next 54 years, Caesar’s relatives ruled the empire</a:t>
            </a:r>
          </a:p>
          <a:p>
            <a:r>
              <a:rPr lang="en-US" sz="2400" dirty="0" smtClean="0"/>
              <a:t>Nero was the last Julio-</a:t>
            </a:r>
            <a:r>
              <a:rPr lang="en-US" sz="2400" dirty="0" err="1" smtClean="0"/>
              <a:t>Claudian</a:t>
            </a:r>
            <a:r>
              <a:rPr lang="en-US" sz="2400" dirty="0" smtClean="0"/>
              <a:t> emperor, from 54 to 68 CE</a:t>
            </a:r>
            <a:endParaRPr lang="en-US" sz="2400" dirty="0"/>
          </a:p>
        </p:txBody>
      </p:sp>
      <p:pic>
        <p:nvPicPr>
          <p:cNvPr id="5" name="Content Placeholder 4" descr="Nero.jpg"/>
          <p:cNvPicPr>
            <a:picLocks noGrp="1" noChangeAspect="1"/>
          </p:cNvPicPr>
          <p:nvPr>
            <p:ph sz="half" idx="2"/>
          </p:nvPr>
        </p:nvPicPr>
        <p:blipFill>
          <a:blip r:embed="rId2"/>
          <a:srcRect t="-6821" b="-6821"/>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Good Emperors</a:t>
            </a:r>
            <a:endParaRPr lang="en-US" dirty="0"/>
          </a:p>
        </p:txBody>
      </p:sp>
      <p:pic>
        <p:nvPicPr>
          <p:cNvPr id="5" name="Content Placeholder 4" descr="MarcusAurelius.jpg"/>
          <p:cNvPicPr>
            <a:picLocks noGrp="1" noChangeAspect="1"/>
          </p:cNvPicPr>
          <p:nvPr>
            <p:ph sz="half" idx="1"/>
          </p:nvPr>
        </p:nvPicPr>
        <p:blipFill>
          <a:blip r:embed="rId2"/>
          <a:srcRect l="-6757" r="-6757"/>
          <a:stretch>
            <a:fillRect/>
          </a:stretch>
        </p:blipFill>
        <p:spPr>
          <a:xfrm>
            <a:off x="267556" y="1546412"/>
            <a:ext cx="4338955" cy="4705379"/>
          </a:xfrm>
        </p:spPr>
      </p:pic>
      <p:sp>
        <p:nvSpPr>
          <p:cNvPr id="4" name="Content Placeholder 3"/>
          <p:cNvSpPr>
            <a:spLocks noGrp="1"/>
          </p:cNvSpPr>
          <p:nvPr>
            <p:ph sz="half" idx="2"/>
          </p:nvPr>
        </p:nvSpPr>
        <p:spPr>
          <a:xfrm>
            <a:off x="4805046" y="2210396"/>
            <a:ext cx="3840480" cy="3499936"/>
          </a:xfrm>
        </p:spPr>
        <p:txBody>
          <a:bodyPr>
            <a:normAutofit/>
          </a:bodyPr>
          <a:lstStyle/>
          <a:p>
            <a:r>
              <a:rPr lang="en-US" sz="2400" dirty="0" smtClean="0"/>
              <a:t>After Nero’s death, a number of different emperors ruled Rome</a:t>
            </a:r>
          </a:p>
          <a:p>
            <a:r>
              <a:rPr lang="en-US" sz="2400" dirty="0" smtClean="0"/>
              <a:t>Series of 5 emperors, known as the Good Emperors ruled for over 100 years, until 196 CE</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dirty="0" smtClean="0"/>
              <a:t>Roman Society &amp; Culture</a:t>
            </a:r>
            <a:endParaRPr lang="en-US" dirty="0"/>
          </a:p>
        </p:txBody>
      </p:sp>
      <p:sp>
        <p:nvSpPr>
          <p:cNvPr id="8" name="Subtitle 7"/>
          <p:cNvSpPr>
            <a:spLocks noGrp="1"/>
          </p:cNvSpPr>
          <p:nvPr>
            <p:ph type="subTitle" idx="1"/>
          </p:nvPr>
        </p:nvSpPr>
        <p:spPr/>
        <p:txBody>
          <a:bodyPr/>
          <a:lstStyle/>
          <a:p>
            <a:r>
              <a:rPr lang="en-US" dirty="0" smtClean="0"/>
              <a:t>Section Two</a:t>
            </a:r>
            <a:endParaRPr lang="en-US" dirty="0"/>
          </a:p>
        </p:txBody>
      </p:sp>
      <p:pic>
        <p:nvPicPr>
          <p:cNvPr id="10" name="Picture Placeholder 9" descr="Colloseum.jpg"/>
          <p:cNvPicPr>
            <a:picLocks noGrp="1" noChangeAspect="1"/>
          </p:cNvPicPr>
          <p:nvPr>
            <p:ph type="pic" sz="quarter" idx="13"/>
          </p:nvPr>
        </p:nvPicPr>
        <p:blipFill>
          <a:blip r:embed="rId2"/>
          <a:srcRect l="-9886" r="-9886"/>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chor="ctr"/>
          <a:lstStyle/>
          <a:p>
            <a:r>
              <a:rPr lang="en-US" sz="4600" dirty="0" smtClean="0"/>
              <a:t>Government &amp; The Provinces</a:t>
            </a:r>
            <a:endParaRPr lang="en-US" sz="4600" dirty="0"/>
          </a:p>
        </p:txBody>
      </p:sp>
      <p:sp>
        <p:nvSpPr>
          <p:cNvPr id="9" name="Content Placeholder 8"/>
          <p:cNvSpPr>
            <a:spLocks noGrp="1"/>
          </p:cNvSpPr>
          <p:nvPr>
            <p:ph idx="1"/>
          </p:nvPr>
        </p:nvSpPr>
        <p:spPr>
          <a:xfrm>
            <a:off x="263909" y="1761565"/>
            <a:ext cx="8659480" cy="4737658"/>
          </a:xfrm>
        </p:spPr>
        <p:txBody>
          <a:bodyPr>
            <a:normAutofit/>
          </a:bodyPr>
          <a:lstStyle/>
          <a:p>
            <a:pPr marL="0" indent="0" algn="ctr">
              <a:buNone/>
            </a:pPr>
            <a:r>
              <a:rPr lang="en-US" sz="2400" dirty="0" smtClean="0"/>
              <a:t>The period of time from Augustus’ reign to the death of Aurelius, 27 BCE through 180 CE, is known as the </a:t>
            </a:r>
            <a:r>
              <a:rPr lang="en-US" sz="2400" u="sng" dirty="0" err="1" smtClean="0"/>
              <a:t>Pax</a:t>
            </a:r>
            <a:r>
              <a:rPr lang="en-US" sz="2400" u="sng" dirty="0" smtClean="0"/>
              <a:t> </a:t>
            </a:r>
            <a:r>
              <a:rPr lang="en-US" sz="2400" u="sng" dirty="0" err="1" smtClean="0"/>
              <a:t>Romana</a:t>
            </a:r>
            <a:r>
              <a:rPr lang="en-US" sz="2400" u="sng" dirty="0" smtClean="0"/>
              <a:t>, or “Roman Peace.”</a:t>
            </a:r>
          </a:p>
          <a:p>
            <a:r>
              <a:rPr lang="en-US" sz="2400" dirty="0" smtClean="0"/>
              <a:t>Roman government provided unifying force </a:t>
            </a:r>
          </a:p>
          <a:p>
            <a:r>
              <a:rPr lang="en-US" sz="2400" dirty="0" smtClean="0"/>
              <a:t>Provinces were governed honorably</a:t>
            </a:r>
          </a:p>
          <a:p>
            <a:r>
              <a:rPr lang="en-US" sz="2400" dirty="0" smtClean="0"/>
              <a:t>Romans constructed many new cities </a:t>
            </a:r>
          </a:p>
          <a:p>
            <a:pPr marL="0" indent="0">
              <a:buNone/>
            </a:pPr>
            <a:r>
              <a:rPr lang="en-US" sz="2400" dirty="0" smtClean="0"/>
              <a:t>AQUADUCTS: bridge-like structures that carried water from the mountains</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Roman Law</a:t>
            </a:r>
            <a:endParaRPr lang="en-US" dirty="0"/>
          </a:p>
        </p:txBody>
      </p:sp>
      <p:sp>
        <p:nvSpPr>
          <p:cNvPr id="5" name="Content Placeholder 4"/>
          <p:cNvSpPr>
            <a:spLocks noGrp="1"/>
          </p:cNvSpPr>
          <p:nvPr>
            <p:ph sz="half" idx="1"/>
          </p:nvPr>
        </p:nvSpPr>
        <p:spPr>
          <a:xfrm>
            <a:off x="498475" y="1909907"/>
            <a:ext cx="3840480" cy="4364038"/>
          </a:xfrm>
        </p:spPr>
        <p:txBody>
          <a:bodyPr>
            <a:normAutofit/>
          </a:bodyPr>
          <a:lstStyle/>
          <a:p>
            <a:r>
              <a:rPr lang="en-US" sz="2400" dirty="0" smtClean="0"/>
              <a:t>Unifying factor </a:t>
            </a:r>
          </a:p>
          <a:p>
            <a:r>
              <a:rPr lang="en-US" sz="2400" dirty="0" smtClean="0"/>
              <a:t>Twelve Tables were changed to address needs of the huge empire</a:t>
            </a:r>
          </a:p>
          <a:p>
            <a:r>
              <a:rPr lang="en-US" sz="2400" dirty="0" smtClean="0"/>
              <a:t>Development of the belief that certain basic legal principles apply to all humans</a:t>
            </a:r>
            <a:endParaRPr lang="en-US" sz="2400" dirty="0"/>
          </a:p>
        </p:txBody>
      </p:sp>
      <p:pic>
        <p:nvPicPr>
          <p:cNvPr id="7" name="Content Placeholder 6" descr="RomanCourt.jpg"/>
          <p:cNvPicPr>
            <a:picLocks noGrp="1" noChangeAspect="1"/>
          </p:cNvPicPr>
          <p:nvPr>
            <p:ph sz="half" idx="2"/>
          </p:nvPr>
        </p:nvPicPr>
        <p:blipFill>
          <a:blip r:embed="rId2"/>
          <a:srcRect l="-5677" r="-5677"/>
          <a:stretch>
            <a:fillRect/>
          </a:stretch>
        </p:blipFill>
        <p:spPr>
          <a:xfrm>
            <a:off x="4553380" y="1546412"/>
            <a:ext cx="4306571" cy="4893669"/>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0"/>
            <a:ext cx="9144000" cy="1690559"/>
          </a:xfrm>
        </p:spPr>
        <p:txBody>
          <a:bodyPr/>
          <a:lstStyle/>
          <a:p>
            <a:pPr eaLnBrk="1" hangingPunct="1"/>
            <a:r>
              <a:rPr lang="en-US" sz="4000" dirty="0">
                <a:solidFill>
                  <a:schemeClr val="tx1"/>
                </a:solidFill>
                <a:cs typeface="Calibri" charset="0"/>
              </a:rPr>
              <a:t>Impact of Geography on Rome</a:t>
            </a:r>
            <a:r>
              <a:rPr lang="en-US" sz="4000" dirty="0" smtClean="0">
                <a:solidFill>
                  <a:schemeClr val="tx1"/>
                </a:solidFill>
                <a:cs typeface="Calibri" charset="0"/>
              </a:rPr>
              <a:t>:</a:t>
            </a:r>
            <a:br>
              <a:rPr lang="en-US" sz="4000" dirty="0" smtClean="0">
                <a:solidFill>
                  <a:schemeClr val="tx1"/>
                </a:solidFill>
                <a:cs typeface="Calibri" charset="0"/>
              </a:rPr>
            </a:br>
            <a:r>
              <a:rPr lang="en-US" sz="1000" dirty="0" smtClean="0">
                <a:solidFill>
                  <a:schemeClr val="tx1"/>
                </a:solidFill>
                <a:cs typeface="Calibri" charset="0"/>
              </a:rPr>
              <a:t> </a:t>
            </a:r>
            <a:r>
              <a:rPr lang="en-US" sz="4000" dirty="0" smtClean="0">
                <a:solidFill>
                  <a:schemeClr val="tx1"/>
                </a:solidFill>
                <a:cs typeface="Calibri" charset="0"/>
              </a:rPr>
              <a:t/>
            </a:r>
            <a:br>
              <a:rPr lang="en-US" sz="4000" dirty="0" smtClean="0">
                <a:solidFill>
                  <a:schemeClr val="tx1"/>
                </a:solidFill>
                <a:cs typeface="Calibri" charset="0"/>
              </a:rPr>
            </a:br>
            <a:r>
              <a:rPr lang="en-US" sz="2050" dirty="0">
                <a:solidFill>
                  <a:schemeClr val="tx1"/>
                </a:solidFill>
                <a:cs typeface="Calibri" charset="0"/>
              </a:rPr>
              <a:t>Identify </a:t>
            </a:r>
            <a:r>
              <a:rPr lang="en-US" sz="2050" dirty="0" smtClean="0">
                <a:solidFill>
                  <a:schemeClr val="tx1"/>
                </a:solidFill>
                <a:cs typeface="Calibri" charset="0"/>
              </a:rPr>
              <a:t>a </a:t>
            </a:r>
            <a:r>
              <a:rPr lang="en-US" sz="2050" dirty="0">
                <a:solidFill>
                  <a:schemeClr val="tx1"/>
                </a:solidFill>
                <a:cs typeface="Calibri" charset="0"/>
              </a:rPr>
              <a:t>geographic feature &amp; propose</a:t>
            </a:r>
            <a:r>
              <a:rPr lang="en-US" sz="2050" dirty="0" smtClean="0">
                <a:solidFill>
                  <a:schemeClr val="tx1"/>
                </a:solidFill>
                <a:cs typeface="Calibri" charset="0"/>
              </a:rPr>
              <a:t> how </a:t>
            </a:r>
            <a:r>
              <a:rPr lang="en-US" sz="2050" dirty="0">
                <a:solidFill>
                  <a:schemeClr val="tx1"/>
                </a:solidFill>
                <a:cs typeface="Calibri" charset="0"/>
              </a:rPr>
              <a:t>it might </a:t>
            </a:r>
            <a:r>
              <a:rPr lang="en-US" sz="2050" dirty="0" smtClean="0">
                <a:solidFill>
                  <a:schemeClr val="tx1"/>
                </a:solidFill>
                <a:cs typeface="Calibri" charset="0"/>
              </a:rPr>
              <a:t>have impacted the overall </a:t>
            </a:r>
            <a:r>
              <a:rPr lang="en-US" sz="2050" dirty="0">
                <a:solidFill>
                  <a:schemeClr val="tx1"/>
                </a:solidFill>
                <a:cs typeface="Calibri" charset="0"/>
              </a:rPr>
              <a:t>culture of </a:t>
            </a:r>
            <a:r>
              <a:rPr lang="en-US" sz="2050" dirty="0" smtClean="0">
                <a:solidFill>
                  <a:schemeClr val="tx1"/>
                </a:solidFill>
                <a:cs typeface="Calibri" charset="0"/>
              </a:rPr>
              <a:t>Rome and the Roman Empire.</a:t>
            </a:r>
            <a:endParaRPr lang="en-US" sz="2050" dirty="0">
              <a:solidFill>
                <a:schemeClr val="tx1"/>
              </a:solidFill>
              <a:cs typeface="Calibri" charset="0"/>
            </a:endParaRPr>
          </a:p>
        </p:txBody>
      </p:sp>
      <p:pic>
        <p:nvPicPr>
          <p:cNvPr id="5123" name="Picture 4" descr="MediterraneanMapLarge"/>
          <p:cNvPicPr>
            <a:picLocks noChangeAspect="1" noChangeArrowheads="1"/>
          </p:cNvPicPr>
          <p:nvPr/>
        </p:nvPicPr>
        <p:blipFill>
          <a:blip r:embed="rId3"/>
          <a:srcRect/>
          <a:stretch>
            <a:fillRect/>
          </a:stretch>
        </p:blipFill>
        <p:spPr bwMode="auto">
          <a:xfrm>
            <a:off x="395863" y="1905000"/>
            <a:ext cx="8296608" cy="474268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Roman Army</a:t>
            </a:r>
            <a:endParaRPr lang="en-US" dirty="0"/>
          </a:p>
        </p:txBody>
      </p:sp>
      <p:pic>
        <p:nvPicPr>
          <p:cNvPr id="5" name="Content Placeholder 4" descr="RomanSoldier.jpg"/>
          <p:cNvPicPr>
            <a:picLocks noGrp="1" noChangeAspect="1"/>
          </p:cNvPicPr>
          <p:nvPr>
            <p:ph sz="half" idx="1"/>
          </p:nvPr>
        </p:nvPicPr>
        <p:blipFill>
          <a:blip r:embed="rId3"/>
          <a:srcRect l="-7767" r="-7767"/>
          <a:stretch>
            <a:fillRect/>
          </a:stretch>
        </p:blipFill>
        <p:spPr>
          <a:xfrm>
            <a:off x="229698" y="1546412"/>
            <a:ext cx="4338955" cy="4930468"/>
          </a:xfrm>
        </p:spPr>
      </p:pic>
      <p:sp>
        <p:nvSpPr>
          <p:cNvPr id="4" name="Content Placeholder 3"/>
          <p:cNvSpPr>
            <a:spLocks noGrp="1"/>
          </p:cNvSpPr>
          <p:nvPr>
            <p:ph sz="half" idx="2"/>
          </p:nvPr>
        </p:nvSpPr>
        <p:spPr>
          <a:xfrm>
            <a:off x="4805046" y="2531162"/>
            <a:ext cx="3840480" cy="2985366"/>
          </a:xfrm>
        </p:spPr>
        <p:txBody>
          <a:bodyPr>
            <a:normAutofit/>
          </a:bodyPr>
          <a:lstStyle/>
          <a:p>
            <a:r>
              <a:rPr lang="en-US" sz="2400" dirty="0" smtClean="0"/>
              <a:t>Augustus restored the Roman Army</a:t>
            </a:r>
          </a:p>
          <a:p>
            <a:pPr marL="0" indent="0">
              <a:buNone/>
            </a:pPr>
            <a:r>
              <a:rPr lang="en-US" sz="2400" dirty="0" smtClean="0"/>
              <a:t>PRAETORIAN GUARD: small, elite force kept in Rome to protect the Emperor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Trade &amp; Transportation</a:t>
            </a:r>
            <a:endParaRPr lang="en-US" dirty="0"/>
          </a:p>
        </p:txBody>
      </p:sp>
      <p:sp>
        <p:nvSpPr>
          <p:cNvPr id="5" name="Content Placeholder 4"/>
          <p:cNvSpPr>
            <a:spLocks noGrp="1"/>
          </p:cNvSpPr>
          <p:nvPr>
            <p:ph idx="1"/>
          </p:nvPr>
        </p:nvSpPr>
        <p:spPr>
          <a:xfrm>
            <a:off x="498475" y="1694194"/>
            <a:ext cx="8147051" cy="4854388"/>
          </a:xfrm>
        </p:spPr>
        <p:txBody>
          <a:bodyPr>
            <a:normAutofit/>
          </a:bodyPr>
          <a:lstStyle/>
          <a:p>
            <a:r>
              <a:rPr lang="en-US" sz="2500" dirty="0" smtClean="0"/>
              <a:t>Agriculture was the primary occupation</a:t>
            </a:r>
          </a:p>
          <a:p>
            <a:r>
              <a:rPr lang="en-US" sz="2500" dirty="0" smtClean="0"/>
              <a:t>Olive and wine products were exported</a:t>
            </a:r>
          </a:p>
          <a:p>
            <a:pPr marL="0" indent="0">
              <a:buNone/>
            </a:pPr>
            <a:r>
              <a:rPr lang="en-US" sz="2500" dirty="0" smtClean="0"/>
              <a:t>COLONUS: tenant farmer who replaced slaves on large estates</a:t>
            </a:r>
          </a:p>
          <a:p>
            <a:r>
              <a:rPr lang="en-US" sz="2500" dirty="0" smtClean="0"/>
              <a:t>Opportunities for commerce</a:t>
            </a:r>
          </a:p>
          <a:p>
            <a:r>
              <a:rPr lang="en-US" sz="2500" dirty="0" smtClean="0"/>
              <a:t>Trade with Asia and India increased</a:t>
            </a:r>
          </a:p>
          <a:p>
            <a:r>
              <a:rPr lang="en-US" sz="2500" dirty="0" smtClean="0"/>
              <a:t>50,000 miles of highway was built to link cities to Rome</a:t>
            </a:r>
            <a:endParaRPr lang="en-US" sz="25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r>
              <a:rPr lang="en-US" dirty="0" smtClean="0"/>
              <a:t>Living Conditions</a:t>
            </a:r>
            <a:endParaRPr lang="en-US" dirty="0"/>
          </a:p>
        </p:txBody>
      </p:sp>
      <p:sp>
        <p:nvSpPr>
          <p:cNvPr id="8" name="Text Placeholder 7"/>
          <p:cNvSpPr>
            <a:spLocks noGrp="1"/>
          </p:cNvSpPr>
          <p:nvPr>
            <p:ph type="body" idx="1"/>
          </p:nvPr>
        </p:nvSpPr>
        <p:spPr/>
        <p:txBody>
          <a:bodyPr>
            <a:normAutofit/>
          </a:bodyPr>
          <a:lstStyle/>
          <a:p>
            <a:r>
              <a:rPr lang="en-US" sz="2600" dirty="0" smtClean="0"/>
              <a:t>Patricians	</a:t>
            </a:r>
            <a:endParaRPr lang="en-US" sz="2600" dirty="0"/>
          </a:p>
        </p:txBody>
      </p:sp>
      <p:sp>
        <p:nvSpPr>
          <p:cNvPr id="9" name="Content Placeholder 8"/>
          <p:cNvSpPr>
            <a:spLocks noGrp="1"/>
          </p:cNvSpPr>
          <p:nvPr>
            <p:ph sz="half" idx="2"/>
          </p:nvPr>
        </p:nvSpPr>
        <p:spPr/>
        <p:txBody>
          <a:bodyPr>
            <a:normAutofit/>
          </a:bodyPr>
          <a:lstStyle/>
          <a:p>
            <a:r>
              <a:rPr lang="en-US" sz="2200" dirty="0" smtClean="0"/>
              <a:t>Luxurious living</a:t>
            </a:r>
          </a:p>
          <a:p>
            <a:r>
              <a:rPr lang="en-US" sz="2200" dirty="0" smtClean="0"/>
              <a:t>City and Country homes </a:t>
            </a:r>
          </a:p>
          <a:p>
            <a:r>
              <a:rPr lang="en-US" sz="2200" dirty="0" smtClean="0"/>
              <a:t>Lots of time for leisure</a:t>
            </a:r>
            <a:endParaRPr lang="en-US" sz="2200" dirty="0"/>
          </a:p>
        </p:txBody>
      </p:sp>
      <p:sp>
        <p:nvSpPr>
          <p:cNvPr id="10" name="Text Placeholder 9"/>
          <p:cNvSpPr>
            <a:spLocks noGrp="1"/>
          </p:cNvSpPr>
          <p:nvPr>
            <p:ph type="body" sz="quarter" idx="3"/>
          </p:nvPr>
        </p:nvSpPr>
        <p:spPr/>
        <p:txBody>
          <a:bodyPr>
            <a:normAutofit/>
          </a:bodyPr>
          <a:lstStyle/>
          <a:p>
            <a:r>
              <a:rPr lang="en-US" sz="2600" dirty="0" smtClean="0"/>
              <a:t>Plebeians</a:t>
            </a:r>
            <a:endParaRPr lang="en-US" sz="2600" dirty="0"/>
          </a:p>
        </p:txBody>
      </p:sp>
      <p:sp>
        <p:nvSpPr>
          <p:cNvPr id="11" name="Content Placeholder 10"/>
          <p:cNvSpPr>
            <a:spLocks noGrp="1"/>
          </p:cNvSpPr>
          <p:nvPr>
            <p:ph sz="quarter" idx="4"/>
          </p:nvPr>
        </p:nvSpPr>
        <p:spPr/>
        <p:txBody>
          <a:bodyPr>
            <a:normAutofit/>
          </a:bodyPr>
          <a:lstStyle/>
          <a:p>
            <a:r>
              <a:rPr lang="en-US" sz="2200" dirty="0" smtClean="0"/>
              <a:t>Majority</a:t>
            </a:r>
          </a:p>
          <a:p>
            <a:r>
              <a:rPr lang="en-US" sz="2200" dirty="0" smtClean="0"/>
              <a:t>Ate 3 simple meals each day</a:t>
            </a:r>
          </a:p>
          <a:p>
            <a:r>
              <a:rPr lang="en-US" sz="2200" dirty="0" smtClean="0"/>
              <a:t>Most were artisans and farmers</a:t>
            </a:r>
            <a:endParaRPr lang="en-US" sz="2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build="p"/>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r>
              <a:rPr lang="en-US" dirty="0" smtClean="0"/>
              <a:t>Amusements</a:t>
            </a:r>
            <a:endParaRPr lang="en-US" dirty="0"/>
          </a:p>
        </p:txBody>
      </p:sp>
      <p:sp>
        <p:nvSpPr>
          <p:cNvPr id="8" name="Content Placeholder 7"/>
          <p:cNvSpPr>
            <a:spLocks noGrp="1"/>
          </p:cNvSpPr>
          <p:nvPr>
            <p:ph sz="half" idx="1"/>
          </p:nvPr>
        </p:nvSpPr>
        <p:spPr>
          <a:xfrm>
            <a:off x="498475" y="2485835"/>
            <a:ext cx="3840480" cy="3223055"/>
          </a:xfrm>
        </p:spPr>
        <p:txBody>
          <a:bodyPr>
            <a:normAutofit/>
          </a:bodyPr>
          <a:lstStyle/>
          <a:p>
            <a:r>
              <a:rPr lang="en-US" sz="2200" dirty="0" smtClean="0"/>
              <a:t>Theater – comedy and satire</a:t>
            </a:r>
          </a:p>
          <a:p>
            <a:r>
              <a:rPr lang="en-US" sz="2200" dirty="0" smtClean="0"/>
              <a:t>Chariot racing at Circus </a:t>
            </a:r>
            <a:r>
              <a:rPr lang="en-US" sz="2200" dirty="0" err="1" smtClean="0"/>
              <a:t>Maximus</a:t>
            </a:r>
            <a:endParaRPr lang="en-US" sz="2200" dirty="0" smtClean="0"/>
          </a:p>
          <a:p>
            <a:r>
              <a:rPr lang="en-US" sz="2200" dirty="0" smtClean="0"/>
              <a:t>Events at the </a:t>
            </a:r>
            <a:r>
              <a:rPr lang="en-US" sz="2200" dirty="0" err="1" smtClean="0"/>
              <a:t>Colosseum</a:t>
            </a:r>
            <a:r>
              <a:rPr lang="en-US" sz="2200" dirty="0" smtClean="0"/>
              <a:t>, including gladiator combat</a:t>
            </a:r>
          </a:p>
        </p:txBody>
      </p:sp>
      <p:pic>
        <p:nvPicPr>
          <p:cNvPr id="5" name="Content Placeholder 4" descr="Colloseum2.jpg"/>
          <p:cNvPicPr>
            <a:picLocks noGrp="1" noChangeAspect="1"/>
          </p:cNvPicPr>
          <p:nvPr>
            <p:ph sz="half" idx="2"/>
          </p:nvPr>
        </p:nvPicPr>
        <p:blipFill>
          <a:blip r:embed="rId2"/>
          <a:srcRect t="-12441" b="-12441"/>
          <a:stretch>
            <a:fillRect/>
          </a:stretch>
        </p:blipFill>
        <p:spPr>
          <a:xfrm>
            <a:off x="4528118" y="1546412"/>
            <a:ext cx="4306571" cy="4893669"/>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600" dirty="0" smtClean="0"/>
              <a:t>Science, Engineering &amp; Architecture</a:t>
            </a:r>
            <a:endParaRPr lang="en-US" sz="4600" dirty="0"/>
          </a:p>
        </p:txBody>
      </p:sp>
      <p:pic>
        <p:nvPicPr>
          <p:cNvPr id="5" name="Content Placeholder 4" descr="RomanForum2.jpg"/>
          <p:cNvPicPr>
            <a:picLocks noGrp="1" noChangeAspect="1"/>
          </p:cNvPicPr>
          <p:nvPr>
            <p:ph sz="half" idx="1"/>
          </p:nvPr>
        </p:nvPicPr>
        <p:blipFill>
          <a:blip r:embed="rId2"/>
          <a:srcRect t="-35537" b="-35537"/>
          <a:stretch>
            <a:fillRect/>
          </a:stretch>
        </p:blipFill>
        <p:spPr>
          <a:xfrm>
            <a:off x="263413" y="1323978"/>
            <a:ext cx="4438637" cy="5534022"/>
          </a:xfrm>
        </p:spPr>
      </p:pic>
      <p:sp>
        <p:nvSpPr>
          <p:cNvPr id="4" name="Content Placeholder 3"/>
          <p:cNvSpPr>
            <a:spLocks noGrp="1"/>
          </p:cNvSpPr>
          <p:nvPr>
            <p:ph sz="half" idx="2"/>
          </p:nvPr>
        </p:nvSpPr>
        <p:spPr>
          <a:xfrm>
            <a:off x="4967186" y="2472325"/>
            <a:ext cx="3840480" cy="3412195"/>
          </a:xfrm>
        </p:spPr>
        <p:txBody>
          <a:bodyPr>
            <a:noAutofit/>
          </a:bodyPr>
          <a:lstStyle/>
          <a:p>
            <a:pPr marL="0" indent="0" algn="ctr">
              <a:buNone/>
            </a:pPr>
            <a:r>
              <a:rPr lang="en-US" sz="2200" dirty="0" smtClean="0"/>
              <a:t>Applied scientific knowledge from the Greeks. They planned cities, built water and sewage systems and improved farming. The biggest contribution was from Roman architects with their </a:t>
            </a:r>
            <a:r>
              <a:rPr lang="en-US" sz="2200" u="sng" dirty="0" smtClean="0"/>
              <a:t>use of concrete </a:t>
            </a:r>
            <a:r>
              <a:rPr lang="en-US" sz="2200" dirty="0" smtClean="0"/>
              <a:t>in constructing large buildings</a:t>
            </a:r>
            <a:endParaRPr lang="en-US" sz="2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Education</a:t>
            </a:r>
            <a:endParaRPr lang="en-US" dirty="0"/>
          </a:p>
        </p:txBody>
      </p:sp>
      <p:sp>
        <p:nvSpPr>
          <p:cNvPr id="3" name="Content Placeholder 2"/>
          <p:cNvSpPr>
            <a:spLocks noGrp="1"/>
          </p:cNvSpPr>
          <p:nvPr>
            <p:ph sz="half" idx="1"/>
          </p:nvPr>
        </p:nvSpPr>
        <p:spPr>
          <a:xfrm>
            <a:off x="655713" y="2674975"/>
            <a:ext cx="3840480" cy="2391265"/>
          </a:xfrm>
        </p:spPr>
        <p:txBody>
          <a:bodyPr>
            <a:normAutofit/>
          </a:bodyPr>
          <a:lstStyle/>
          <a:p>
            <a:r>
              <a:rPr lang="en-US" sz="2200" dirty="0" smtClean="0"/>
              <a:t>Boys and girls entered school at age 7 to study basic subjects</a:t>
            </a:r>
          </a:p>
          <a:p>
            <a:r>
              <a:rPr lang="en-US" sz="2200" dirty="0" smtClean="0"/>
              <a:t>After age 13, only boys continued with school</a:t>
            </a:r>
            <a:endParaRPr lang="en-US" sz="2200" dirty="0"/>
          </a:p>
        </p:txBody>
      </p:sp>
      <p:pic>
        <p:nvPicPr>
          <p:cNvPr id="5" name="Content Placeholder 4" descr="RomanReadingWriting.jpg"/>
          <p:cNvPicPr>
            <a:picLocks noGrp="1" noChangeAspect="1"/>
          </p:cNvPicPr>
          <p:nvPr>
            <p:ph sz="half" idx="2"/>
          </p:nvPr>
        </p:nvPicPr>
        <p:blipFill>
          <a:blip r:embed="rId3"/>
          <a:srcRect l="-1915" r="-1915"/>
          <a:stretch>
            <a:fillRect/>
          </a:stretch>
        </p:blipFill>
        <p:spPr>
          <a:xfrm>
            <a:off x="4611522" y="1762125"/>
            <a:ext cx="3840480" cy="4364038"/>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Literature &amp; Language</a:t>
            </a:r>
            <a:endParaRPr lang="en-US" dirty="0"/>
          </a:p>
        </p:txBody>
      </p:sp>
      <p:pic>
        <p:nvPicPr>
          <p:cNvPr id="5" name="Content Placeholder 4" descr="VirgilPoet.jpg"/>
          <p:cNvPicPr>
            <a:picLocks noGrp="1" noChangeAspect="1"/>
          </p:cNvPicPr>
          <p:nvPr>
            <p:ph sz="half" idx="1"/>
          </p:nvPr>
        </p:nvPicPr>
        <p:blipFill>
          <a:blip r:embed="rId3"/>
          <a:srcRect l="-8664" r="-8664"/>
          <a:stretch>
            <a:fillRect/>
          </a:stretch>
        </p:blipFill>
        <p:spPr>
          <a:xfrm>
            <a:off x="498475" y="1958946"/>
            <a:ext cx="3840480" cy="4364038"/>
          </a:xfrm>
        </p:spPr>
      </p:pic>
      <p:sp>
        <p:nvSpPr>
          <p:cNvPr id="4" name="Content Placeholder 3"/>
          <p:cNvSpPr>
            <a:spLocks noGrp="1"/>
          </p:cNvSpPr>
          <p:nvPr>
            <p:ph sz="half" idx="2"/>
          </p:nvPr>
        </p:nvSpPr>
        <p:spPr>
          <a:xfrm>
            <a:off x="4546404" y="2593915"/>
            <a:ext cx="4099122" cy="3323453"/>
          </a:xfrm>
        </p:spPr>
        <p:txBody>
          <a:bodyPr>
            <a:normAutofit/>
          </a:bodyPr>
          <a:lstStyle/>
          <a:p>
            <a:r>
              <a:rPr lang="en-US" sz="2200" dirty="0" smtClean="0"/>
              <a:t>Development of art and literature was encouraged</a:t>
            </a:r>
          </a:p>
          <a:p>
            <a:r>
              <a:rPr lang="en-US" sz="2200" dirty="0" smtClean="0"/>
              <a:t>Great poets included Virgil and Ovid</a:t>
            </a:r>
          </a:p>
          <a:p>
            <a:r>
              <a:rPr lang="en-US" sz="2200" dirty="0" smtClean="0"/>
              <a:t>Today, we use the Roman or Latin alphabet of 23 letters plus J, U, and W</a:t>
            </a:r>
            <a:endParaRPr lang="en-US" sz="2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474" y="4470278"/>
            <a:ext cx="8147049" cy="1346013"/>
          </a:xfrm>
        </p:spPr>
        <p:txBody>
          <a:bodyPr anchor="ctr">
            <a:normAutofit fontScale="90000"/>
          </a:bodyPr>
          <a:lstStyle/>
          <a:p>
            <a:r>
              <a:rPr lang="en-US" dirty="0" smtClean="0"/>
              <a:t>Fall of the Roman Empire</a:t>
            </a:r>
            <a:endParaRPr lang="en-US" dirty="0"/>
          </a:p>
        </p:txBody>
      </p:sp>
      <p:sp>
        <p:nvSpPr>
          <p:cNvPr id="3" name="Subtitle 2"/>
          <p:cNvSpPr>
            <a:spLocks noGrp="1"/>
          </p:cNvSpPr>
          <p:nvPr>
            <p:ph type="subTitle" idx="1"/>
          </p:nvPr>
        </p:nvSpPr>
        <p:spPr>
          <a:xfrm>
            <a:off x="498474" y="5816291"/>
            <a:ext cx="8147050" cy="663387"/>
          </a:xfrm>
        </p:spPr>
        <p:txBody>
          <a:bodyPr/>
          <a:lstStyle/>
          <a:p>
            <a:r>
              <a:rPr lang="en-US" dirty="0" smtClean="0"/>
              <a:t>Section </a:t>
            </a:r>
            <a:r>
              <a:rPr lang="en-US" dirty="0" smtClean="0"/>
              <a:t>Three</a:t>
            </a:r>
            <a:endParaRPr lang="en-US" dirty="0"/>
          </a:p>
        </p:txBody>
      </p:sp>
      <p:pic>
        <p:nvPicPr>
          <p:cNvPr id="5" name="Picture Placeholder 4" descr="RomeBurning.jpg"/>
          <p:cNvPicPr>
            <a:picLocks noGrp="1" noChangeAspect="1"/>
          </p:cNvPicPr>
          <p:nvPr>
            <p:ph type="pic" sz="quarter" idx="13"/>
          </p:nvPr>
        </p:nvPicPr>
        <p:blipFill>
          <a:blip r:embed="rId2"/>
          <a:srcRect t="-6649" b="-6649"/>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Jews &amp; the Roman Empire</a:t>
            </a:r>
            <a:endParaRPr lang="en-US" dirty="0"/>
          </a:p>
        </p:txBody>
      </p:sp>
      <p:sp>
        <p:nvSpPr>
          <p:cNvPr id="4" name="Content Placeholder 3"/>
          <p:cNvSpPr>
            <a:spLocks noGrp="1"/>
          </p:cNvSpPr>
          <p:nvPr>
            <p:ph sz="half" idx="1"/>
          </p:nvPr>
        </p:nvSpPr>
        <p:spPr>
          <a:xfrm>
            <a:off x="263908" y="1546412"/>
            <a:ext cx="4075047" cy="5101271"/>
          </a:xfrm>
        </p:spPr>
        <p:txBody>
          <a:bodyPr>
            <a:normAutofit/>
          </a:bodyPr>
          <a:lstStyle/>
          <a:p>
            <a:r>
              <a:rPr lang="en-US" sz="2200" dirty="0" smtClean="0">
                <a:solidFill>
                  <a:srgbClr val="302C24"/>
                </a:solidFill>
              </a:rPr>
              <a:t>After Rome conquered Judea, Judaism spread through the Roman Empire</a:t>
            </a:r>
          </a:p>
          <a:p>
            <a:r>
              <a:rPr lang="en-US" sz="2200" dirty="0" smtClean="0">
                <a:solidFill>
                  <a:srgbClr val="302C24"/>
                </a:solidFill>
              </a:rPr>
              <a:t>Jews moved around and started new Jewish communities</a:t>
            </a:r>
          </a:p>
          <a:p>
            <a:r>
              <a:rPr lang="en-US" sz="2200" dirty="0" smtClean="0">
                <a:solidFill>
                  <a:srgbClr val="302C24"/>
                </a:solidFill>
              </a:rPr>
              <a:t>Jews were allowed to practice Judaism openly </a:t>
            </a:r>
          </a:p>
          <a:p>
            <a:r>
              <a:rPr lang="en-US" sz="2200" dirty="0" smtClean="0">
                <a:solidFill>
                  <a:srgbClr val="302C24"/>
                </a:solidFill>
              </a:rPr>
              <a:t>But later, some new laws were put in place to keep the Jews from practicing their religion their way</a:t>
            </a:r>
          </a:p>
          <a:p>
            <a:endParaRPr lang="en-US" sz="2200" dirty="0">
              <a:solidFill>
                <a:srgbClr val="302C24"/>
              </a:solidFill>
            </a:endParaRPr>
          </a:p>
        </p:txBody>
      </p:sp>
      <p:pic>
        <p:nvPicPr>
          <p:cNvPr id="6" name="Content Placeholder 5" descr="JewsBannedfrJerusalem135.png"/>
          <p:cNvPicPr>
            <a:picLocks noGrp="1" noChangeAspect="1"/>
          </p:cNvPicPr>
          <p:nvPr>
            <p:ph sz="half" idx="2"/>
          </p:nvPr>
        </p:nvPicPr>
        <p:blipFill>
          <a:blip r:embed="rId2"/>
          <a:srcRect l="-7705" r="-7705"/>
          <a:stretch>
            <a:fillRect/>
          </a:stretch>
        </p:blipFill>
        <p:spPr>
          <a:xfrm>
            <a:off x="4338955" y="1546412"/>
            <a:ext cx="4518457" cy="5101271"/>
          </a:xfrm>
        </p:spPr>
      </p:pic>
    </p:spTree>
    <p:extLst>
      <p:ext uri="{BB962C8B-B14F-4D97-AF65-F5344CB8AC3E}">
        <p14:creationId xmlns:p14="http://schemas.microsoft.com/office/powerpoint/2010/main" val="36306687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Jews &amp; the Roman Empire</a:t>
            </a:r>
            <a:endParaRPr lang="en-US" dirty="0"/>
          </a:p>
        </p:txBody>
      </p:sp>
      <p:pic>
        <p:nvPicPr>
          <p:cNvPr id="5" name="Content Placeholder 4" descr="Masada.jpg"/>
          <p:cNvPicPr>
            <a:picLocks noGrp="1" noChangeAspect="1"/>
          </p:cNvPicPr>
          <p:nvPr>
            <p:ph sz="half" idx="1"/>
          </p:nvPr>
        </p:nvPicPr>
        <p:blipFill>
          <a:blip r:embed="rId2">
            <a:extLst>
              <a:ext uri="{28A0092B-C50C-407E-A947-70E740481C1C}">
                <a14:useLocalDpi xmlns:a14="http://schemas.microsoft.com/office/drawing/2010/main" val="0"/>
              </a:ext>
            </a:extLst>
          </a:blip>
          <a:srcRect t="7277" b="7277"/>
          <a:stretch>
            <a:fillRect/>
          </a:stretch>
        </p:blipFill>
        <p:spPr>
          <a:xfrm>
            <a:off x="343591" y="1917021"/>
            <a:ext cx="3840480" cy="4364038"/>
          </a:xfrm>
        </p:spPr>
      </p:pic>
      <p:sp>
        <p:nvSpPr>
          <p:cNvPr id="4" name="Content Placeholder 3"/>
          <p:cNvSpPr>
            <a:spLocks noGrp="1"/>
          </p:cNvSpPr>
          <p:nvPr>
            <p:ph sz="half" idx="2"/>
          </p:nvPr>
        </p:nvSpPr>
        <p:spPr>
          <a:xfrm>
            <a:off x="4338955" y="1762124"/>
            <a:ext cx="4306571" cy="4820935"/>
          </a:xfrm>
        </p:spPr>
        <p:txBody>
          <a:bodyPr>
            <a:normAutofit/>
          </a:bodyPr>
          <a:lstStyle/>
          <a:p>
            <a:r>
              <a:rPr lang="en-US" dirty="0" smtClean="0">
                <a:solidFill>
                  <a:schemeClr val="tx1"/>
                </a:solidFill>
              </a:rPr>
              <a:t>Upset over the new laws, the Jewish people rebelled twice</a:t>
            </a:r>
          </a:p>
          <a:p>
            <a:r>
              <a:rPr lang="en-US" dirty="0" smtClean="0">
                <a:solidFill>
                  <a:schemeClr val="tx1"/>
                </a:solidFill>
              </a:rPr>
              <a:t>The Romans crushed the 1</a:t>
            </a:r>
            <a:r>
              <a:rPr lang="en-US" baseline="30000" dirty="0" smtClean="0">
                <a:solidFill>
                  <a:schemeClr val="tx1"/>
                </a:solidFill>
              </a:rPr>
              <a:t>st</a:t>
            </a:r>
            <a:r>
              <a:rPr lang="en-US" dirty="0" smtClean="0">
                <a:solidFill>
                  <a:schemeClr val="tx1"/>
                </a:solidFill>
              </a:rPr>
              <a:t> rebellion</a:t>
            </a:r>
          </a:p>
          <a:p>
            <a:r>
              <a:rPr lang="en-US" dirty="0" smtClean="0">
                <a:solidFill>
                  <a:schemeClr val="tx1"/>
                </a:solidFill>
              </a:rPr>
              <a:t>The Romans took over Judea, destroyed the Jews’ temple, and stole religious items</a:t>
            </a:r>
          </a:p>
          <a:p>
            <a:r>
              <a:rPr lang="en-US" dirty="0" smtClean="0">
                <a:solidFill>
                  <a:schemeClr val="tx1"/>
                </a:solidFill>
              </a:rPr>
              <a:t>Around 135 CE, there was a 2</a:t>
            </a:r>
            <a:r>
              <a:rPr lang="en-US" baseline="30000" dirty="0" smtClean="0">
                <a:solidFill>
                  <a:schemeClr val="tx1"/>
                </a:solidFill>
              </a:rPr>
              <a:t>nd</a:t>
            </a:r>
            <a:r>
              <a:rPr lang="en-US" dirty="0" smtClean="0">
                <a:solidFill>
                  <a:schemeClr val="tx1"/>
                </a:solidFill>
              </a:rPr>
              <a:t> rebellion</a:t>
            </a:r>
          </a:p>
          <a:p>
            <a:r>
              <a:rPr lang="en-US" dirty="0" smtClean="0">
                <a:solidFill>
                  <a:schemeClr val="tx1"/>
                </a:solidFill>
              </a:rPr>
              <a:t>This rebellion was also crushed, and the Jews were kicked out of Judea</a:t>
            </a:r>
            <a:endParaRPr lang="en-US" dirty="0">
              <a:solidFill>
                <a:schemeClr val="tx1"/>
              </a:solidFill>
            </a:endParaRPr>
          </a:p>
        </p:txBody>
      </p:sp>
    </p:spTree>
    <p:extLst>
      <p:ext uri="{BB962C8B-B14F-4D97-AF65-F5344CB8AC3E}">
        <p14:creationId xmlns:p14="http://schemas.microsoft.com/office/powerpoint/2010/main" val="229718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304800"/>
            <a:ext cx="9144000" cy="762000"/>
          </a:xfrm>
        </p:spPr>
        <p:txBody>
          <a:bodyPr/>
          <a:lstStyle/>
          <a:p>
            <a:pPr eaLnBrk="1" hangingPunct="1"/>
            <a:r>
              <a:rPr lang="en-US" sz="4600" dirty="0">
                <a:solidFill>
                  <a:schemeClr val="tx1"/>
                </a:solidFill>
                <a:cs typeface="Calibri" charset="0"/>
              </a:rPr>
              <a:t>The Geography of Rome </a:t>
            </a:r>
          </a:p>
        </p:txBody>
      </p:sp>
      <p:pic>
        <p:nvPicPr>
          <p:cNvPr id="6147" name="Picture 7" descr="KISH_04_77"/>
          <p:cNvPicPr>
            <a:picLocks noChangeAspect="1" noChangeArrowheads="1"/>
          </p:cNvPicPr>
          <p:nvPr/>
        </p:nvPicPr>
        <p:blipFill>
          <a:blip r:embed="rId3"/>
          <a:srcRect l="2499" t="2521" r="3333" b="14285"/>
          <a:stretch>
            <a:fillRect/>
          </a:stretch>
        </p:blipFill>
        <p:spPr bwMode="auto">
          <a:xfrm>
            <a:off x="0" y="1517650"/>
            <a:ext cx="9144000" cy="5340350"/>
          </a:xfrm>
          <a:prstGeom prst="rect">
            <a:avLst/>
          </a:prstGeom>
          <a:noFill/>
          <a:ln w="9525">
            <a:noFill/>
            <a:miter lim="800000"/>
            <a:headEnd/>
            <a:tailEnd/>
          </a:ln>
        </p:spPr>
      </p:pic>
      <p:sp>
        <p:nvSpPr>
          <p:cNvPr id="6148" name="Rectangular Callout 4"/>
          <p:cNvSpPr>
            <a:spLocks noChangeArrowheads="1"/>
          </p:cNvSpPr>
          <p:nvPr/>
        </p:nvSpPr>
        <p:spPr bwMode="auto">
          <a:xfrm>
            <a:off x="533400" y="685800"/>
            <a:ext cx="8153400" cy="990600"/>
          </a:xfrm>
          <a:prstGeom prst="wedgeRectCallout">
            <a:avLst>
              <a:gd name="adj1" fmla="val 310"/>
              <a:gd name="adj2" fmla="val 275259"/>
            </a:avLst>
          </a:prstGeom>
          <a:solidFill>
            <a:srgbClr val="FFCCFF"/>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3000" dirty="0">
                <a:ea typeface="Calibri" charset="0"/>
                <a:cs typeface="Calibri" charset="0"/>
              </a:rPr>
              <a:t>Rome was located on the Italian peninsula along the Mediterranean Sea </a:t>
            </a:r>
          </a:p>
        </p:txBody>
      </p:sp>
      <p:sp>
        <p:nvSpPr>
          <p:cNvPr id="6" name="Rectangular Callout 5"/>
          <p:cNvSpPr>
            <a:spLocks noChangeArrowheads="1"/>
          </p:cNvSpPr>
          <p:nvPr/>
        </p:nvSpPr>
        <p:spPr bwMode="auto">
          <a:xfrm>
            <a:off x="1143000" y="1752600"/>
            <a:ext cx="7010400" cy="990600"/>
          </a:xfrm>
          <a:prstGeom prst="wedgeRectCallout">
            <a:avLst>
              <a:gd name="adj1" fmla="val -3519"/>
              <a:gd name="adj2" fmla="val 164940"/>
            </a:avLst>
          </a:prstGeom>
          <a:solidFill>
            <a:srgbClr val="CCFFCC"/>
          </a:solidFill>
          <a:ln w="28575">
            <a:solidFill>
              <a:schemeClr val="tx1"/>
            </a:solidFill>
            <a:round/>
            <a:headEnd/>
            <a:tailEnd/>
          </a:ln>
        </p:spPr>
        <p:txBody>
          <a:bodyPr anchor="ctr">
            <a:prstTxWarp prst="textNoShape">
              <a:avLst/>
            </a:prstTxWarp>
          </a:bodyPr>
          <a:lstStyle/>
          <a:p>
            <a:pPr algn="ctr" eaLnBrk="0" hangingPunct="0">
              <a:lnSpc>
                <a:spcPct val="85000"/>
              </a:lnSpc>
            </a:pPr>
            <a:r>
              <a:rPr lang="en-US" sz="3000" dirty="0">
                <a:ea typeface="Calibri" charset="0"/>
                <a:cs typeface="Calibri" charset="0"/>
              </a:rPr>
              <a:t>The Romans were influenced by the </a:t>
            </a:r>
            <a:br>
              <a:rPr lang="en-US" sz="3000" dirty="0">
                <a:ea typeface="Calibri" charset="0"/>
                <a:cs typeface="Calibri" charset="0"/>
              </a:rPr>
            </a:br>
            <a:r>
              <a:rPr lang="en-US" sz="3000" dirty="0">
                <a:ea typeface="Calibri" charset="0"/>
                <a:cs typeface="Calibri" charset="0"/>
              </a:rPr>
              <a:t>Greeks  &amp; neighboring Etruscans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dirty="0" smtClean="0">
                <a:solidFill>
                  <a:srgbClr val="302C24"/>
                </a:solidFill>
              </a:rPr>
              <a:t>Rome’s Economy Declines</a:t>
            </a:r>
            <a:endParaRPr lang="en-US" dirty="0">
              <a:solidFill>
                <a:srgbClr val="302C24"/>
              </a:solidFill>
            </a:endParaRPr>
          </a:p>
        </p:txBody>
      </p:sp>
      <p:sp>
        <p:nvSpPr>
          <p:cNvPr id="6" name="Content Placeholder 5"/>
          <p:cNvSpPr>
            <a:spLocks noGrp="1"/>
          </p:cNvSpPr>
          <p:nvPr>
            <p:ph idx="1"/>
          </p:nvPr>
        </p:nvSpPr>
        <p:spPr>
          <a:xfrm>
            <a:off x="498475" y="4025972"/>
            <a:ext cx="8147051" cy="2420024"/>
          </a:xfrm>
        </p:spPr>
        <p:txBody>
          <a:bodyPr>
            <a:normAutofit/>
          </a:bodyPr>
          <a:lstStyle/>
          <a:p>
            <a:r>
              <a:rPr lang="en-US" sz="2800" dirty="0" smtClean="0">
                <a:solidFill>
                  <a:srgbClr val="302C24"/>
                </a:solidFill>
              </a:rPr>
              <a:t>Frequent wars disrupted trade</a:t>
            </a:r>
          </a:p>
          <a:p>
            <a:r>
              <a:rPr lang="en-US" sz="2800" dirty="0" smtClean="0">
                <a:solidFill>
                  <a:srgbClr val="302C24"/>
                </a:solidFill>
              </a:rPr>
              <a:t>Massive food shortages occurred, disease spread and population declined</a:t>
            </a:r>
            <a:endParaRPr lang="en-US" sz="2800" dirty="0">
              <a:solidFill>
                <a:srgbClr val="302C24"/>
              </a:solidFill>
            </a:endParaRPr>
          </a:p>
        </p:txBody>
      </p:sp>
      <p:sp>
        <p:nvSpPr>
          <p:cNvPr id="4" name="TextBox 3"/>
          <p:cNvSpPr txBox="1"/>
          <p:nvPr/>
        </p:nvSpPr>
        <p:spPr>
          <a:xfrm>
            <a:off x="709253" y="1798008"/>
            <a:ext cx="7936273" cy="1815882"/>
          </a:xfrm>
          <a:prstGeom prst="rect">
            <a:avLst/>
          </a:prstGeom>
          <a:noFill/>
        </p:spPr>
        <p:txBody>
          <a:bodyPr wrap="square" rtlCol="0">
            <a:spAutoFit/>
          </a:bodyPr>
          <a:lstStyle/>
          <a:p>
            <a:pPr algn="ctr"/>
            <a:r>
              <a:rPr lang="en-US" sz="2800" dirty="0" smtClean="0">
                <a:solidFill>
                  <a:srgbClr val="302C24"/>
                </a:solidFill>
              </a:rPr>
              <a:t>The Roman Empire began to decline at the end of the reign of the last of the Good Emperors, Marcus Aurelius. The rulers that followed were brutal and incompetent.</a:t>
            </a:r>
            <a:endParaRPr lang="en-US" sz="2800" dirty="0">
              <a:solidFill>
                <a:srgbClr val="302C24"/>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Military Upheaval</a:t>
            </a:r>
            <a:endParaRPr lang="en-US" dirty="0"/>
          </a:p>
        </p:txBody>
      </p:sp>
      <p:sp>
        <p:nvSpPr>
          <p:cNvPr id="3" name="Content Placeholder 2"/>
          <p:cNvSpPr>
            <a:spLocks noGrp="1"/>
          </p:cNvSpPr>
          <p:nvPr>
            <p:ph sz="half" idx="1"/>
          </p:nvPr>
        </p:nvSpPr>
        <p:spPr>
          <a:xfrm>
            <a:off x="247414" y="1762125"/>
            <a:ext cx="4091541" cy="4819576"/>
          </a:xfrm>
        </p:spPr>
        <p:txBody>
          <a:bodyPr>
            <a:normAutofit/>
          </a:bodyPr>
          <a:lstStyle/>
          <a:p>
            <a:r>
              <a:rPr lang="en-US" sz="2400" dirty="0" smtClean="0">
                <a:solidFill>
                  <a:srgbClr val="302C24"/>
                </a:solidFill>
              </a:rPr>
              <a:t>Economic crisis was worsened by military trouble</a:t>
            </a:r>
          </a:p>
          <a:p>
            <a:r>
              <a:rPr lang="en-US" sz="2400" dirty="0" smtClean="0">
                <a:solidFill>
                  <a:srgbClr val="302C24"/>
                </a:solidFill>
              </a:rPr>
              <a:t>Government recruited mercenary soldiers</a:t>
            </a:r>
          </a:p>
          <a:p>
            <a:pPr>
              <a:buNone/>
            </a:pPr>
            <a:r>
              <a:rPr lang="en-US" sz="2400" dirty="0" smtClean="0">
                <a:solidFill>
                  <a:srgbClr val="302C24"/>
                </a:solidFill>
              </a:rPr>
              <a:t>MERCENARY: foreign soldier who will fight for pay</a:t>
            </a:r>
          </a:p>
          <a:p>
            <a:r>
              <a:rPr lang="en-US" sz="2400" dirty="0" smtClean="0">
                <a:solidFill>
                  <a:srgbClr val="302C24"/>
                </a:solidFill>
              </a:rPr>
              <a:t>Mercenaries have no loyalty</a:t>
            </a:r>
            <a:endParaRPr lang="en-US" sz="2400" dirty="0">
              <a:solidFill>
                <a:srgbClr val="302C24"/>
              </a:solidFill>
            </a:endParaRPr>
          </a:p>
        </p:txBody>
      </p:sp>
      <p:pic>
        <p:nvPicPr>
          <p:cNvPr id="5" name="Content Placeholder 4" descr="RomanMercenariesPoliticalCartoon.jpg"/>
          <p:cNvPicPr>
            <a:picLocks noGrp="1" noChangeAspect="1"/>
          </p:cNvPicPr>
          <p:nvPr>
            <p:ph sz="half" idx="2"/>
          </p:nvPr>
        </p:nvPicPr>
        <p:blipFill>
          <a:blip r:embed="rId3"/>
          <a:srcRect l="-1413" r="-1413"/>
          <a:stretch>
            <a:fillRect/>
          </a:stretch>
        </p:blipFill>
        <p:spPr>
          <a:xfrm>
            <a:off x="4618585" y="1762125"/>
            <a:ext cx="4241367" cy="4819576"/>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Diocletian’s Reforms</a:t>
            </a:r>
            <a:endParaRPr lang="en-US" dirty="0"/>
          </a:p>
        </p:txBody>
      </p:sp>
      <p:pic>
        <p:nvPicPr>
          <p:cNvPr id="6" name="Content Placeholder 5" descr="Diocletian.jpg"/>
          <p:cNvPicPr>
            <a:picLocks noGrp="1" noChangeAspect="1"/>
          </p:cNvPicPr>
          <p:nvPr>
            <p:ph sz="half" idx="1"/>
          </p:nvPr>
        </p:nvPicPr>
        <p:blipFill>
          <a:blip r:embed="rId3"/>
          <a:srcRect l="-8404" r="-8404"/>
          <a:stretch>
            <a:fillRect/>
          </a:stretch>
        </p:blipFill>
        <p:spPr>
          <a:xfrm>
            <a:off x="0" y="1762124"/>
            <a:ext cx="4023618" cy="4572143"/>
          </a:xfrm>
        </p:spPr>
      </p:pic>
      <p:sp>
        <p:nvSpPr>
          <p:cNvPr id="5" name="Content Placeholder 4"/>
          <p:cNvSpPr>
            <a:spLocks noGrp="1"/>
          </p:cNvSpPr>
          <p:nvPr>
            <p:ph sz="half" idx="2"/>
          </p:nvPr>
        </p:nvSpPr>
        <p:spPr>
          <a:xfrm>
            <a:off x="4023618" y="1762124"/>
            <a:ext cx="4866782" cy="4397976"/>
          </a:xfrm>
        </p:spPr>
        <p:txBody>
          <a:bodyPr>
            <a:noAutofit/>
          </a:bodyPr>
          <a:lstStyle/>
          <a:p>
            <a:r>
              <a:rPr lang="en-US" sz="2600" dirty="0" smtClean="0">
                <a:solidFill>
                  <a:srgbClr val="302C24"/>
                </a:solidFill>
              </a:rPr>
              <a:t>Diocletian became Emperor in 284 CE</a:t>
            </a:r>
          </a:p>
          <a:p>
            <a:r>
              <a:rPr lang="en-US" sz="2600" dirty="0" smtClean="0">
                <a:solidFill>
                  <a:srgbClr val="302C24"/>
                </a:solidFill>
              </a:rPr>
              <a:t>Restored order and increased the empire’s strength</a:t>
            </a:r>
          </a:p>
          <a:p>
            <a:r>
              <a:rPr lang="en-US" sz="2600" dirty="0" smtClean="0">
                <a:solidFill>
                  <a:srgbClr val="302C24"/>
                </a:solidFill>
              </a:rPr>
              <a:t>Divided the Empire and ruled the Eastern half</a:t>
            </a:r>
          </a:p>
          <a:p>
            <a:r>
              <a:rPr lang="en-US" sz="2600" dirty="0" smtClean="0">
                <a:solidFill>
                  <a:srgbClr val="302C24"/>
                </a:solidFill>
              </a:rPr>
              <a:t>Retired in 305 CE and civil war broke out immediately</a:t>
            </a:r>
            <a:endParaRPr lang="en-US" sz="2600" dirty="0">
              <a:solidFill>
                <a:srgbClr val="302C24"/>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The New Capital</a:t>
            </a:r>
            <a:endParaRPr lang="en-US" dirty="0"/>
          </a:p>
        </p:txBody>
      </p:sp>
      <p:sp>
        <p:nvSpPr>
          <p:cNvPr id="4" name="Content Placeholder 3"/>
          <p:cNvSpPr>
            <a:spLocks noGrp="1"/>
          </p:cNvSpPr>
          <p:nvPr>
            <p:ph sz="half" idx="1"/>
          </p:nvPr>
        </p:nvSpPr>
        <p:spPr>
          <a:xfrm>
            <a:off x="296897" y="2040007"/>
            <a:ext cx="4215990" cy="4141734"/>
          </a:xfrm>
        </p:spPr>
        <p:txBody>
          <a:bodyPr>
            <a:normAutofit/>
          </a:bodyPr>
          <a:lstStyle/>
          <a:p>
            <a:r>
              <a:rPr lang="en-US" sz="2200" dirty="0" smtClean="0">
                <a:solidFill>
                  <a:srgbClr val="302C24"/>
                </a:solidFill>
              </a:rPr>
              <a:t>Constantine reunited the empire </a:t>
            </a:r>
          </a:p>
          <a:p>
            <a:r>
              <a:rPr lang="en-US" sz="2200" dirty="0" smtClean="0">
                <a:solidFill>
                  <a:srgbClr val="302C24"/>
                </a:solidFill>
              </a:rPr>
              <a:t>In 330 CE, he moved the capital to Byzantium</a:t>
            </a:r>
          </a:p>
          <a:p>
            <a:r>
              <a:rPr lang="en-US" sz="2200" dirty="0" smtClean="0">
                <a:solidFill>
                  <a:srgbClr val="302C24"/>
                </a:solidFill>
              </a:rPr>
              <a:t>Renamed the capital Constantinople</a:t>
            </a:r>
          </a:p>
          <a:p>
            <a:r>
              <a:rPr lang="en-US" sz="2200" dirty="0" smtClean="0">
                <a:solidFill>
                  <a:srgbClr val="302C24"/>
                </a:solidFill>
              </a:rPr>
              <a:t>After Constantine died in 337 CE, the empire was again divided</a:t>
            </a:r>
            <a:endParaRPr lang="en-US" sz="2200" dirty="0">
              <a:solidFill>
                <a:srgbClr val="302C24"/>
              </a:solidFill>
            </a:endParaRPr>
          </a:p>
        </p:txBody>
      </p:sp>
      <p:pic>
        <p:nvPicPr>
          <p:cNvPr id="6" name="Content Placeholder 5" descr="Constantinople.jpg"/>
          <p:cNvPicPr>
            <a:picLocks noGrp="1" noChangeAspect="1"/>
          </p:cNvPicPr>
          <p:nvPr>
            <p:ph sz="half" idx="2"/>
          </p:nvPr>
        </p:nvPicPr>
        <p:blipFill>
          <a:blip r:embed="rId3"/>
          <a:srcRect t="-25356" b="-25356"/>
          <a:stretch>
            <a:fillRect/>
          </a:stretch>
        </p:blipFill>
        <p:spPr>
          <a:xfrm>
            <a:off x="4680606" y="1762124"/>
            <a:ext cx="4212333" cy="4786584"/>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Invaders Overrun the Empire</a:t>
            </a:r>
            <a:endParaRPr lang="en-US" dirty="0"/>
          </a:p>
        </p:txBody>
      </p:sp>
      <p:sp>
        <p:nvSpPr>
          <p:cNvPr id="5" name="Content Placeholder 4"/>
          <p:cNvSpPr>
            <a:spLocks noGrp="1"/>
          </p:cNvSpPr>
          <p:nvPr>
            <p:ph sz="half" idx="2"/>
          </p:nvPr>
        </p:nvSpPr>
        <p:spPr>
          <a:xfrm>
            <a:off x="5058645" y="2188616"/>
            <a:ext cx="4085355" cy="4141734"/>
          </a:xfrm>
        </p:spPr>
        <p:txBody>
          <a:bodyPr>
            <a:normAutofit/>
          </a:bodyPr>
          <a:lstStyle/>
          <a:p>
            <a:r>
              <a:rPr lang="en-US" sz="2700" dirty="0" smtClean="0">
                <a:solidFill>
                  <a:srgbClr val="302C24"/>
                </a:solidFill>
              </a:rPr>
              <a:t>From 376 to 476, huge numbers of Germans came into the territory</a:t>
            </a:r>
          </a:p>
          <a:p>
            <a:r>
              <a:rPr lang="en-US" sz="2700" dirty="0" smtClean="0">
                <a:solidFill>
                  <a:srgbClr val="302C24"/>
                </a:solidFill>
              </a:rPr>
              <a:t>In 410, Rome was under siege</a:t>
            </a:r>
          </a:p>
          <a:p>
            <a:r>
              <a:rPr lang="en-US" sz="2700" dirty="0" smtClean="0">
                <a:solidFill>
                  <a:srgbClr val="302C24"/>
                </a:solidFill>
              </a:rPr>
              <a:t>In 455, vandals again sacked Rome and left it in chaos</a:t>
            </a:r>
            <a:endParaRPr lang="en-US" sz="2700" dirty="0">
              <a:solidFill>
                <a:srgbClr val="302C24"/>
              </a:solidFill>
            </a:endParaRPr>
          </a:p>
        </p:txBody>
      </p:sp>
      <p:pic>
        <p:nvPicPr>
          <p:cNvPr id="8" name="Content Placeholder 7" descr="GermanicMigrationtoRome.gif"/>
          <p:cNvPicPr>
            <a:picLocks noGrp="1" noChangeAspect="1"/>
          </p:cNvPicPr>
          <p:nvPr>
            <p:ph sz="half" idx="1"/>
          </p:nvPr>
        </p:nvPicPr>
        <p:blipFill>
          <a:blip r:embed="rId3"/>
          <a:srcRect t="-6821" b="-6821"/>
          <a:stretch>
            <a:fillRect/>
          </a:stretch>
        </p:blipFill>
        <p:spPr>
          <a:xfrm>
            <a:off x="157314" y="1546412"/>
            <a:ext cx="4901331" cy="5281338"/>
          </a:xfr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dirty="0" smtClean="0"/>
              <a:t>Sack of Rome, 455 CE</a:t>
            </a:r>
            <a:endParaRPr lang="en-US" dirty="0"/>
          </a:p>
        </p:txBody>
      </p:sp>
      <p:pic>
        <p:nvPicPr>
          <p:cNvPr id="7" name="Content Placeholder 6" descr="SackofRome455.jpg"/>
          <p:cNvPicPr>
            <a:picLocks noGrp="1" noChangeAspect="1"/>
          </p:cNvPicPr>
          <p:nvPr>
            <p:ph idx="1"/>
          </p:nvPr>
        </p:nvPicPr>
        <p:blipFill>
          <a:blip r:embed="rId3"/>
          <a:srcRect l="-18794" r="-18794"/>
          <a:stretch>
            <a:fillRect/>
          </a:stretch>
        </p:blipFill>
        <p:spPr>
          <a:xfrm>
            <a:off x="54261" y="1546412"/>
            <a:ext cx="9089739" cy="4869622"/>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The Last Emperor</a:t>
            </a:r>
            <a:endParaRPr lang="en-US" dirty="0"/>
          </a:p>
        </p:txBody>
      </p:sp>
      <p:sp>
        <p:nvSpPr>
          <p:cNvPr id="5" name="Content Placeholder 4"/>
          <p:cNvSpPr>
            <a:spLocks noGrp="1"/>
          </p:cNvSpPr>
          <p:nvPr>
            <p:ph sz="half" idx="1"/>
          </p:nvPr>
        </p:nvSpPr>
        <p:spPr>
          <a:xfrm>
            <a:off x="498475" y="2067026"/>
            <a:ext cx="3840480" cy="3853864"/>
          </a:xfrm>
        </p:spPr>
        <p:txBody>
          <a:bodyPr>
            <a:noAutofit/>
          </a:bodyPr>
          <a:lstStyle/>
          <a:p>
            <a:r>
              <a:rPr lang="en-US" sz="2500" dirty="0" smtClean="0">
                <a:solidFill>
                  <a:srgbClr val="302C24"/>
                </a:solidFill>
              </a:rPr>
              <a:t>Romulus </a:t>
            </a:r>
            <a:r>
              <a:rPr lang="en-US" sz="2500" dirty="0" err="1" smtClean="0">
                <a:solidFill>
                  <a:srgbClr val="302C24"/>
                </a:solidFill>
              </a:rPr>
              <a:t>Augustulus</a:t>
            </a:r>
            <a:r>
              <a:rPr lang="en-US" sz="2500" dirty="0" smtClean="0">
                <a:solidFill>
                  <a:srgbClr val="302C24"/>
                </a:solidFill>
              </a:rPr>
              <a:t> was the last Emperor</a:t>
            </a:r>
          </a:p>
          <a:p>
            <a:r>
              <a:rPr lang="en-US" sz="2500" dirty="0" smtClean="0">
                <a:solidFill>
                  <a:srgbClr val="302C24"/>
                </a:solidFill>
              </a:rPr>
              <a:t>Romulus was exiled in 476</a:t>
            </a:r>
          </a:p>
          <a:p>
            <a:r>
              <a:rPr lang="en-US" sz="2500" dirty="0" smtClean="0">
                <a:solidFill>
                  <a:srgbClr val="302C24"/>
                </a:solidFill>
              </a:rPr>
              <a:t>Eastern half of the Empire flourished and became the Byzantine Empire which lasted until 1453</a:t>
            </a:r>
            <a:endParaRPr lang="en-US" sz="2500" dirty="0">
              <a:solidFill>
                <a:srgbClr val="302C24"/>
              </a:solidFill>
            </a:endParaRPr>
          </a:p>
        </p:txBody>
      </p:sp>
      <p:pic>
        <p:nvPicPr>
          <p:cNvPr id="7" name="Content Placeholder 6" descr="RomulusAugustulus.JPG"/>
          <p:cNvPicPr>
            <a:picLocks noGrp="1" noChangeAspect="1"/>
          </p:cNvPicPr>
          <p:nvPr>
            <p:ph sz="half" idx="2"/>
          </p:nvPr>
        </p:nvPicPr>
        <p:blipFill>
          <a:blip r:embed="rId2"/>
          <a:srcRect t="-9436" b="-9436"/>
          <a:stretch>
            <a:fillRect/>
          </a:stretch>
        </p:blip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dirty="0" smtClean="0"/>
              <a:t>Roman Empire, 626 CE</a:t>
            </a:r>
            <a:endParaRPr lang="en-US" dirty="0"/>
          </a:p>
        </p:txBody>
      </p:sp>
      <p:pic>
        <p:nvPicPr>
          <p:cNvPr id="7" name="Content Placeholder 6" descr="RomanEmpire626.jpg"/>
          <p:cNvPicPr>
            <a:picLocks noGrp="1" noChangeAspect="1"/>
          </p:cNvPicPr>
          <p:nvPr>
            <p:ph idx="1"/>
          </p:nvPr>
        </p:nvPicPr>
        <p:blipFill>
          <a:blip r:embed="rId2"/>
          <a:srcRect l="-15958" r="-15958"/>
          <a:stretch>
            <a:fillRect/>
          </a:stretch>
        </p:blipFill>
        <p:spPr>
          <a:xfrm>
            <a:off x="0" y="1761565"/>
            <a:ext cx="9089739" cy="4869622"/>
          </a:xfr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474" y="4470278"/>
            <a:ext cx="8147049" cy="1346013"/>
          </a:xfrm>
        </p:spPr>
        <p:txBody>
          <a:bodyPr anchor="ctr">
            <a:normAutofit/>
          </a:bodyPr>
          <a:lstStyle/>
          <a:p>
            <a:r>
              <a:rPr lang="en-US" sz="4800" dirty="0" smtClean="0"/>
              <a:t>Rise of the Byzantine Empire</a:t>
            </a:r>
            <a:endParaRPr lang="en-US" sz="4800" dirty="0"/>
          </a:p>
        </p:txBody>
      </p:sp>
      <p:sp>
        <p:nvSpPr>
          <p:cNvPr id="3" name="Subtitle 2"/>
          <p:cNvSpPr>
            <a:spLocks noGrp="1"/>
          </p:cNvSpPr>
          <p:nvPr>
            <p:ph type="subTitle" idx="1"/>
          </p:nvPr>
        </p:nvSpPr>
        <p:spPr>
          <a:xfrm>
            <a:off x="498474" y="5816291"/>
            <a:ext cx="8147050" cy="663387"/>
          </a:xfrm>
        </p:spPr>
        <p:txBody>
          <a:bodyPr/>
          <a:lstStyle/>
          <a:p>
            <a:r>
              <a:rPr lang="en-US" dirty="0" smtClean="0"/>
              <a:t>Section </a:t>
            </a:r>
            <a:r>
              <a:rPr lang="en-US" dirty="0" smtClean="0"/>
              <a:t>Four</a:t>
            </a:r>
            <a:endParaRPr lang="en-US" dirty="0"/>
          </a:p>
        </p:txBody>
      </p:sp>
      <p:pic>
        <p:nvPicPr>
          <p:cNvPr id="5" name="Picture Placeholder 4" descr="RomeBurning.jpg"/>
          <p:cNvPicPr>
            <a:picLocks noGrp="1" noChangeAspect="1"/>
          </p:cNvPicPr>
          <p:nvPr>
            <p:ph type="pic" sz="quarter" idx="13"/>
          </p:nvPr>
        </p:nvPicPr>
        <p:blipFill>
          <a:blip r:embed="rId2"/>
          <a:srcRect t="-6649" b="-6649"/>
          <a:stretch>
            <a:fillRect/>
          </a:stretch>
        </p:blipFill>
        <p:spPr/>
      </p:pic>
    </p:spTree>
    <p:extLst>
      <p:ext uri="{BB962C8B-B14F-4D97-AF65-F5344CB8AC3E}">
        <p14:creationId xmlns:p14="http://schemas.microsoft.com/office/powerpoint/2010/main" val="121391115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27" y="233535"/>
            <a:ext cx="8689026" cy="1452283"/>
          </a:xfrm>
        </p:spPr>
        <p:txBody>
          <a:bodyPr anchor="ctr"/>
          <a:lstStyle/>
          <a:p>
            <a:r>
              <a:rPr lang="en-US" dirty="0" smtClean="0"/>
              <a:t>Rise of the Byzantine Empire</a:t>
            </a:r>
            <a:endParaRPr lang="en-US" dirty="0"/>
          </a:p>
        </p:txBody>
      </p:sp>
      <p:sp>
        <p:nvSpPr>
          <p:cNvPr id="3" name="Content Placeholder 2"/>
          <p:cNvSpPr>
            <a:spLocks noGrp="1"/>
          </p:cNvSpPr>
          <p:nvPr>
            <p:ph idx="1"/>
          </p:nvPr>
        </p:nvSpPr>
        <p:spPr>
          <a:xfrm>
            <a:off x="498475" y="1978419"/>
            <a:ext cx="8147051" cy="4364598"/>
          </a:xfrm>
        </p:spPr>
        <p:txBody>
          <a:bodyPr>
            <a:normAutofit/>
          </a:bodyPr>
          <a:lstStyle/>
          <a:p>
            <a:pPr marL="0" indent="0" algn="ctr">
              <a:buNone/>
            </a:pPr>
            <a:r>
              <a:rPr lang="en-US" sz="3000" dirty="0">
                <a:solidFill>
                  <a:srgbClr val="302C24"/>
                </a:solidFill>
              </a:rPr>
              <a:t>Because of the difficulties of communication between the eastern and troubled western parts of the empire, they were officially divided in two in 395. Despite this separation, Constantine’s successors in the East continued to see themselves as Roman emperors. In 527, a high-ranking Byzantine nobleman named Justinian succeeded his uncle to the throne of the eastern empire. </a:t>
            </a:r>
          </a:p>
        </p:txBody>
      </p:sp>
    </p:spTree>
    <p:extLst>
      <p:ext uri="{BB962C8B-B14F-4D97-AF65-F5344CB8AC3E}">
        <p14:creationId xmlns:p14="http://schemas.microsoft.com/office/powerpoint/2010/main" val="1155689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Rise of the Roman Empire</a:t>
            </a:r>
            <a:endParaRPr lang="en-US" dirty="0"/>
          </a:p>
        </p:txBody>
      </p:sp>
      <p:sp>
        <p:nvSpPr>
          <p:cNvPr id="5" name="Subtitle 4"/>
          <p:cNvSpPr>
            <a:spLocks noGrp="1"/>
          </p:cNvSpPr>
          <p:nvPr>
            <p:ph type="subTitle" idx="1"/>
          </p:nvPr>
        </p:nvSpPr>
        <p:spPr/>
        <p:txBody>
          <a:bodyPr/>
          <a:lstStyle/>
          <a:p>
            <a:r>
              <a:rPr lang="en-US" dirty="0" smtClean="0"/>
              <a:t>Section One</a:t>
            </a:r>
            <a:endParaRPr lang="en-US" dirty="0"/>
          </a:p>
        </p:txBody>
      </p:sp>
      <p:pic>
        <p:nvPicPr>
          <p:cNvPr id="8" name="Picture Placeholder 7" descr="RomanSenate.jpeg"/>
          <p:cNvPicPr>
            <a:picLocks noGrp="1" noChangeAspect="1"/>
          </p:cNvPicPr>
          <p:nvPr>
            <p:ph type="pic" sz="quarter" idx="13"/>
          </p:nvPr>
        </p:nvPicPr>
        <p:blipFill>
          <a:blip r:embed="rId3"/>
          <a:srcRect l="-10000" r="-10000"/>
          <a:stretch>
            <a:fillRect/>
          </a:stretch>
        </p:blipFill>
        <p:spPr>
          <a:xfrm>
            <a:off x="1162001" y="510171"/>
            <a:ext cx="6863911" cy="4110240"/>
          </a:xfr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53"/>
            <a:ext cx="9144000" cy="1283167"/>
          </a:xfrm>
        </p:spPr>
        <p:txBody>
          <a:bodyPr anchor="ctr"/>
          <a:lstStyle/>
          <a:p>
            <a:r>
              <a:rPr lang="en-US" dirty="0" smtClean="0"/>
              <a:t>Justinian: A </a:t>
            </a:r>
            <a:r>
              <a:rPr lang="en-US" dirty="0"/>
              <a:t>N</a:t>
            </a:r>
            <a:r>
              <a:rPr lang="en-US" dirty="0" smtClean="0"/>
              <a:t>ew </a:t>
            </a:r>
            <a:r>
              <a:rPr lang="en-US" dirty="0"/>
              <a:t>C</a:t>
            </a:r>
            <a:r>
              <a:rPr lang="en-US" dirty="0" smtClean="0"/>
              <a:t>aesar</a:t>
            </a:r>
            <a:endParaRPr lang="en-US" dirty="0"/>
          </a:p>
        </p:txBody>
      </p:sp>
      <p:sp>
        <p:nvSpPr>
          <p:cNvPr id="4" name="Content Placeholder 3"/>
          <p:cNvSpPr>
            <a:spLocks noGrp="1"/>
          </p:cNvSpPr>
          <p:nvPr>
            <p:ph sz="half" idx="1"/>
          </p:nvPr>
        </p:nvSpPr>
        <p:spPr>
          <a:xfrm>
            <a:off x="220134" y="1698731"/>
            <a:ext cx="5129768" cy="4837536"/>
          </a:xfrm>
        </p:spPr>
        <p:txBody>
          <a:bodyPr>
            <a:noAutofit/>
          </a:bodyPr>
          <a:lstStyle/>
          <a:p>
            <a:r>
              <a:rPr lang="en-US" sz="2300" dirty="0" smtClean="0">
                <a:solidFill>
                  <a:schemeClr val="tx1"/>
                </a:solidFill>
              </a:rPr>
              <a:t>Became emperor in 527</a:t>
            </a:r>
          </a:p>
          <a:p>
            <a:r>
              <a:rPr lang="en-US" sz="2300" dirty="0" smtClean="0">
                <a:solidFill>
                  <a:schemeClr val="tx1"/>
                </a:solidFill>
              </a:rPr>
              <a:t>In 533, he sent </a:t>
            </a:r>
            <a:r>
              <a:rPr lang="en-US" sz="2300" dirty="0" err="1" smtClean="0">
                <a:solidFill>
                  <a:schemeClr val="tx1"/>
                </a:solidFill>
              </a:rPr>
              <a:t>Belarius</a:t>
            </a:r>
            <a:r>
              <a:rPr lang="en-US" sz="2300" dirty="0" smtClean="0">
                <a:solidFill>
                  <a:schemeClr val="tx1"/>
                </a:solidFill>
              </a:rPr>
              <a:t> to recover North Africa from the vandals</a:t>
            </a:r>
          </a:p>
          <a:p>
            <a:r>
              <a:rPr lang="en-US" sz="2300" dirty="0" smtClean="0">
                <a:solidFill>
                  <a:schemeClr val="tx1"/>
                </a:solidFill>
              </a:rPr>
              <a:t>By 549, Justinian’s armies won almost all of Italy and parts of Spain - coming to rule almost all the territory Rome had ever ruled</a:t>
            </a:r>
          </a:p>
          <a:p>
            <a:r>
              <a:rPr lang="en-US" sz="2300" dirty="0" smtClean="0">
                <a:solidFill>
                  <a:schemeClr val="tx1"/>
                </a:solidFill>
              </a:rPr>
              <a:t>Described as </a:t>
            </a:r>
            <a:r>
              <a:rPr lang="en-US" sz="2300" dirty="0">
                <a:solidFill>
                  <a:schemeClr val="tx1"/>
                </a:solidFill>
              </a:rPr>
              <a:t>a serious and even-tempered ruler who worked from dawn to </a:t>
            </a:r>
            <a:r>
              <a:rPr lang="en-US" sz="2300" dirty="0" smtClean="0">
                <a:solidFill>
                  <a:schemeClr val="tx1"/>
                </a:solidFill>
              </a:rPr>
              <a:t>midnight by the famous historian, Procopius</a:t>
            </a:r>
            <a:endParaRPr lang="en-US" sz="2300" dirty="0">
              <a:solidFill>
                <a:schemeClr val="tx1"/>
              </a:solidFill>
            </a:endParaRPr>
          </a:p>
        </p:txBody>
      </p:sp>
      <p:pic>
        <p:nvPicPr>
          <p:cNvPr id="6" name="Content Placeholder 5" descr="JustinianNewCaesar.jpg"/>
          <p:cNvPicPr>
            <a:picLocks noGrp="1" noChangeAspect="1"/>
          </p:cNvPicPr>
          <p:nvPr>
            <p:ph sz="half" idx="2"/>
          </p:nvPr>
        </p:nvPicPr>
        <p:blipFill>
          <a:blip r:embed="rId2"/>
          <a:srcRect l="-5892" r="-5892"/>
          <a:stretch>
            <a:fillRect/>
          </a:stretch>
        </p:blipFill>
        <p:spPr>
          <a:xfrm>
            <a:off x="5349902" y="1828800"/>
            <a:ext cx="3527078" cy="4250267"/>
          </a:xfrm>
        </p:spPr>
      </p:pic>
    </p:spTree>
    <p:extLst>
      <p:ext uri="{BB962C8B-B14F-4D97-AF65-F5344CB8AC3E}">
        <p14:creationId xmlns:p14="http://schemas.microsoft.com/office/powerpoint/2010/main" val="4008324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Justinian Code</a:t>
            </a:r>
            <a:endParaRPr lang="en-US" dirty="0"/>
          </a:p>
        </p:txBody>
      </p:sp>
      <p:sp>
        <p:nvSpPr>
          <p:cNvPr id="5" name="Text Placeholder 4"/>
          <p:cNvSpPr>
            <a:spLocks noGrp="1"/>
          </p:cNvSpPr>
          <p:nvPr>
            <p:ph type="body" idx="4294967295"/>
          </p:nvPr>
        </p:nvSpPr>
        <p:spPr>
          <a:xfrm>
            <a:off x="450850" y="1993900"/>
            <a:ext cx="8194676" cy="3003550"/>
          </a:xfrm>
        </p:spPr>
        <p:txBody>
          <a:bodyPr>
            <a:normAutofit/>
          </a:bodyPr>
          <a:lstStyle/>
          <a:p>
            <a:pPr marL="0" indent="0" algn="ctr">
              <a:buNone/>
            </a:pPr>
            <a:r>
              <a:rPr lang="en-US" sz="2600" dirty="0" smtClean="0">
                <a:solidFill>
                  <a:schemeClr val="tx1"/>
                </a:solidFill>
              </a:rPr>
              <a:t>To regulate a complex society, Justinian set up a panel of 10 legal experts. Between 528 and 533, they combed through 400 years of Roman law and legal opinions. Some of those laws had become outdated. Some repeated or contradicted other laws. The panel’s task was to create a single, uniform code.</a:t>
            </a:r>
            <a:endParaRPr lang="en-US" sz="2600" dirty="0">
              <a:solidFill>
                <a:schemeClr val="tx1"/>
              </a:solidFill>
            </a:endParaRPr>
          </a:p>
        </p:txBody>
      </p:sp>
      <p:sp>
        <p:nvSpPr>
          <p:cNvPr id="8" name="Content Placeholder 7"/>
          <p:cNvSpPr>
            <a:spLocks noGrp="1"/>
          </p:cNvSpPr>
          <p:nvPr>
            <p:ph sz="quarter" idx="4294967295"/>
          </p:nvPr>
        </p:nvSpPr>
        <p:spPr>
          <a:xfrm>
            <a:off x="450850" y="4997450"/>
            <a:ext cx="8359775" cy="1336675"/>
          </a:xfrm>
        </p:spPr>
        <p:txBody>
          <a:bodyPr>
            <a:normAutofit/>
          </a:bodyPr>
          <a:lstStyle/>
          <a:p>
            <a:pPr algn="ctr">
              <a:buNone/>
            </a:pPr>
            <a:r>
              <a:rPr lang="en-US" sz="3600" dirty="0" smtClean="0">
                <a:solidFill>
                  <a:srgbClr val="302C24"/>
                </a:solidFill>
              </a:rPr>
              <a:t>The result was a body of civil law known as the </a:t>
            </a:r>
            <a:r>
              <a:rPr lang="en-US" sz="3600" b="1" u="sng" dirty="0" smtClean="0">
                <a:solidFill>
                  <a:srgbClr val="302C24"/>
                </a:solidFill>
              </a:rPr>
              <a:t>Justinian Code</a:t>
            </a:r>
            <a:r>
              <a:rPr lang="en-US" sz="3600" b="1" dirty="0" smtClean="0">
                <a:solidFill>
                  <a:srgbClr val="302C24"/>
                </a:solidFill>
              </a:rPr>
              <a:t>.</a:t>
            </a:r>
          </a:p>
          <a:p>
            <a:pPr>
              <a:buNone/>
            </a:pPr>
            <a:endParaRPr lang="en-US" sz="3600" dirty="0">
              <a:solidFill>
                <a:srgbClr val="302C24"/>
              </a:solidFill>
            </a:endParaRPr>
          </a:p>
        </p:txBody>
      </p:sp>
    </p:spTree>
    <p:extLst>
      <p:ext uri="{BB962C8B-B14F-4D97-AF65-F5344CB8AC3E}">
        <p14:creationId xmlns:p14="http://schemas.microsoft.com/office/powerpoint/2010/main" val="2784376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Justinian Code</a:t>
            </a:r>
            <a:endParaRPr lang="en-US" dirty="0"/>
          </a:p>
        </p:txBody>
      </p:sp>
      <p:sp>
        <p:nvSpPr>
          <p:cNvPr id="9" name="Content Placeholder 8"/>
          <p:cNvSpPr>
            <a:spLocks noGrp="1"/>
          </p:cNvSpPr>
          <p:nvPr>
            <p:ph idx="1"/>
          </p:nvPr>
        </p:nvSpPr>
        <p:spPr>
          <a:xfrm>
            <a:off x="395862" y="1828800"/>
            <a:ext cx="8412068" cy="4703414"/>
          </a:xfrm>
        </p:spPr>
        <p:txBody>
          <a:bodyPr>
            <a:normAutofit lnSpcReduction="10000"/>
          </a:bodyPr>
          <a:lstStyle/>
          <a:p>
            <a:pPr>
              <a:buNone/>
            </a:pPr>
            <a:r>
              <a:rPr lang="en-US" sz="2600" dirty="0" smtClean="0">
                <a:solidFill>
                  <a:srgbClr val="302C24"/>
                </a:solidFill>
              </a:rPr>
              <a:t>After it was completed, the code consisted of 4 works:</a:t>
            </a:r>
          </a:p>
          <a:p>
            <a:pPr marL="457200" indent="-457200">
              <a:buAutoNum type="arabicPeriod"/>
            </a:pPr>
            <a:r>
              <a:rPr lang="en-US" sz="2600" dirty="0" smtClean="0">
                <a:solidFill>
                  <a:srgbClr val="302C24"/>
                </a:solidFill>
              </a:rPr>
              <a:t>The </a:t>
            </a:r>
            <a:r>
              <a:rPr lang="en-US" sz="2600" i="1" dirty="0" smtClean="0">
                <a:solidFill>
                  <a:srgbClr val="302C24"/>
                </a:solidFill>
              </a:rPr>
              <a:t>Code</a:t>
            </a:r>
            <a:r>
              <a:rPr lang="en-US" sz="2600" dirty="0" smtClean="0">
                <a:solidFill>
                  <a:srgbClr val="302C24"/>
                </a:solidFill>
              </a:rPr>
              <a:t>: nearly 5,000 Roman laws that the experts considered useful for the Byzantine Empire</a:t>
            </a:r>
          </a:p>
          <a:p>
            <a:pPr marL="457200" indent="-457200">
              <a:buAutoNum type="arabicPeriod"/>
            </a:pPr>
            <a:r>
              <a:rPr lang="en-US" sz="2600" dirty="0" smtClean="0">
                <a:solidFill>
                  <a:srgbClr val="302C24"/>
                </a:solidFill>
              </a:rPr>
              <a:t>The </a:t>
            </a:r>
            <a:r>
              <a:rPr lang="en-US" sz="2600" i="1" dirty="0" smtClean="0">
                <a:solidFill>
                  <a:srgbClr val="302C24"/>
                </a:solidFill>
              </a:rPr>
              <a:t>Digest</a:t>
            </a:r>
            <a:r>
              <a:rPr lang="en-US" sz="2600" dirty="0" smtClean="0">
                <a:solidFill>
                  <a:srgbClr val="302C24"/>
                </a:solidFill>
              </a:rPr>
              <a:t>: opinions of Rome’s greatest legal thinkers about the laws (was made up of 50 volumes)</a:t>
            </a:r>
          </a:p>
          <a:p>
            <a:pPr marL="457200" indent="-457200">
              <a:buAutoNum type="arabicPeriod"/>
            </a:pPr>
            <a:r>
              <a:rPr lang="en-US" sz="2600" dirty="0" smtClean="0">
                <a:solidFill>
                  <a:srgbClr val="302C24"/>
                </a:solidFill>
              </a:rPr>
              <a:t>The </a:t>
            </a:r>
            <a:r>
              <a:rPr lang="en-US" sz="2600" i="1" dirty="0" smtClean="0">
                <a:solidFill>
                  <a:srgbClr val="302C24"/>
                </a:solidFill>
              </a:rPr>
              <a:t>Institutes</a:t>
            </a:r>
            <a:r>
              <a:rPr lang="en-US" sz="2600" dirty="0" smtClean="0">
                <a:solidFill>
                  <a:srgbClr val="302C24"/>
                </a:solidFill>
              </a:rPr>
              <a:t>: a textbook that told law students how to use the laws</a:t>
            </a:r>
          </a:p>
          <a:p>
            <a:pPr marL="457200" indent="-457200">
              <a:buAutoNum type="arabicPeriod"/>
            </a:pPr>
            <a:r>
              <a:rPr lang="en-US" sz="2600" dirty="0" smtClean="0">
                <a:solidFill>
                  <a:srgbClr val="302C24"/>
                </a:solidFill>
              </a:rPr>
              <a:t>The </a:t>
            </a:r>
            <a:r>
              <a:rPr lang="en-US" sz="2600" i="1" dirty="0" err="1" smtClean="0">
                <a:solidFill>
                  <a:srgbClr val="302C24"/>
                </a:solidFill>
              </a:rPr>
              <a:t>Novellae</a:t>
            </a:r>
            <a:r>
              <a:rPr lang="en-US" sz="2600" dirty="0" smtClean="0">
                <a:solidFill>
                  <a:srgbClr val="302C24"/>
                </a:solidFill>
              </a:rPr>
              <a:t> (New Laws): presented legislation passed after 534</a:t>
            </a:r>
            <a:endParaRPr lang="en-US" sz="2600" dirty="0">
              <a:solidFill>
                <a:srgbClr val="302C24"/>
              </a:solidFill>
            </a:endParaRPr>
          </a:p>
        </p:txBody>
      </p:sp>
    </p:spTree>
    <p:extLst>
      <p:ext uri="{BB962C8B-B14F-4D97-AF65-F5344CB8AC3E}">
        <p14:creationId xmlns:p14="http://schemas.microsoft.com/office/powerpoint/2010/main" val="4241096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US" dirty="0" smtClean="0"/>
              <a:t>Legacy of the Code</a:t>
            </a:r>
            <a:endParaRPr lang="en-US" dirty="0"/>
          </a:p>
        </p:txBody>
      </p:sp>
      <p:sp>
        <p:nvSpPr>
          <p:cNvPr id="5" name="Content Placeholder 4"/>
          <p:cNvSpPr>
            <a:spLocks noGrp="1"/>
          </p:cNvSpPr>
          <p:nvPr>
            <p:ph sz="half" idx="1"/>
          </p:nvPr>
        </p:nvSpPr>
        <p:spPr>
          <a:xfrm>
            <a:off x="412356" y="1828800"/>
            <a:ext cx="3933267" cy="4703414"/>
          </a:xfrm>
        </p:spPr>
        <p:txBody>
          <a:bodyPr>
            <a:normAutofit lnSpcReduction="10000"/>
          </a:bodyPr>
          <a:lstStyle/>
          <a:p>
            <a:r>
              <a:rPr lang="en-US" sz="3000" dirty="0" smtClean="0">
                <a:solidFill>
                  <a:srgbClr val="302C24"/>
                </a:solidFill>
              </a:rPr>
              <a:t>The Code decided legal questions that regulated whole areas of Byzantine life</a:t>
            </a:r>
          </a:p>
          <a:p>
            <a:r>
              <a:rPr lang="en-US" sz="3000" dirty="0" smtClean="0">
                <a:solidFill>
                  <a:srgbClr val="302C24"/>
                </a:solidFill>
              </a:rPr>
              <a:t>Justinian died in 565, and his code served the Byzantine Empire for 900 years</a:t>
            </a:r>
            <a:endParaRPr lang="en-US" sz="3000" dirty="0">
              <a:solidFill>
                <a:srgbClr val="302C24"/>
              </a:solidFill>
            </a:endParaRPr>
          </a:p>
        </p:txBody>
      </p:sp>
      <p:pic>
        <p:nvPicPr>
          <p:cNvPr id="7" name="Content Placeholder 6" descr="JustinianCode.jpg"/>
          <p:cNvPicPr>
            <a:picLocks noGrp="1" noChangeAspect="1"/>
          </p:cNvPicPr>
          <p:nvPr>
            <p:ph sz="half" idx="2"/>
          </p:nvPr>
        </p:nvPicPr>
        <p:blipFill>
          <a:blip r:embed="rId2"/>
          <a:srcRect l="-5313" r="-5313"/>
          <a:stretch>
            <a:fillRect/>
          </a:stretch>
        </p:blipFill>
        <p:spPr>
          <a:xfrm>
            <a:off x="4829779" y="1828801"/>
            <a:ext cx="4093610" cy="4703414"/>
          </a:xfrm>
        </p:spPr>
      </p:pic>
    </p:spTree>
    <p:extLst>
      <p:ext uri="{BB962C8B-B14F-4D97-AF65-F5344CB8AC3E}">
        <p14:creationId xmlns:p14="http://schemas.microsoft.com/office/powerpoint/2010/main" val="32534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Creating the Capital</a:t>
            </a:r>
            <a:endParaRPr lang="en-US" dirty="0"/>
          </a:p>
        </p:txBody>
      </p:sp>
      <p:sp>
        <p:nvSpPr>
          <p:cNvPr id="4" name="Content Placeholder 3"/>
          <p:cNvSpPr>
            <a:spLocks noGrp="1"/>
          </p:cNvSpPr>
          <p:nvPr>
            <p:ph sz="half" idx="2"/>
          </p:nvPr>
        </p:nvSpPr>
        <p:spPr>
          <a:xfrm>
            <a:off x="4796791" y="1828800"/>
            <a:ext cx="3994644" cy="4785892"/>
          </a:xfrm>
        </p:spPr>
        <p:txBody>
          <a:bodyPr>
            <a:normAutofit/>
          </a:bodyPr>
          <a:lstStyle/>
          <a:p>
            <a:r>
              <a:rPr lang="en-US" sz="2800" dirty="0" smtClean="0">
                <a:solidFill>
                  <a:srgbClr val="302C24"/>
                </a:solidFill>
              </a:rPr>
              <a:t>Justinian launched an ambitious public building program</a:t>
            </a:r>
          </a:p>
          <a:p>
            <a:r>
              <a:rPr lang="en-US" sz="2800" dirty="0" smtClean="0">
                <a:solidFill>
                  <a:srgbClr val="302C24"/>
                </a:solidFill>
              </a:rPr>
              <a:t>Rebuilt crumbling city walls around Constantinople</a:t>
            </a:r>
          </a:p>
          <a:p>
            <a:r>
              <a:rPr lang="en-US" sz="2800" dirty="0" smtClean="0">
                <a:solidFill>
                  <a:srgbClr val="302C24"/>
                </a:solidFill>
              </a:rPr>
              <a:t>Church building was Justinian’s greatest passion</a:t>
            </a:r>
            <a:endParaRPr lang="en-US" sz="2800" dirty="0">
              <a:solidFill>
                <a:srgbClr val="302C24"/>
              </a:solidFill>
            </a:endParaRPr>
          </a:p>
        </p:txBody>
      </p:sp>
      <p:pic>
        <p:nvPicPr>
          <p:cNvPr id="7" name="Picture 4" descr="map-Constantinople During Justinian"/>
          <p:cNvPicPr>
            <a:picLocks noChangeAspect="1" noChangeArrowheads="1"/>
          </p:cNvPicPr>
          <p:nvPr/>
        </p:nvPicPr>
        <p:blipFill>
          <a:blip r:embed="rId2">
            <a:lum bright="-6000" contrast="6000"/>
          </a:blip>
          <a:srcRect/>
          <a:stretch>
            <a:fillRect/>
          </a:stretch>
        </p:blipFill>
        <p:spPr bwMode="auto">
          <a:xfrm>
            <a:off x="302480" y="2092728"/>
            <a:ext cx="4356498" cy="4126072"/>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3243637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46050"/>
            <a:ext cx="7772400" cy="1143000"/>
          </a:xfrm>
        </p:spPr>
        <p:txBody>
          <a:bodyPr anchor="ctr"/>
          <a:lstStyle/>
          <a:p>
            <a:r>
              <a:rPr lang="en-US" dirty="0"/>
              <a:t>Hagia Sophia</a:t>
            </a:r>
          </a:p>
        </p:txBody>
      </p:sp>
      <p:sp>
        <p:nvSpPr>
          <p:cNvPr id="6147" name="Rectangle 3"/>
          <p:cNvSpPr>
            <a:spLocks noGrp="1" noChangeArrowheads="1"/>
          </p:cNvSpPr>
          <p:nvPr>
            <p:ph type="body" idx="1"/>
          </p:nvPr>
        </p:nvSpPr>
        <p:spPr>
          <a:xfrm>
            <a:off x="457200" y="1289050"/>
            <a:ext cx="8386764" cy="1806575"/>
          </a:xfrm>
        </p:spPr>
        <p:txBody>
          <a:bodyPr>
            <a:normAutofit fontScale="92500" lnSpcReduction="10000"/>
          </a:bodyPr>
          <a:lstStyle/>
          <a:p>
            <a:r>
              <a:rPr lang="en-US" dirty="0" smtClean="0">
                <a:solidFill>
                  <a:srgbClr val="302C24"/>
                </a:solidFill>
              </a:rPr>
              <a:t>532-537 </a:t>
            </a:r>
            <a:r>
              <a:rPr lang="en-US" dirty="0">
                <a:solidFill>
                  <a:srgbClr val="302C24"/>
                </a:solidFill>
              </a:rPr>
              <a:t>AD</a:t>
            </a:r>
            <a:endParaRPr lang="en-US" dirty="0" smtClean="0">
              <a:solidFill>
                <a:srgbClr val="302C24"/>
              </a:solidFill>
            </a:endParaRPr>
          </a:p>
          <a:p>
            <a:r>
              <a:rPr lang="en-US" dirty="0" smtClean="0">
                <a:solidFill>
                  <a:srgbClr val="302C24"/>
                </a:solidFill>
              </a:rPr>
              <a:t>Crowning glory of Justinian’s reign</a:t>
            </a:r>
          </a:p>
          <a:p>
            <a:r>
              <a:rPr lang="en-US" dirty="0">
                <a:solidFill>
                  <a:srgbClr val="302C24"/>
                </a:solidFill>
              </a:rPr>
              <a:t>Combination of central plan and early Christian </a:t>
            </a:r>
            <a:r>
              <a:rPr lang="en-US" dirty="0" smtClean="0">
                <a:solidFill>
                  <a:srgbClr val="302C24"/>
                </a:solidFill>
              </a:rPr>
              <a:t>basilica architectural styles</a:t>
            </a:r>
            <a:endParaRPr lang="en-US" dirty="0">
              <a:solidFill>
                <a:srgbClr val="302C24"/>
              </a:solidFill>
            </a:endParaRPr>
          </a:p>
        </p:txBody>
      </p:sp>
      <p:pic>
        <p:nvPicPr>
          <p:cNvPr id="6150" name="Picture 6"/>
          <p:cNvPicPr>
            <a:picLocks noChangeAspect="1" noChangeArrowheads="1"/>
          </p:cNvPicPr>
          <p:nvPr/>
        </p:nvPicPr>
        <p:blipFill>
          <a:blip r:embed="rId3"/>
          <a:srcRect/>
          <a:stretch>
            <a:fillRect/>
          </a:stretch>
        </p:blipFill>
        <p:spPr bwMode="auto">
          <a:xfrm>
            <a:off x="5575058" y="3216621"/>
            <a:ext cx="3268906" cy="3429000"/>
          </a:xfrm>
          <a:prstGeom prst="rect">
            <a:avLst/>
          </a:prstGeom>
          <a:noFill/>
        </p:spPr>
      </p:pic>
      <p:pic>
        <p:nvPicPr>
          <p:cNvPr id="6151" name="Picture 7"/>
          <p:cNvPicPr>
            <a:picLocks noChangeAspect="1" noChangeArrowheads="1"/>
          </p:cNvPicPr>
          <p:nvPr/>
        </p:nvPicPr>
        <p:blipFill>
          <a:blip r:embed="rId4"/>
          <a:srcRect/>
          <a:stretch>
            <a:fillRect/>
          </a:stretch>
        </p:blipFill>
        <p:spPr bwMode="auto">
          <a:xfrm>
            <a:off x="457200" y="3216622"/>
            <a:ext cx="4876800" cy="3371504"/>
          </a:xfrm>
          <a:prstGeom prst="rect">
            <a:avLst/>
          </a:prstGeom>
          <a:noFill/>
        </p:spPr>
      </p:pic>
    </p:spTree>
    <p:extLst>
      <p:ext uri="{BB962C8B-B14F-4D97-AF65-F5344CB8AC3E}">
        <p14:creationId xmlns:p14="http://schemas.microsoft.com/office/powerpoint/2010/main" val="29166649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63908" y="62753"/>
            <a:ext cx="8577010" cy="1283167"/>
          </a:xfrm>
        </p:spPr>
        <p:txBody>
          <a:bodyPr/>
          <a:lstStyle/>
          <a:p>
            <a:r>
              <a:rPr lang="en-US" dirty="0"/>
              <a:t>Interior, </a:t>
            </a:r>
            <a:r>
              <a:rPr lang="en-US" dirty="0" err="1"/>
              <a:t>Hagia</a:t>
            </a:r>
            <a:r>
              <a:rPr lang="en-US" dirty="0"/>
              <a:t> Sophia</a:t>
            </a:r>
          </a:p>
        </p:txBody>
      </p:sp>
      <p:pic>
        <p:nvPicPr>
          <p:cNvPr id="24580" name="Picture 4"/>
          <p:cNvPicPr>
            <a:picLocks noChangeAspect="1" noChangeArrowheads="1"/>
          </p:cNvPicPr>
          <p:nvPr/>
        </p:nvPicPr>
        <p:blipFill>
          <a:blip r:embed="rId3"/>
          <a:srcRect/>
          <a:stretch>
            <a:fillRect/>
          </a:stretch>
        </p:blipFill>
        <p:spPr bwMode="auto">
          <a:xfrm>
            <a:off x="796987" y="1714040"/>
            <a:ext cx="7565964" cy="5000673"/>
          </a:xfrm>
          <a:prstGeom prst="rect">
            <a:avLst/>
          </a:prstGeom>
          <a:noFill/>
        </p:spPr>
      </p:pic>
    </p:spTree>
    <p:extLst>
      <p:ext uri="{BB962C8B-B14F-4D97-AF65-F5344CB8AC3E}">
        <p14:creationId xmlns:p14="http://schemas.microsoft.com/office/powerpoint/2010/main" val="10598233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a:xfrm>
            <a:off x="372409" y="2210396"/>
            <a:ext cx="3810000" cy="2462639"/>
          </a:xfrm>
        </p:spPr>
        <p:txBody>
          <a:bodyPr/>
          <a:lstStyle/>
          <a:p>
            <a:r>
              <a:rPr lang="en-US" dirty="0"/>
              <a:t>Restoring </a:t>
            </a:r>
            <a:r>
              <a:rPr lang="en-US" dirty="0" err="1"/>
              <a:t>Hagia</a:t>
            </a:r>
            <a:r>
              <a:rPr lang="en-US" dirty="0"/>
              <a:t> Sophia</a:t>
            </a:r>
          </a:p>
        </p:txBody>
      </p:sp>
      <p:pic>
        <p:nvPicPr>
          <p:cNvPr id="23556" name="Picture 1028"/>
          <p:cNvPicPr>
            <a:picLocks noChangeAspect="1" noChangeArrowheads="1"/>
          </p:cNvPicPr>
          <p:nvPr/>
        </p:nvPicPr>
        <p:blipFill>
          <a:blip r:embed="rId3"/>
          <a:srcRect/>
          <a:stretch>
            <a:fillRect/>
          </a:stretch>
        </p:blipFill>
        <p:spPr bwMode="auto">
          <a:xfrm>
            <a:off x="4572000" y="609600"/>
            <a:ext cx="3898900" cy="5780088"/>
          </a:xfrm>
          <a:prstGeom prst="rect">
            <a:avLst/>
          </a:prstGeom>
          <a:noFill/>
        </p:spPr>
      </p:pic>
    </p:spTree>
    <p:extLst>
      <p:ext uri="{BB962C8B-B14F-4D97-AF65-F5344CB8AC3E}">
        <p14:creationId xmlns:p14="http://schemas.microsoft.com/office/powerpoint/2010/main" val="3379863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H</a:t>
            </a:r>
            <a:r>
              <a:rPr lang="en-US" dirty="0" smtClean="0"/>
              <a:t>ippodrome</a:t>
            </a:r>
            <a:endParaRPr lang="en-US" dirty="0"/>
          </a:p>
        </p:txBody>
      </p:sp>
      <p:pic>
        <p:nvPicPr>
          <p:cNvPr id="5" name="Content Placeholder 4" descr="Hippodrome.jpg"/>
          <p:cNvPicPr>
            <a:picLocks noGrp="1" noChangeAspect="1"/>
          </p:cNvPicPr>
          <p:nvPr>
            <p:ph sz="half" idx="1"/>
          </p:nvPr>
        </p:nvPicPr>
        <p:blipFill>
          <a:blip r:embed="rId2"/>
          <a:srcRect t="-40485" b="-40485"/>
          <a:stretch>
            <a:fillRect/>
          </a:stretch>
        </p:blipFill>
        <p:spPr>
          <a:xfrm>
            <a:off x="779463" y="1138868"/>
            <a:ext cx="7583488" cy="7136834"/>
          </a:xfrm>
        </p:spPr>
      </p:pic>
      <p:sp>
        <p:nvSpPr>
          <p:cNvPr id="4" name="Content Placeholder 3"/>
          <p:cNvSpPr>
            <a:spLocks noGrp="1"/>
          </p:cNvSpPr>
          <p:nvPr>
            <p:ph sz="half" idx="2"/>
          </p:nvPr>
        </p:nvSpPr>
        <p:spPr>
          <a:xfrm>
            <a:off x="296896" y="1567072"/>
            <a:ext cx="8527527" cy="1107396"/>
          </a:xfrm>
        </p:spPr>
        <p:txBody>
          <a:bodyPr>
            <a:normAutofit/>
          </a:bodyPr>
          <a:lstStyle/>
          <a:p>
            <a:pPr algn="ctr"/>
            <a:r>
              <a:rPr lang="en-US" sz="2200" dirty="0" smtClean="0">
                <a:solidFill>
                  <a:srgbClr val="302C24"/>
                </a:solidFill>
              </a:rPr>
              <a:t>Large arena that held 60,000 spectators</a:t>
            </a:r>
          </a:p>
          <a:p>
            <a:pPr algn="ctr"/>
            <a:r>
              <a:rPr lang="en-US" sz="2200" dirty="0" smtClean="0">
                <a:solidFill>
                  <a:srgbClr val="302C24"/>
                </a:solidFill>
              </a:rPr>
              <a:t>Offered wild chariot races and circus acts</a:t>
            </a:r>
            <a:endParaRPr lang="en-US" sz="2200" dirty="0">
              <a:solidFill>
                <a:srgbClr val="302C24"/>
              </a:solidFill>
            </a:endParaRPr>
          </a:p>
        </p:txBody>
      </p:sp>
    </p:spTree>
    <p:extLst>
      <p:ext uri="{BB962C8B-B14F-4D97-AF65-F5344CB8AC3E}">
        <p14:creationId xmlns:p14="http://schemas.microsoft.com/office/powerpoint/2010/main" val="3013752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14" y="62753"/>
            <a:ext cx="8659481" cy="1283167"/>
          </a:xfrm>
        </p:spPr>
        <p:txBody>
          <a:bodyPr/>
          <a:lstStyle/>
          <a:p>
            <a:r>
              <a:rPr lang="en-US" dirty="0" smtClean="0"/>
              <a:t>Education Preservation</a:t>
            </a:r>
            <a:endParaRPr lang="en-US" dirty="0"/>
          </a:p>
        </p:txBody>
      </p:sp>
      <p:sp>
        <p:nvSpPr>
          <p:cNvPr id="5" name="Content Placeholder 4"/>
          <p:cNvSpPr>
            <a:spLocks noGrp="1"/>
          </p:cNvSpPr>
          <p:nvPr>
            <p:ph idx="1"/>
          </p:nvPr>
        </p:nvSpPr>
        <p:spPr>
          <a:xfrm>
            <a:off x="779463" y="1616558"/>
            <a:ext cx="7583488" cy="4509605"/>
          </a:xfrm>
        </p:spPr>
        <p:txBody>
          <a:bodyPr>
            <a:noAutofit/>
          </a:bodyPr>
          <a:lstStyle/>
          <a:p>
            <a:pPr marL="0" indent="0" algn="ctr">
              <a:buNone/>
            </a:pPr>
            <a:r>
              <a:rPr lang="en-US" sz="2800" dirty="0" smtClean="0">
                <a:solidFill>
                  <a:srgbClr val="302C24"/>
                </a:solidFill>
              </a:rPr>
              <a:t>Byzantine families valued education and sent their children to monastic or public schools or hired private tutors. Basic courses focused on Greek and Latin grammar, philosophy and rhetoric. The classics of Greek and Roman literature served as textbooks. Students memorized Homer. They learned geometry from Euclid, history from Herodotus and medicine from Galen. The modern world owes Byzantine scholars a huge debt for preserving many of the great works of Greece and Rome. </a:t>
            </a:r>
            <a:endParaRPr lang="en-US" sz="2800" dirty="0">
              <a:solidFill>
                <a:srgbClr val="302C24"/>
              </a:solidFill>
            </a:endParaRPr>
          </a:p>
        </p:txBody>
      </p:sp>
    </p:spTree>
    <p:extLst>
      <p:ext uri="{BB962C8B-B14F-4D97-AF65-F5344CB8AC3E}">
        <p14:creationId xmlns:p14="http://schemas.microsoft.com/office/powerpoint/2010/main" val="21394899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RomanGovt"/>
          <p:cNvPicPr>
            <a:picLocks noChangeAspect="1" noChangeArrowheads="1"/>
          </p:cNvPicPr>
          <p:nvPr/>
        </p:nvPicPr>
        <p:blipFill>
          <a:blip r:embed="rId2"/>
          <a:srcRect/>
          <a:stretch>
            <a:fillRect/>
          </a:stretch>
        </p:blipFill>
        <p:spPr bwMode="auto">
          <a:xfrm>
            <a:off x="4122703" y="366108"/>
            <a:ext cx="4800600" cy="6248584"/>
          </a:xfrm>
          <a:prstGeom prst="rect">
            <a:avLst/>
          </a:prstGeom>
          <a:noFill/>
          <a:ln w="9525">
            <a:noFill/>
            <a:miter lim="800000"/>
            <a:headEnd/>
            <a:tailEnd/>
          </a:ln>
        </p:spPr>
      </p:pic>
      <p:sp>
        <p:nvSpPr>
          <p:cNvPr id="9" name="TextBox 8"/>
          <p:cNvSpPr txBox="1"/>
          <p:nvPr/>
        </p:nvSpPr>
        <p:spPr>
          <a:xfrm>
            <a:off x="626782" y="1715767"/>
            <a:ext cx="3117413" cy="3293209"/>
          </a:xfrm>
          <a:prstGeom prst="rect">
            <a:avLst/>
          </a:prstGeom>
          <a:noFill/>
        </p:spPr>
        <p:txBody>
          <a:bodyPr wrap="square" rtlCol="0">
            <a:spAutoFit/>
          </a:bodyPr>
          <a:lstStyle/>
          <a:p>
            <a:pPr algn="ctr"/>
            <a:r>
              <a:rPr lang="en-US" sz="2600" dirty="0" smtClean="0"/>
              <a:t>Discussion:</a:t>
            </a:r>
          </a:p>
          <a:p>
            <a:pPr algn="ctr"/>
            <a:endParaRPr lang="en-US" sz="2600" dirty="0" smtClean="0"/>
          </a:p>
          <a:p>
            <a:pPr algn="ctr"/>
            <a:r>
              <a:rPr lang="en-US" sz="2600" dirty="0" smtClean="0"/>
              <a:t>Based upon this image, what government system does the Roman government resemble? Why?</a:t>
            </a:r>
            <a:endParaRPr lang="en-US" sz="2600" dirty="0"/>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Church Divides</a:t>
            </a:r>
            <a:endParaRPr lang="en-US" dirty="0"/>
          </a:p>
        </p:txBody>
      </p:sp>
      <p:sp>
        <p:nvSpPr>
          <p:cNvPr id="3" name="Content Placeholder 2"/>
          <p:cNvSpPr>
            <a:spLocks noGrp="1"/>
          </p:cNvSpPr>
          <p:nvPr>
            <p:ph idx="1"/>
          </p:nvPr>
        </p:nvSpPr>
        <p:spPr>
          <a:xfrm>
            <a:off x="779463" y="2256165"/>
            <a:ext cx="7583488" cy="3858899"/>
          </a:xfrm>
        </p:spPr>
        <p:txBody>
          <a:bodyPr>
            <a:normAutofit/>
          </a:bodyPr>
          <a:lstStyle/>
          <a:p>
            <a:pPr marL="0" indent="0" algn="ctr">
              <a:buNone/>
            </a:pPr>
            <a:r>
              <a:rPr lang="en-US" sz="3000" dirty="0" smtClean="0">
                <a:solidFill>
                  <a:schemeClr val="tx1"/>
                </a:solidFill>
              </a:rPr>
              <a:t>Distance and lack of contact between the new Byzantine Empire and the Western church in Rome slowly caused the doctrines and rituals of Western and Eastern Christianity to diverge. The Church would eventually split into the Eastern Orthodox and Roman Catholic churches.</a:t>
            </a:r>
            <a:endParaRPr lang="en-US" sz="3000" dirty="0">
              <a:solidFill>
                <a:schemeClr val="tx1"/>
              </a:solidFill>
            </a:endParaRPr>
          </a:p>
        </p:txBody>
      </p:sp>
    </p:spTree>
    <p:extLst>
      <p:ext uri="{BB962C8B-B14F-4D97-AF65-F5344CB8AC3E}">
        <p14:creationId xmlns:p14="http://schemas.microsoft.com/office/powerpoint/2010/main" val="1995122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2140" y="62753"/>
            <a:ext cx="8809587" cy="1283167"/>
          </a:xfrm>
        </p:spPr>
        <p:txBody>
          <a:bodyPr anchor="ctr"/>
          <a:lstStyle/>
          <a:p>
            <a:r>
              <a:rPr lang="en-US" sz="5200" dirty="0" smtClean="0"/>
              <a:t>Iconoclastic Controversy</a:t>
            </a:r>
            <a:endParaRPr lang="en-US" sz="5200" dirty="0"/>
          </a:p>
        </p:txBody>
      </p:sp>
      <p:sp>
        <p:nvSpPr>
          <p:cNvPr id="12291" name="Rectangle 3"/>
          <p:cNvSpPr>
            <a:spLocks noGrp="1" noChangeArrowheads="1"/>
          </p:cNvSpPr>
          <p:nvPr>
            <p:ph type="body" idx="1"/>
          </p:nvPr>
        </p:nvSpPr>
        <p:spPr>
          <a:xfrm>
            <a:off x="162140" y="1426198"/>
            <a:ext cx="8809587" cy="4670423"/>
          </a:xfrm>
        </p:spPr>
        <p:txBody>
          <a:bodyPr>
            <a:noAutofit/>
          </a:bodyPr>
          <a:lstStyle/>
          <a:p>
            <a:pPr>
              <a:lnSpc>
                <a:spcPct val="90000"/>
              </a:lnSpc>
            </a:pPr>
            <a:r>
              <a:rPr lang="en-US" sz="3200" dirty="0" smtClean="0">
                <a:solidFill>
                  <a:srgbClr val="302C24"/>
                </a:solidFill>
              </a:rPr>
              <a:t>In 730 Emperor </a:t>
            </a:r>
            <a:r>
              <a:rPr lang="en-US" sz="3200" dirty="0">
                <a:solidFill>
                  <a:srgbClr val="302C24"/>
                </a:solidFill>
              </a:rPr>
              <a:t>Leo </a:t>
            </a:r>
            <a:r>
              <a:rPr lang="en-US" sz="3200" dirty="0" smtClean="0">
                <a:solidFill>
                  <a:srgbClr val="302C24"/>
                </a:solidFill>
              </a:rPr>
              <a:t>III banned the use of icons</a:t>
            </a:r>
          </a:p>
          <a:p>
            <a:pPr marL="0" indent="0">
              <a:lnSpc>
                <a:spcPct val="90000"/>
              </a:lnSpc>
              <a:buNone/>
            </a:pPr>
            <a:r>
              <a:rPr lang="en-US" sz="3200" dirty="0" smtClean="0">
                <a:solidFill>
                  <a:srgbClr val="302C24"/>
                </a:solidFill>
              </a:rPr>
              <a:t>ICONS: religious images used by eastern Christians to aid their devotions</a:t>
            </a:r>
          </a:p>
          <a:p>
            <a:pPr>
              <a:lnSpc>
                <a:spcPct val="90000"/>
              </a:lnSpc>
            </a:pPr>
            <a:r>
              <a:rPr lang="en-US" sz="3200" dirty="0" smtClean="0">
                <a:solidFill>
                  <a:srgbClr val="302C24"/>
                </a:solidFill>
              </a:rPr>
              <a:t>Leo III believed that icons equaled idol worship</a:t>
            </a:r>
          </a:p>
          <a:p>
            <a:pPr>
              <a:lnSpc>
                <a:spcPct val="90000"/>
              </a:lnSpc>
            </a:pPr>
            <a:r>
              <a:rPr lang="en-US" sz="3200" dirty="0" smtClean="0">
                <a:solidFill>
                  <a:srgbClr val="302C24"/>
                </a:solidFill>
              </a:rPr>
              <a:t>Army supported Leo III and iconoclasts broke into churches to destroy images</a:t>
            </a:r>
          </a:p>
          <a:p>
            <a:pPr marL="0" indent="0">
              <a:lnSpc>
                <a:spcPct val="90000"/>
              </a:lnSpc>
              <a:buNone/>
            </a:pPr>
            <a:r>
              <a:rPr lang="en-US" sz="3200" dirty="0" smtClean="0">
                <a:solidFill>
                  <a:srgbClr val="302C24"/>
                </a:solidFill>
              </a:rPr>
              <a:t>ICONOCLASTS: icon-breakers</a:t>
            </a:r>
            <a:endParaRPr lang="en-US" sz="3200" dirty="0">
              <a:solidFill>
                <a:srgbClr val="302C24"/>
              </a:solidFill>
            </a:endParaRPr>
          </a:p>
        </p:txBody>
      </p:sp>
    </p:spTree>
    <p:extLst>
      <p:ext uri="{BB962C8B-B14F-4D97-AF65-F5344CB8AC3E}">
        <p14:creationId xmlns:p14="http://schemas.microsoft.com/office/powerpoint/2010/main" val="33540429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62" y="62753"/>
            <a:ext cx="8715005" cy="1283167"/>
          </a:xfrm>
        </p:spPr>
        <p:txBody>
          <a:bodyPr anchor="ctr"/>
          <a:lstStyle/>
          <a:p>
            <a:r>
              <a:rPr lang="en-US" sz="5200" dirty="0" smtClean="0"/>
              <a:t>Iconoclastic Controversy</a:t>
            </a:r>
            <a:endParaRPr lang="en-US" sz="5200" dirty="0"/>
          </a:p>
        </p:txBody>
      </p:sp>
      <p:sp>
        <p:nvSpPr>
          <p:cNvPr id="3" name="Content Placeholder 2"/>
          <p:cNvSpPr>
            <a:spLocks noGrp="1"/>
          </p:cNvSpPr>
          <p:nvPr>
            <p:ph idx="1"/>
          </p:nvPr>
        </p:nvSpPr>
        <p:spPr>
          <a:xfrm>
            <a:off x="472908" y="2344676"/>
            <a:ext cx="8215076" cy="3777839"/>
          </a:xfrm>
        </p:spPr>
        <p:txBody>
          <a:bodyPr>
            <a:noAutofit/>
          </a:bodyPr>
          <a:lstStyle/>
          <a:p>
            <a:r>
              <a:rPr lang="en-US" sz="3200" dirty="0" smtClean="0">
                <a:solidFill>
                  <a:srgbClr val="302C24"/>
                </a:solidFill>
              </a:rPr>
              <a:t>People rioted and clergy rebelled</a:t>
            </a:r>
          </a:p>
          <a:p>
            <a:pPr marL="0" indent="0">
              <a:buNone/>
            </a:pPr>
            <a:r>
              <a:rPr lang="en-US" sz="3200" dirty="0" smtClean="0">
                <a:solidFill>
                  <a:srgbClr val="302C24"/>
                </a:solidFill>
              </a:rPr>
              <a:t>CLERGY: church officials</a:t>
            </a:r>
          </a:p>
          <a:p>
            <a:r>
              <a:rPr lang="en-US" sz="3200" dirty="0" smtClean="0">
                <a:solidFill>
                  <a:srgbClr val="302C24"/>
                </a:solidFill>
              </a:rPr>
              <a:t>Pope became involved and supported use of icons</a:t>
            </a:r>
          </a:p>
        </p:txBody>
      </p:sp>
    </p:spTree>
    <p:extLst>
      <p:ext uri="{BB962C8B-B14F-4D97-AF65-F5344CB8AC3E}">
        <p14:creationId xmlns:p14="http://schemas.microsoft.com/office/powerpoint/2010/main" val="2654953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Schism</a:t>
            </a:r>
            <a:endParaRPr lang="en-US" dirty="0"/>
          </a:p>
        </p:txBody>
      </p:sp>
      <p:sp>
        <p:nvSpPr>
          <p:cNvPr id="3" name="Content Placeholder 2"/>
          <p:cNvSpPr>
            <a:spLocks noGrp="1"/>
          </p:cNvSpPr>
          <p:nvPr>
            <p:ph idx="1"/>
          </p:nvPr>
        </p:nvSpPr>
        <p:spPr>
          <a:xfrm>
            <a:off x="283744" y="1828800"/>
            <a:ext cx="8620424" cy="4777577"/>
          </a:xfrm>
        </p:spPr>
        <p:txBody>
          <a:bodyPr>
            <a:noAutofit/>
          </a:bodyPr>
          <a:lstStyle/>
          <a:p>
            <a:pPr marL="0" indent="0" algn="ctr">
              <a:buNone/>
            </a:pPr>
            <a:r>
              <a:rPr lang="en-US" sz="2600" dirty="0" smtClean="0">
                <a:solidFill>
                  <a:srgbClr val="302C24"/>
                </a:solidFill>
              </a:rPr>
              <a:t>Differences between the Eastern and Western churches, however, continued to grow. In 1054, matters came to a head when the pope and Byzantine patriarch excommunicated each other in a dispute over religious doctrine. After this schism, Christianity was permanently divided between the Roman Catholic Church in the West and the Orthodox Church in the East.</a:t>
            </a:r>
          </a:p>
          <a:p>
            <a:pPr marL="0" indent="0">
              <a:buNone/>
            </a:pPr>
            <a:r>
              <a:rPr lang="en-US" sz="2600" dirty="0" smtClean="0">
                <a:solidFill>
                  <a:srgbClr val="302C24"/>
                </a:solidFill>
              </a:rPr>
              <a:t>EXCOMMUNICATION: being banned from the church</a:t>
            </a:r>
          </a:p>
          <a:p>
            <a:pPr marL="0" indent="0">
              <a:buNone/>
            </a:pPr>
            <a:r>
              <a:rPr lang="en-US" sz="2600" dirty="0" smtClean="0">
                <a:solidFill>
                  <a:srgbClr val="302C24"/>
                </a:solidFill>
              </a:rPr>
              <a:t>SCHISM: split</a:t>
            </a:r>
            <a:endParaRPr lang="en-US" sz="2600" dirty="0">
              <a:solidFill>
                <a:srgbClr val="302C24"/>
              </a:solidFill>
            </a:endParaRPr>
          </a:p>
        </p:txBody>
      </p:sp>
    </p:spTree>
    <p:extLst>
      <p:ext uri="{BB962C8B-B14F-4D97-AF65-F5344CB8AC3E}">
        <p14:creationId xmlns:p14="http://schemas.microsoft.com/office/powerpoint/2010/main" val="2852103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162" y="62753"/>
            <a:ext cx="8742029" cy="1283167"/>
          </a:xfrm>
        </p:spPr>
        <p:txBody>
          <a:bodyPr/>
          <a:lstStyle/>
          <a:p>
            <a:r>
              <a:rPr lang="en-US" dirty="0" smtClean="0"/>
              <a:t>Byzantine Missionaries</a:t>
            </a:r>
            <a:endParaRPr lang="en-US" dirty="0"/>
          </a:p>
        </p:txBody>
      </p:sp>
      <p:sp>
        <p:nvSpPr>
          <p:cNvPr id="3" name="Content Placeholder 2"/>
          <p:cNvSpPr>
            <a:spLocks noGrp="1"/>
          </p:cNvSpPr>
          <p:nvPr>
            <p:ph idx="1"/>
          </p:nvPr>
        </p:nvSpPr>
        <p:spPr>
          <a:xfrm>
            <a:off x="189162" y="1607687"/>
            <a:ext cx="8742029" cy="5250313"/>
          </a:xfrm>
        </p:spPr>
        <p:txBody>
          <a:bodyPr>
            <a:normAutofit/>
          </a:bodyPr>
          <a:lstStyle/>
          <a:p>
            <a:pPr marL="0" indent="0" algn="ctr">
              <a:buNone/>
            </a:pPr>
            <a:r>
              <a:rPr lang="en-US" dirty="0" smtClean="0">
                <a:solidFill>
                  <a:srgbClr val="302C24"/>
                </a:solidFill>
              </a:rPr>
              <a:t>As West and East grew apart, the two traditions of Christianity competed for souls. Missionaries from the Orthodox Church, for example, took their form of Christianity north to the Slavs. Two of the most successful eastern missionaries, Saint Methodius and Saint Cyril, worked among the Slavs in the 9</a:t>
            </a:r>
            <a:r>
              <a:rPr lang="en-US" baseline="30000" dirty="0" smtClean="0">
                <a:solidFill>
                  <a:srgbClr val="302C24"/>
                </a:solidFill>
              </a:rPr>
              <a:t>th</a:t>
            </a:r>
            <a:r>
              <a:rPr lang="en-US" dirty="0" smtClean="0">
                <a:solidFill>
                  <a:srgbClr val="302C24"/>
                </a:solidFill>
              </a:rPr>
              <a:t> century. Cyril and Methodius invented an alphabet for the Slavic languages. With an alphabet, Slavs would be able to read the Bible in their own tongues. Many Slavic languages, including Russian, are now written in what is called the Cyrillic Alphabet.</a:t>
            </a:r>
          </a:p>
          <a:p>
            <a:pPr marL="0" indent="0" algn="ctr">
              <a:buNone/>
            </a:pPr>
            <a:r>
              <a:rPr lang="en-US" dirty="0" smtClean="0">
                <a:solidFill>
                  <a:srgbClr val="302C24"/>
                </a:solidFill>
              </a:rPr>
              <a:t>The Orthodox missionaries opened up highways for Byzantine influence in Slavic lands. As these missionaries were carrying out their work among the Slavs, a new Slavic nation was forming.</a:t>
            </a:r>
            <a:endParaRPr lang="en-US" dirty="0">
              <a:solidFill>
                <a:srgbClr val="302C24"/>
              </a:solidFill>
            </a:endParaRPr>
          </a:p>
        </p:txBody>
      </p:sp>
    </p:spTree>
    <p:extLst>
      <p:ext uri="{BB962C8B-B14F-4D97-AF65-F5344CB8AC3E}">
        <p14:creationId xmlns:p14="http://schemas.microsoft.com/office/powerpoint/2010/main" val="2679399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474" y="4470278"/>
            <a:ext cx="8147049" cy="1346013"/>
          </a:xfrm>
        </p:spPr>
        <p:txBody>
          <a:bodyPr anchor="ctr">
            <a:normAutofit/>
          </a:bodyPr>
          <a:lstStyle/>
          <a:p>
            <a:r>
              <a:rPr lang="en-US" sz="4800" dirty="0" smtClean="0"/>
              <a:t>Byzantine Achievements</a:t>
            </a:r>
            <a:endParaRPr lang="en-US" sz="4800" dirty="0"/>
          </a:p>
        </p:txBody>
      </p:sp>
      <p:sp>
        <p:nvSpPr>
          <p:cNvPr id="3" name="Subtitle 2"/>
          <p:cNvSpPr>
            <a:spLocks noGrp="1"/>
          </p:cNvSpPr>
          <p:nvPr>
            <p:ph type="subTitle" idx="1"/>
          </p:nvPr>
        </p:nvSpPr>
        <p:spPr>
          <a:xfrm>
            <a:off x="498474" y="5816291"/>
            <a:ext cx="8147050" cy="663387"/>
          </a:xfrm>
        </p:spPr>
        <p:txBody>
          <a:bodyPr/>
          <a:lstStyle/>
          <a:p>
            <a:r>
              <a:rPr lang="en-US" dirty="0" smtClean="0"/>
              <a:t>Section </a:t>
            </a:r>
            <a:r>
              <a:rPr lang="en-US" dirty="0" smtClean="0"/>
              <a:t>Five</a:t>
            </a:r>
            <a:endParaRPr lang="en-US" dirty="0"/>
          </a:p>
        </p:txBody>
      </p:sp>
      <p:pic>
        <p:nvPicPr>
          <p:cNvPr id="5" name="Picture Placeholder 4" descr="RomeBurning.jpg"/>
          <p:cNvPicPr>
            <a:picLocks noGrp="1" noChangeAspect="1"/>
          </p:cNvPicPr>
          <p:nvPr>
            <p:ph type="pic" sz="quarter" idx="13"/>
          </p:nvPr>
        </p:nvPicPr>
        <p:blipFill>
          <a:blip r:embed="rId2"/>
          <a:srcRect t="-6649" b="-6649"/>
          <a:stretch>
            <a:fillRect/>
          </a:stretch>
        </p:blipFill>
        <p:spPr/>
      </p:pic>
    </p:spTree>
    <p:extLst>
      <p:ext uri="{BB962C8B-B14F-4D97-AF65-F5344CB8AC3E}">
        <p14:creationId xmlns:p14="http://schemas.microsoft.com/office/powerpoint/2010/main" val="217576793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400" dirty="0" smtClean="0"/>
              <a:t>Byzantine Art </a:t>
            </a:r>
            <a:r>
              <a:rPr lang="en-US" sz="4400" dirty="0"/>
              <a:t>C</a:t>
            </a:r>
            <a:r>
              <a:rPr lang="en-US" sz="4400" dirty="0" smtClean="0"/>
              <a:t>haracteristics</a:t>
            </a:r>
            <a:endParaRPr lang="en-US" sz="4400" dirty="0"/>
          </a:p>
        </p:txBody>
      </p:sp>
      <p:sp>
        <p:nvSpPr>
          <p:cNvPr id="3" name="Content Placeholder 2"/>
          <p:cNvSpPr>
            <a:spLocks noGrp="1"/>
          </p:cNvSpPr>
          <p:nvPr>
            <p:ph idx="1"/>
          </p:nvPr>
        </p:nvSpPr>
        <p:spPr>
          <a:xfrm>
            <a:off x="362874" y="1828800"/>
            <a:ext cx="8511033" cy="4752901"/>
          </a:xfrm>
        </p:spPr>
        <p:txBody>
          <a:bodyPr>
            <a:normAutofit lnSpcReduction="10000"/>
          </a:bodyPr>
          <a:lstStyle/>
          <a:p>
            <a:pPr>
              <a:lnSpc>
                <a:spcPct val="90000"/>
              </a:lnSpc>
            </a:pPr>
            <a:r>
              <a:rPr lang="en-US" sz="3200" dirty="0" smtClean="0">
                <a:solidFill>
                  <a:srgbClr val="302C24"/>
                </a:solidFill>
                <a:latin typeface="Times New Roman" charset="0"/>
              </a:rPr>
              <a:t>Flattened, symbolic, (heavenly) space (gold backgrounds common)</a:t>
            </a:r>
          </a:p>
          <a:p>
            <a:pPr>
              <a:lnSpc>
                <a:spcPct val="90000"/>
              </a:lnSpc>
            </a:pPr>
            <a:r>
              <a:rPr lang="en-US" sz="3200" dirty="0" smtClean="0">
                <a:solidFill>
                  <a:srgbClr val="302C24"/>
                </a:solidFill>
                <a:latin typeface="Times New Roman" charset="0"/>
              </a:rPr>
              <a:t>Shapes and figures show continuing trend toward shallow space</a:t>
            </a:r>
          </a:p>
          <a:p>
            <a:pPr>
              <a:lnSpc>
                <a:spcPct val="90000"/>
              </a:lnSpc>
            </a:pPr>
            <a:r>
              <a:rPr lang="en-US" sz="3200" dirty="0" smtClean="0">
                <a:solidFill>
                  <a:srgbClr val="302C24"/>
                </a:solidFill>
                <a:latin typeface="Times New Roman" charset="0"/>
              </a:rPr>
              <a:t>Details are described by line, not light and shade</a:t>
            </a:r>
          </a:p>
          <a:p>
            <a:pPr>
              <a:lnSpc>
                <a:spcPct val="90000"/>
              </a:lnSpc>
            </a:pPr>
            <a:r>
              <a:rPr lang="en-US" sz="3200" dirty="0" smtClean="0">
                <a:solidFill>
                  <a:srgbClr val="302C24"/>
                </a:solidFill>
                <a:latin typeface="Times New Roman" charset="0"/>
              </a:rPr>
              <a:t>Elongated proportions</a:t>
            </a:r>
          </a:p>
          <a:p>
            <a:pPr>
              <a:lnSpc>
                <a:spcPct val="90000"/>
              </a:lnSpc>
            </a:pPr>
            <a:r>
              <a:rPr lang="en-US" sz="3200" dirty="0" smtClean="0">
                <a:solidFill>
                  <a:srgbClr val="302C24"/>
                </a:solidFill>
                <a:latin typeface="Times New Roman" charset="0"/>
              </a:rPr>
              <a:t>Dematerialized bodies with strong emphasis on the eyes</a:t>
            </a:r>
          </a:p>
        </p:txBody>
      </p:sp>
    </p:spTree>
    <p:extLst>
      <p:ext uri="{BB962C8B-B14F-4D97-AF65-F5344CB8AC3E}">
        <p14:creationId xmlns:p14="http://schemas.microsoft.com/office/powerpoint/2010/main" val="29544376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62753"/>
            <a:ext cx="9144000" cy="1283167"/>
          </a:xfrm>
        </p:spPr>
        <p:txBody>
          <a:bodyPr/>
          <a:lstStyle/>
          <a:p>
            <a:r>
              <a:rPr lang="en-US" dirty="0"/>
              <a:t>Early Christian Churches</a:t>
            </a:r>
          </a:p>
        </p:txBody>
      </p:sp>
      <p:sp>
        <p:nvSpPr>
          <p:cNvPr id="2051" name="Rectangle 3"/>
          <p:cNvSpPr>
            <a:spLocks noGrp="1" noChangeArrowheads="1"/>
          </p:cNvSpPr>
          <p:nvPr>
            <p:ph type="body" idx="1"/>
          </p:nvPr>
        </p:nvSpPr>
        <p:spPr>
          <a:xfrm>
            <a:off x="801259" y="1600200"/>
            <a:ext cx="3932424" cy="593700"/>
          </a:xfrm>
        </p:spPr>
        <p:txBody>
          <a:bodyPr>
            <a:normAutofit fontScale="92500"/>
          </a:bodyPr>
          <a:lstStyle/>
          <a:p>
            <a:pPr>
              <a:buFontTx/>
              <a:buNone/>
            </a:pPr>
            <a:r>
              <a:rPr lang="en-US" dirty="0">
                <a:solidFill>
                  <a:srgbClr val="302C24"/>
                </a:solidFill>
              </a:rPr>
              <a:t>San Vitale, Ravenna, </a:t>
            </a:r>
            <a:r>
              <a:rPr lang="en-US" dirty="0" err="1">
                <a:solidFill>
                  <a:srgbClr val="302C24"/>
                </a:solidFill>
              </a:rPr>
              <a:t>c</a:t>
            </a:r>
            <a:r>
              <a:rPr lang="en-US" dirty="0">
                <a:solidFill>
                  <a:srgbClr val="302C24"/>
                </a:solidFill>
              </a:rPr>
              <a:t>. 526-547</a:t>
            </a:r>
          </a:p>
        </p:txBody>
      </p:sp>
      <p:pic>
        <p:nvPicPr>
          <p:cNvPr id="2055" name="Picture 7"/>
          <p:cNvPicPr>
            <a:picLocks noChangeAspect="1" noChangeArrowheads="1"/>
          </p:cNvPicPr>
          <p:nvPr/>
        </p:nvPicPr>
        <p:blipFill>
          <a:blip r:embed="rId3"/>
          <a:srcRect/>
          <a:stretch>
            <a:fillRect/>
          </a:stretch>
        </p:blipFill>
        <p:spPr bwMode="auto">
          <a:xfrm>
            <a:off x="5036889" y="1600200"/>
            <a:ext cx="3342190" cy="2459347"/>
          </a:xfrm>
          <a:prstGeom prst="rect">
            <a:avLst/>
          </a:prstGeom>
          <a:noFill/>
        </p:spPr>
      </p:pic>
      <p:pic>
        <p:nvPicPr>
          <p:cNvPr id="2057" name="Picture 9"/>
          <p:cNvPicPr>
            <a:picLocks noChangeAspect="1" noChangeArrowheads="1"/>
          </p:cNvPicPr>
          <p:nvPr/>
        </p:nvPicPr>
        <p:blipFill>
          <a:blip r:embed="rId4"/>
          <a:srcRect/>
          <a:stretch>
            <a:fillRect/>
          </a:stretch>
        </p:blipFill>
        <p:spPr bwMode="auto">
          <a:xfrm>
            <a:off x="801259" y="2193900"/>
            <a:ext cx="3557588" cy="4275220"/>
          </a:xfrm>
          <a:prstGeom prst="rect">
            <a:avLst/>
          </a:prstGeom>
          <a:noFill/>
        </p:spPr>
      </p:pic>
      <p:pic>
        <p:nvPicPr>
          <p:cNvPr id="2058" name="Picture 10"/>
          <p:cNvPicPr>
            <a:picLocks noChangeAspect="1" noChangeArrowheads="1"/>
          </p:cNvPicPr>
          <p:nvPr/>
        </p:nvPicPr>
        <p:blipFill>
          <a:blip r:embed="rId5"/>
          <a:srcRect/>
          <a:stretch>
            <a:fillRect/>
          </a:stretch>
        </p:blipFill>
        <p:spPr bwMode="auto">
          <a:xfrm>
            <a:off x="5036889" y="4142522"/>
            <a:ext cx="3342190" cy="2326598"/>
          </a:xfrm>
          <a:prstGeom prst="rect">
            <a:avLst/>
          </a:prstGeom>
          <a:noFill/>
        </p:spPr>
      </p:pic>
    </p:spTree>
    <p:extLst>
      <p:ext uri="{BB962C8B-B14F-4D97-AF65-F5344CB8AC3E}">
        <p14:creationId xmlns:p14="http://schemas.microsoft.com/office/powerpoint/2010/main" val="3769935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57"/>
                                        </p:tgtEl>
                                        <p:attrNameLst>
                                          <p:attrName>style.visibility</p:attrName>
                                        </p:attrNameLst>
                                      </p:cBhvr>
                                      <p:to>
                                        <p:strVal val="visible"/>
                                      </p:to>
                                    </p:set>
                                  </p:childTnLst>
                                  <p:subTnLst>
                                    <p:set>
                                      <p:cBhvr override="childStyle">
                                        <p:cTn dur="1" fill="hold" display="0" masterRel="nextClick" afterEffect="1"/>
                                        <p:tgtEl>
                                          <p:spTgt spid="205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28600" y="62753"/>
            <a:ext cx="8562835" cy="1283167"/>
          </a:xfrm>
        </p:spPr>
        <p:txBody>
          <a:bodyPr/>
          <a:lstStyle/>
          <a:p>
            <a:r>
              <a:rPr lang="en-US" dirty="0"/>
              <a:t>Interior of San Vitale</a:t>
            </a:r>
          </a:p>
        </p:txBody>
      </p:sp>
      <p:pic>
        <p:nvPicPr>
          <p:cNvPr id="20484" name="Picture 4"/>
          <p:cNvPicPr>
            <a:picLocks noChangeAspect="1" noChangeArrowheads="1"/>
          </p:cNvPicPr>
          <p:nvPr/>
        </p:nvPicPr>
        <p:blipFill>
          <a:blip r:embed="rId2"/>
          <a:srcRect/>
          <a:stretch>
            <a:fillRect/>
          </a:stretch>
        </p:blipFill>
        <p:spPr bwMode="auto">
          <a:xfrm>
            <a:off x="228600" y="1897119"/>
            <a:ext cx="3722688" cy="4640263"/>
          </a:xfrm>
          <a:prstGeom prst="rect">
            <a:avLst/>
          </a:prstGeom>
          <a:noFill/>
        </p:spPr>
      </p:pic>
      <p:pic>
        <p:nvPicPr>
          <p:cNvPr id="20486" name="Picture 6"/>
          <p:cNvPicPr>
            <a:picLocks noChangeAspect="1" noChangeArrowheads="1"/>
          </p:cNvPicPr>
          <p:nvPr/>
        </p:nvPicPr>
        <p:blipFill>
          <a:blip r:embed="rId3"/>
          <a:srcRect/>
          <a:stretch>
            <a:fillRect/>
          </a:stretch>
        </p:blipFill>
        <p:spPr bwMode="auto">
          <a:xfrm>
            <a:off x="4114800" y="2233033"/>
            <a:ext cx="4876800" cy="3913187"/>
          </a:xfrm>
          <a:prstGeom prst="rect">
            <a:avLst/>
          </a:prstGeom>
          <a:noFill/>
        </p:spPr>
      </p:pic>
    </p:spTree>
    <p:extLst>
      <p:ext uri="{BB962C8B-B14F-4D97-AF65-F5344CB8AC3E}">
        <p14:creationId xmlns:p14="http://schemas.microsoft.com/office/powerpoint/2010/main" val="19610167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Squinches</a:t>
            </a:r>
          </a:p>
        </p:txBody>
      </p:sp>
      <p:pic>
        <p:nvPicPr>
          <p:cNvPr id="21508" name="Picture 4"/>
          <p:cNvPicPr>
            <a:picLocks noChangeAspect="1" noChangeArrowheads="1"/>
          </p:cNvPicPr>
          <p:nvPr/>
        </p:nvPicPr>
        <p:blipFill>
          <a:blip r:embed="rId2"/>
          <a:srcRect/>
          <a:stretch>
            <a:fillRect/>
          </a:stretch>
        </p:blipFill>
        <p:spPr bwMode="auto">
          <a:xfrm>
            <a:off x="685800" y="1905000"/>
            <a:ext cx="6248400" cy="4171950"/>
          </a:xfrm>
          <a:prstGeom prst="rect">
            <a:avLst/>
          </a:prstGeom>
          <a:noFill/>
        </p:spPr>
      </p:pic>
      <p:pic>
        <p:nvPicPr>
          <p:cNvPr id="21509" name="Picture 5"/>
          <p:cNvPicPr>
            <a:picLocks noChangeAspect="1" noChangeArrowheads="1"/>
          </p:cNvPicPr>
          <p:nvPr/>
        </p:nvPicPr>
        <p:blipFill>
          <a:blip r:embed="rId3"/>
          <a:srcRect l="45622"/>
          <a:stretch>
            <a:fillRect/>
          </a:stretch>
        </p:blipFill>
        <p:spPr bwMode="auto">
          <a:xfrm>
            <a:off x="6319838" y="3581400"/>
            <a:ext cx="2187575" cy="2527300"/>
          </a:xfrm>
          <a:prstGeom prst="rect">
            <a:avLst/>
          </a:prstGeom>
          <a:noFill/>
        </p:spPr>
      </p:pic>
    </p:spTree>
    <p:extLst>
      <p:ext uri="{BB962C8B-B14F-4D97-AF65-F5344CB8AC3E}">
        <p14:creationId xmlns:p14="http://schemas.microsoft.com/office/powerpoint/2010/main" val="95447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0" y="228600"/>
            <a:ext cx="9144000" cy="6248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r>
              <a:rPr lang="en-US"/>
              <a:t>Pendentives</a:t>
            </a:r>
          </a:p>
        </p:txBody>
      </p:sp>
      <p:pic>
        <p:nvPicPr>
          <p:cNvPr id="22532" name="Picture 1028"/>
          <p:cNvPicPr>
            <a:picLocks noChangeAspect="1" noChangeArrowheads="1"/>
          </p:cNvPicPr>
          <p:nvPr/>
        </p:nvPicPr>
        <p:blipFill>
          <a:blip r:embed="rId3"/>
          <a:srcRect/>
          <a:stretch>
            <a:fillRect/>
          </a:stretch>
        </p:blipFill>
        <p:spPr bwMode="auto">
          <a:xfrm>
            <a:off x="762000" y="1752600"/>
            <a:ext cx="6299200" cy="4225925"/>
          </a:xfrm>
          <a:prstGeom prst="rect">
            <a:avLst/>
          </a:prstGeom>
          <a:noFill/>
        </p:spPr>
      </p:pic>
      <p:pic>
        <p:nvPicPr>
          <p:cNvPr id="22533" name="Picture 1029"/>
          <p:cNvPicPr>
            <a:picLocks noChangeAspect="1" noChangeArrowheads="1"/>
          </p:cNvPicPr>
          <p:nvPr/>
        </p:nvPicPr>
        <p:blipFill>
          <a:blip r:embed="rId4"/>
          <a:srcRect/>
          <a:stretch>
            <a:fillRect/>
          </a:stretch>
        </p:blipFill>
        <p:spPr bwMode="auto">
          <a:xfrm>
            <a:off x="5562600" y="1752600"/>
            <a:ext cx="3173413" cy="1993900"/>
          </a:xfrm>
          <a:prstGeom prst="rect">
            <a:avLst/>
          </a:prstGeom>
          <a:noFill/>
        </p:spPr>
      </p:pic>
    </p:spTree>
    <p:extLst>
      <p:ext uri="{BB962C8B-B14F-4D97-AF65-F5344CB8AC3E}">
        <p14:creationId xmlns:p14="http://schemas.microsoft.com/office/powerpoint/2010/main" val="3953925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Byzantine Mosaics</a:t>
            </a:r>
          </a:p>
        </p:txBody>
      </p:sp>
      <p:grpSp>
        <p:nvGrpSpPr>
          <p:cNvPr id="2" name="Group 10"/>
          <p:cNvGrpSpPr>
            <a:grpSpLocks/>
          </p:cNvGrpSpPr>
          <p:nvPr/>
        </p:nvGrpSpPr>
        <p:grpSpPr bwMode="auto">
          <a:xfrm>
            <a:off x="1447800" y="1828800"/>
            <a:ext cx="6172200" cy="4633913"/>
            <a:chOff x="864" y="1152"/>
            <a:chExt cx="3888" cy="2919"/>
          </a:xfrm>
        </p:grpSpPr>
        <p:pic>
          <p:nvPicPr>
            <p:cNvPr id="8198" name="Picture 6"/>
            <p:cNvPicPr>
              <a:picLocks noChangeAspect="1" noChangeArrowheads="1"/>
            </p:cNvPicPr>
            <p:nvPr/>
          </p:nvPicPr>
          <p:blipFill>
            <a:blip r:embed="rId3"/>
            <a:srcRect/>
            <a:stretch>
              <a:fillRect/>
            </a:stretch>
          </p:blipFill>
          <p:spPr bwMode="auto">
            <a:xfrm>
              <a:off x="912" y="1152"/>
              <a:ext cx="3838" cy="2705"/>
            </a:xfrm>
            <a:prstGeom prst="rect">
              <a:avLst/>
            </a:prstGeom>
            <a:noFill/>
          </p:spPr>
        </p:pic>
        <p:sp>
          <p:nvSpPr>
            <p:cNvPr id="8201" name="Text Box 9"/>
            <p:cNvSpPr txBox="1">
              <a:spLocks noChangeArrowheads="1"/>
            </p:cNvSpPr>
            <p:nvPr/>
          </p:nvSpPr>
          <p:spPr bwMode="auto">
            <a:xfrm>
              <a:off x="864" y="3840"/>
              <a:ext cx="3888"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i="1" dirty="0"/>
                <a:t>Emperor Justinian and Courtiers, </a:t>
              </a:r>
              <a:r>
                <a:rPr lang="en-US" sz="1800" dirty="0" err="1"/>
                <a:t>c</a:t>
              </a:r>
              <a:r>
                <a:rPr lang="en-US" sz="1800" dirty="0"/>
                <a:t>. 547, San Vitale, Ravenna</a:t>
              </a:r>
              <a:endParaRPr lang="en-US" i="1" dirty="0"/>
            </a:p>
          </p:txBody>
        </p:sp>
      </p:grpSp>
    </p:spTree>
    <p:extLst>
      <p:ext uri="{BB962C8B-B14F-4D97-AF65-F5344CB8AC3E}">
        <p14:creationId xmlns:p14="http://schemas.microsoft.com/office/powerpoint/2010/main" val="32612590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1029"/>
          <p:cNvSpPr>
            <a:spLocks noGrp="1" noChangeArrowheads="1"/>
          </p:cNvSpPr>
          <p:nvPr>
            <p:ph type="title"/>
          </p:nvPr>
        </p:nvSpPr>
        <p:spPr/>
        <p:txBody>
          <a:bodyPr/>
          <a:lstStyle/>
          <a:p>
            <a:r>
              <a:rPr lang="en-US" dirty="0" smtClean="0"/>
              <a:t>Byzantine Mosaics</a:t>
            </a:r>
            <a:endParaRPr lang="en-US" dirty="0"/>
          </a:p>
        </p:txBody>
      </p:sp>
      <p:grpSp>
        <p:nvGrpSpPr>
          <p:cNvPr id="2" name="Group 1031"/>
          <p:cNvGrpSpPr>
            <a:grpSpLocks/>
          </p:cNvGrpSpPr>
          <p:nvPr/>
        </p:nvGrpSpPr>
        <p:grpSpPr bwMode="auto">
          <a:xfrm>
            <a:off x="1447800" y="1852306"/>
            <a:ext cx="6096000" cy="4633913"/>
            <a:chOff x="912" y="528"/>
            <a:chExt cx="3840" cy="2919"/>
          </a:xfrm>
        </p:grpSpPr>
        <p:pic>
          <p:nvPicPr>
            <p:cNvPr id="28676" name="Picture 1028"/>
            <p:cNvPicPr>
              <a:picLocks noChangeAspect="1" noChangeArrowheads="1"/>
            </p:cNvPicPr>
            <p:nvPr/>
          </p:nvPicPr>
          <p:blipFill>
            <a:blip r:embed="rId3"/>
            <a:srcRect/>
            <a:stretch>
              <a:fillRect/>
            </a:stretch>
          </p:blipFill>
          <p:spPr bwMode="auto">
            <a:xfrm>
              <a:off x="960" y="528"/>
              <a:ext cx="3792" cy="2666"/>
            </a:xfrm>
            <a:prstGeom prst="rect">
              <a:avLst/>
            </a:prstGeom>
            <a:noFill/>
          </p:spPr>
        </p:pic>
        <p:sp>
          <p:nvSpPr>
            <p:cNvPr id="28678" name="Text Box 1030"/>
            <p:cNvSpPr txBox="1">
              <a:spLocks noChangeArrowheads="1"/>
            </p:cNvSpPr>
            <p:nvPr/>
          </p:nvSpPr>
          <p:spPr bwMode="auto">
            <a:xfrm>
              <a:off x="912" y="3216"/>
              <a:ext cx="3840"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i="1" dirty="0"/>
                <a:t>Empress Theodora and Retinue, </a:t>
              </a:r>
              <a:r>
                <a:rPr lang="en-US" sz="1800" dirty="0" err="1"/>
                <a:t>c</a:t>
              </a:r>
              <a:r>
                <a:rPr lang="en-US" sz="1800" dirty="0"/>
                <a:t>. 547, San Vitale, Ravenna</a:t>
              </a:r>
              <a:endParaRPr lang="en-US" i="1" dirty="0"/>
            </a:p>
          </p:txBody>
        </p:sp>
      </p:grpSp>
    </p:spTree>
    <p:extLst>
      <p:ext uri="{BB962C8B-B14F-4D97-AF65-F5344CB8AC3E}">
        <p14:creationId xmlns:p14="http://schemas.microsoft.com/office/powerpoint/2010/main" val="9474509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a:xfrm>
            <a:off x="214426" y="62753"/>
            <a:ext cx="8642986" cy="1283167"/>
          </a:xfrm>
        </p:spPr>
        <p:txBody>
          <a:bodyPr/>
          <a:lstStyle/>
          <a:p>
            <a:r>
              <a:rPr lang="en-US" sz="3600" dirty="0"/>
              <a:t>Earlier Greek Mosaics and Painting vs. Byzantine Mosaics</a:t>
            </a:r>
          </a:p>
        </p:txBody>
      </p:sp>
      <p:pic>
        <p:nvPicPr>
          <p:cNvPr id="30724" name="Picture 1028"/>
          <p:cNvPicPr>
            <a:picLocks noChangeAspect="1" noChangeArrowheads="1"/>
          </p:cNvPicPr>
          <p:nvPr/>
        </p:nvPicPr>
        <p:blipFill>
          <a:blip r:embed="rId2"/>
          <a:srcRect/>
          <a:stretch>
            <a:fillRect/>
          </a:stretch>
        </p:blipFill>
        <p:spPr bwMode="auto">
          <a:xfrm>
            <a:off x="457200" y="1728788"/>
            <a:ext cx="2362200" cy="2362200"/>
          </a:xfrm>
          <a:prstGeom prst="rect">
            <a:avLst/>
          </a:prstGeom>
          <a:noFill/>
        </p:spPr>
      </p:pic>
      <p:pic>
        <p:nvPicPr>
          <p:cNvPr id="30725" name="Picture 1029"/>
          <p:cNvPicPr>
            <a:picLocks noChangeAspect="1" noChangeArrowheads="1"/>
          </p:cNvPicPr>
          <p:nvPr/>
        </p:nvPicPr>
        <p:blipFill>
          <a:blip r:embed="rId3"/>
          <a:srcRect/>
          <a:stretch>
            <a:fillRect/>
          </a:stretch>
        </p:blipFill>
        <p:spPr bwMode="auto">
          <a:xfrm>
            <a:off x="457200" y="4267200"/>
            <a:ext cx="2371725" cy="2438400"/>
          </a:xfrm>
          <a:prstGeom prst="rect">
            <a:avLst/>
          </a:prstGeom>
          <a:noFill/>
        </p:spPr>
      </p:pic>
      <p:pic>
        <p:nvPicPr>
          <p:cNvPr id="30726" name="Picture 1030"/>
          <p:cNvPicPr>
            <a:picLocks noChangeAspect="1" noChangeArrowheads="1"/>
          </p:cNvPicPr>
          <p:nvPr/>
        </p:nvPicPr>
        <p:blipFill>
          <a:blip r:embed="rId4"/>
          <a:srcRect/>
          <a:stretch>
            <a:fillRect/>
          </a:stretch>
        </p:blipFill>
        <p:spPr bwMode="auto">
          <a:xfrm>
            <a:off x="2940050" y="2819400"/>
            <a:ext cx="2317750" cy="2819400"/>
          </a:xfrm>
          <a:prstGeom prst="rect">
            <a:avLst/>
          </a:prstGeom>
          <a:noFill/>
        </p:spPr>
      </p:pic>
      <p:pic>
        <p:nvPicPr>
          <p:cNvPr id="30727" name="Picture 1031"/>
          <p:cNvPicPr>
            <a:picLocks noChangeAspect="1" noChangeArrowheads="1"/>
          </p:cNvPicPr>
          <p:nvPr/>
        </p:nvPicPr>
        <p:blipFill>
          <a:blip r:embed="rId5"/>
          <a:srcRect/>
          <a:stretch>
            <a:fillRect/>
          </a:stretch>
        </p:blipFill>
        <p:spPr bwMode="auto">
          <a:xfrm>
            <a:off x="5489575" y="2909888"/>
            <a:ext cx="3367837" cy="2576512"/>
          </a:xfrm>
          <a:prstGeom prst="rect">
            <a:avLst/>
          </a:prstGeom>
          <a:noFill/>
        </p:spPr>
      </p:pic>
    </p:spTree>
    <p:extLst>
      <p:ext uri="{BB962C8B-B14F-4D97-AF65-F5344CB8AC3E}">
        <p14:creationId xmlns:p14="http://schemas.microsoft.com/office/powerpoint/2010/main" val="9255125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Byzantine Icons</a:t>
            </a:r>
          </a:p>
        </p:txBody>
      </p:sp>
      <p:sp>
        <p:nvSpPr>
          <p:cNvPr id="31747" name="Rectangle 3"/>
          <p:cNvSpPr>
            <a:spLocks noGrp="1" noChangeArrowheads="1"/>
          </p:cNvSpPr>
          <p:nvPr>
            <p:ph type="body" idx="1"/>
          </p:nvPr>
        </p:nvSpPr>
        <p:spPr>
          <a:xfrm>
            <a:off x="329884" y="1879600"/>
            <a:ext cx="8527527" cy="4785892"/>
          </a:xfrm>
        </p:spPr>
        <p:txBody>
          <a:bodyPr>
            <a:normAutofit/>
          </a:bodyPr>
          <a:lstStyle/>
          <a:p>
            <a:pPr>
              <a:lnSpc>
                <a:spcPct val="90000"/>
              </a:lnSpc>
            </a:pPr>
            <a:r>
              <a:rPr lang="en-US" sz="3200" dirty="0">
                <a:solidFill>
                  <a:srgbClr val="302C24"/>
                </a:solidFill>
              </a:rPr>
              <a:t>During the 9th century, religions icons became an important part of the Eastern Orthodox Church </a:t>
            </a:r>
          </a:p>
          <a:p>
            <a:pPr>
              <a:lnSpc>
                <a:spcPct val="90000"/>
              </a:lnSpc>
            </a:pPr>
            <a:r>
              <a:rPr lang="en-US" sz="3200" dirty="0">
                <a:solidFill>
                  <a:srgbClr val="302C24"/>
                </a:solidFill>
              </a:rPr>
              <a:t>Become very </a:t>
            </a:r>
            <a:r>
              <a:rPr lang="en-US" sz="3200" dirty="0" smtClean="0">
                <a:solidFill>
                  <a:srgbClr val="302C24"/>
                </a:solidFill>
              </a:rPr>
              <a:t>symbolic</a:t>
            </a:r>
          </a:p>
          <a:p>
            <a:pPr>
              <a:lnSpc>
                <a:spcPct val="90000"/>
              </a:lnSpc>
            </a:pPr>
            <a:r>
              <a:rPr lang="en-US" sz="3200" dirty="0" smtClean="0">
                <a:solidFill>
                  <a:srgbClr val="302C24"/>
                </a:solidFill>
              </a:rPr>
              <a:t>Icons </a:t>
            </a:r>
            <a:r>
              <a:rPr lang="en-US" sz="3200" dirty="0">
                <a:solidFill>
                  <a:srgbClr val="302C24"/>
                </a:solidFill>
              </a:rPr>
              <a:t>used as objects of devotion</a:t>
            </a:r>
          </a:p>
          <a:p>
            <a:pPr>
              <a:lnSpc>
                <a:spcPct val="90000"/>
              </a:lnSpc>
            </a:pPr>
            <a:r>
              <a:rPr lang="en-US" sz="3200" dirty="0">
                <a:solidFill>
                  <a:srgbClr val="302C24"/>
                </a:solidFill>
              </a:rPr>
              <a:t>Icons become more and more abstract and stylized</a:t>
            </a:r>
          </a:p>
        </p:txBody>
      </p:sp>
    </p:spTree>
    <p:extLst>
      <p:ext uri="{BB962C8B-B14F-4D97-AF65-F5344CB8AC3E}">
        <p14:creationId xmlns:p14="http://schemas.microsoft.com/office/powerpoint/2010/main" val="25382204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chor="ctr"/>
          <a:lstStyle/>
          <a:p>
            <a:r>
              <a:rPr lang="en-US" dirty="0"/>
              <a:t>Byzantine Icons</a:t>
            </a:r>
          </a:p>
        </p:txBody>
      </p:sp>
      <p:sp>
        <p:nvSpPr>
          <p:cNvPr id="32771" name="Rectangle 3"/>
          <p:cNvSpPr>
            <a:spLocks noGrp="1" noChangeArrowheads="1"/>
          </p:cNvSpPr>
          <p:nvPr>
            <p:ph type="body" idx="1"/>
          </p:nvPr>
        </p:nvSpPr>
        <p:spPr/>
        <p:txBody>
          <a:bodyPr/>
          <a:lstStyle/>
          <a:p>
            <a:pPr>
              <a:buFontTx/>
              <a:buNone/>
            </a:pPr>
            <a:endParaRPr lang="en-US"/>
          </a:p>
        </p:txBody>
      </p:sp>
      <p:pic>
        <p:nvPicPr>
          <p:cNvPr id="32772" name="Picture 4"/>
          <p:cNvPicPr>
            <a:picLocks noChangeAspect="1" noChangeArrowheads="1"/>
          </p:cNvPicPr>
          <p:nvPr/>
        </p:nvPicPr>
        <p:blipFill>
          <a:blip r:embed="rId3"/>
          <a:srcRect/>
          <a:stretch>
            <a:fillRect/>
          </a:stretch>
        </p:blipFill>
        <p:spPr bwMode="auto">
          <a:xfrm>
            <a:off x="2514600" y="1674813"/>
            <a:ext cx="3244850" cy="4573587"/>
          </a:xfrm>
          <a:prstGeom prst="rect">
            <a:avLst/>
          </a:prstGeom>
          <a:noFill/>
        </p:spPr>
      </p:pic>
      <p:pic>
        <p:nvPicPr>
          <p:cNvPr id="32773" name="Picture 5"/>
          <p:cNvPicPr>
            <a:picLocks noChangeAspect="1" noChangeArrowheads="1"/>
          </p:cNvPicPr>
          <p:nvPr/>
        </p:nvPicPr>
        <p:blipFill>
          <a:blip r:embed="rId4"/>
          <a:srcRect/>
          <a:stretch>
            <a:fillRect/>
          </a:stretch>
        </p:blipFill>
        <p:spPr bwMode="auto">
          <a:xfrm>
            <a:off x="5791200" y="1676400"/>
            <a:ext cx="3255963" cy="4572000"/>
          </a:xfrm>
          <a:prstGeom prst="rect">
            <a:avLst/>
          </a:prstGeom>
          <a:noFill/>
        </p:spPr>
      </p:pic>
      <p:pic>
        <p:nvPicPr>
          <p:cNvPr id="32774" name="Picture 6"/>
          <p:cNvPicPr>
            <a:picLocks noChangeAspect="1" noChangeArrowheads="1"/>
          </p:cNvPicPr>
          <p:nvPr/>
        </p:nvPicPr>
        <p:blipFill>
          <a:blip r:embed="rId5"/>
          <a:srcRect/>
          <a:stretch>
            <a:fillRect/>
          </a:stretch>
        </p:blipFill>
        <p:spPr bwMode="auto">
          <a:xfrm>
            <a:off x="76200" y="1592263"/>
            <a:ext cx="2384425" cy="4656137"/>
          </a:xfrm>
          <a:prstGeom prst="rect">
            <a:avLst/>
          </a:prstGeom>
          <a:noFill/>
        </p:spPr>
      </p:pic>
      <p:sp>
        <p:nvSpPr>
          <p:cNvPr id="32775" name="Text Box 7"/>
          <p:cNvSpPr txBox="1">
            <a:spLocks noChangeArrowheads="1"/>
          </p:cNvSpPr>
          <p:nvPr/>
        </p:nvSpPr>
        <p:spPr bwMode="auto">
          <a:xfrm>
            <a:off x="0" y="6248400"/>
            <a:ext cx="2057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6th century</a:t>
            </a:r>
          </a:p>
        </p:txBody>
      </p:sp>
      <p:sp>
        <p:nvSpPr>
          <p:cNvPr id="32776" name="Text Box 8"/>
          <p:cNvSpPr txBox="1">
            <a:spLocks noChangeArrowheads="1"/>
          </p:cNvSpPr>
          <p:nvPr/>
        </p:nvSpPr>
        <p:spPr bwMode="auto">
          <a:xfrm>
            <a:off x="3124200" y="6248400"/>
            <a:ext cx="2057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13th century</a:t>
            </a:r>
          </a:p>
        </p:txBody>
      </p:sp>
      <p:sp>
        <p:nvSpPr>
          <p:cNvPr id="32777" name="Text Box 9"/>
          <p:cNvSpPr txBox="1">
            <a:spLocks noChangeArrowheads="1"/>
          </p:cNvSpPr>
          <p:nvPr/>
        </p:nvSpPr>
        <p:spPr bwMode="auto">
          <a:xfrm>
            <a:off x="6400800" y="6248400"/>
            <a:ext cx="2057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14th century</a:t>
            </a:r>
          </a:p>
        </p:txBody>
      </p:sp>
    </p:spTree>
    <p:extLst>
      <p:ext uri="{BB962C8B-B14F-4D97-AF65-F5344CB8AC3E}">
        <p14:creationId xmlns:p14="http://schemas.microsoft.com/office/powerpoint/2010/main" val="2376589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98475" y="251758"/>
            <a:ext cx="8147051" cy="1452283"/>
          </a:xfrm>
        </p:spPr>
        <p:txBody>
          <a:bodyPr anchor="b"/>
          <a:lstStyle/>
          <a:p>
            <a:r>
              <a:rPr lang="en-US" dirty="0"/>
              <a:t>Icons of Mary, Saints, </a:t>
            </a:r>
            <a:br>
              <a:rPr lang="en-US" dirty="0"/>
            </a:br>
            <a:r>
              <a:rPr lang="en-US" dirty="0"/>
              <a:t>and Angels</a:t>
            </a:r>
          </a:p>
        </p:txBody>
      </p:sp>
      <p:pic>
        <p:nvPicPr>
          <p:cNvPr id="14345" name="Picture 9"/>
          <p:cNvPicPr>
            <a:picLocks noChangeAspect="1" noChangeArrowheads="1"/>
          </p:cNvPicPr>
          <p:nvPr/>
        </p:nvPicPr>
        <p:blipFill>
          <a:blip r:embed="rId3"/>
          <a:srcRect/>
          <a:stretch>
            <a:fillRect/>
          </a:stretch>
        </p:blipFill>
        <p:spPr bwMode="auto">
          <a:xfrm>
            <a:off x="6172200" y="1905000"/>
            <a:ext cx="2860675" cy="4038600"/>
          </a:xfrm>
          <a:prstGeom prst="rect">
            <a:avLst/>
          </a:prstGeom>
          <a:noFill/>
        </p:spPr>
      </p:pic>
      <p:grpSp>
        <p:nvGrpSpPr>
          <p:cNvPr id="2" name="Group 17"/>
          <p:cNvGrpSpPr>
            <a:grpSpLocks/>
          </p:cNvGrpSpPr>
          <p:nvPr/>
        </p:nvGrpSpPr>
        <p:grpSpPr bwMode="auto">
          <a:xfrm>
            <a:off x="3317875" y="1905000"/>
            <a:ext cx="2625725" cy="4495800"/>
            <a:chOff x="96" y="1200"/>
            <a:chExt cx="1654" cy="2832"/>
          </a:xfrm>
        </p:grpSpPr>
        <p:pic>
          <p:nvPicPr>
            <p:cNvPr id="14341" name="Picture 5"/>
            <p:cNvPicPr>
              <a:picLocks noChangeAspect="1" noChangeArrowheads="1"/>
            </p:cNvPicPr>
            <p:nvPr/>
          </p:nvPicPr>
          <p:blipFill>
            <a:blip r:embed="rId4"/>
            <a:srcRect/>
            <a:stretch>
              <a:fillRect/>
            </a:stretch>
          </p:blipFill>
          <p:spPr bwMode="auto">
            <a:xfrm>
              <a:off x="96" y="1200"/>
              <a:ext cx="1654" cy="2544"/>
            </a:xfrm>
            <a:prstGeom prst="rect">
              <a:avLst/>
            </a:prstGeom>
            <a:noFill/>
          </p:spPr>
        </p:pic>
        <p:sp>
          <p:nvSpPr>
            <p:cNvPr id="14346" name="Text Box 10"/>
            <p:cNvSpPr txBox="1">
              <a:spLocks noChangeArrowheads="1"/>
            </p:cNvSpPr>
            <p:nvPr/>
          </p:nvSpPr>
          <p:spPr bwMode="auto">
            <a:xfrm>
              <a:off x="144" y="3744"/>
              <a:ext cx="1536" cy="2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14th century</a:t>
              </a:r>
            </a:p>
          </p:txBody>
        </p:sp>
      </p:grpSp>
      <p:grpSp>
        <p:nvGrpSpPr>
          <p:cNvPr id="3" name="Group 16"/>
          <p:cNvGrpSpPr>
            <a:grpSpLocks/>
          </p:cNvGrpSpPr>
          <p:nvPr/>
        </p:nvGrpSpPr>
        <p:grpSpPr bwMode="auto">
          <a:xfrm>
            <a:off x="117475" y="1828800"/>
            <a:ext cx="2930525" cy="4495800"/>
            <a:chOff x="1872" y="1200"/>
            <a:chExt cx="1846" cy="2832"/>
          </a:xfrm>
        </p:grpSpPr>
        <p:pic>
          <p:nvPicPr>
            <p:cNvPr id="14342" name="Picture 6"/>
            <p:cNvPicPr>
              <a:picLocks noChangeAspect="1" noChangeArrowheads="1"/>
            </p:cNvPicPr>
            <p:nvPr/>
          </p:nvPicPr>
          <p:blipFill>
            <a:blip r:embed="rId5"/>
            <a:srcRect l="5440" t="3636" r="5939" b="3636"/>
            <a:stretch>
              <a:fillRect/>
            </a:stretch>
          </p:blipFill>
          <p:spPr bwMode="auto">
            <a:xfrm>
              <a:off x="1872" y="1200"/>
              <a:ext cx="1846" cy="2544"/>
            </a:xfrm>
            <a:prstGeom prst="rect">
              <a:avLst/>
            </a:prstGeom>
            <a:noFill/>
          </p:spPr>
        </p:pic>
        <p:sp>
          <p:nvSpPr>
            <p:cNvPr id="14349" name="Text Box 13"/>
            <p:cNvSpPr txBox="1">
              <a:spLocks noChangeArrowheads="1"/>
            </p:cNvSpPr>
            <p:nvPr/>
          </p:nvSpPr>
          <p:spPr bwMode="auto">
            <a:xfrm>
              <a:off x="1920" y="3744"/>
              <a:ext cx="1536" cy="2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10th century</a:t>
              </a:r>
            </a:p>
          </p:txBody>
        </p:sp>
      </p:grpSp>
      <p:sp>
        <p:nvSpPr>
          <p:cNvPr id="14350" name="Text Box 14"/>
          <p:cNvSpPr txBox="1">
            <a:spLocks noChangeArrowheads="1"/>
          </p:cNvSpPr>
          <p:nvPr/>
        </p:nvSpPr>
        <p:spPr bwMode="auto">
          <a:xfrm>
            <a:off x="6400800" y="5943600"/>
            <a:ext cx="24384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14th century</a:t>
            </a:r>
          </a:p>
        </p:txBody>
      </p:sp>
    </p:spTree>
    <p:extLst>
      <p:ext uri="{BB962C8B-B14F-4D97-AF65-F5344CB8AC3E}">
        <p14:creationId xmlns:p14="http://schemas.microsoft.com/office/powerpoint/2010/main" val="3804040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chor="ctr"/>
          <a:lstStyle/>
          <a:p>
            <a:r>
              <a:rPr lang="en-US" dirty="0" smtClean="0"/>
              <a:t>Stylized Icons</a:t>
            </a:r>
            <a:endParaRPr lang="en-US" dirty="0"/>
          </a:p>
        </p:txBody>
      </p:sp>
      <p:pic>
        <p:nvPicPr>
          <p:cNvPr id="34820" name="Picture 4"/>
          <p:cNvPicPr>
            <a:picLocks noChangeAspect="1" noChangeArrowheads="1"/>
          </p:cNvPicPr>
          <p:nvPr/>
        </p:nvPicPr>
        <p:blipFill>
          <a:blip r:embed="rId3"/>
          <a:srcRect l="5667" t="2982" r="5550"/>
          <a:stretch>
            <a:fillRect/>
          </a:stretch>
        </p:blipFill>
        <p:spPr bwMode="auto">
          <a:xfrm>
            <a:off x="4876800" y="1752600"/>
            <a:ext cx="3306763" cy="4576763"/>
          </a:xfrm>
          <a:prstGeom prst="rect">
            <a:avLst/>
          </a:prstGeom>
          <a:noFill/>
        </p:spPr>
      </p:pic>
      <p:pic>
        <p:nvPicPr>
          <p:cNvPr id="34821" name="Picture 5"/>
          <p:cNvPicPr>
            <a:picLocks noChangeAspect="1" noChangeArrowheads="1"/>
          </p:cNvPicPr>
          <p:nvPr/>
        </p:nvPicPr>
        <p:blipFill>
          <a:blip r:embed="rId4"/>
          <a:srcRect/>
          <a:stretch>
            <a:fillRect/>
          </a:stretch>
        </p:blipFill>
        <p:spPr bwMode="auto">
          <a:xfrm>
            <a:off x="609600" y="1752600"/>
            <a:ext cx="3605213" cy="4478338"/>
          </a:xfrm>
          <a:prstGeom prst="rect">
            <a:avLst/>
          </a:prstGeom>
          <a:noFill/>
        </p:spPr>
      </p:pic>
      <p:sp>
        <p:nvSpPr>
          <p:cNvPr id="34822" name="Text Box 6"/>
          <p:cNvSpPr txBox="1">
            <a:spLocks noChangeArrowheads="1"/>
          </p:cNvSpPr>
          <p:nvPr/>
        </p:nvSpPr>
        <p:spPr bwMode="auto">
          <a:xfrm>
            <a:off x="838200" y="6324600"/>
            <a:ext cx="30480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1350</a:t>
            </a:r>
          </a:p>
        </p:txBody>
      </p:sp>
      <p:sp>
        <p:nvSpPr>
          <p:cNvPr id="34823" name="Text Box 7"/>
          <p:cNvSpPr txBox="1">
            <a:spLocks noChangeArrowheads="1"/>
          </p:cNvSpPr>
          <p:nvPr/>
        </p:nvSpPr>
        <p:spPr bwMode="auto">
          <a:xfrm>
            <a:off x="5029200" y="6248400"/>
            <a:ext cx="30480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9th century</a:t>
            </a:r>
          </a:p>
        </p:txBody>
      </p:sp>
    </p:spTree>
    <p:extLst>
      <p:ext uri="{BB962C8B-B14F-4D97-AF65-F5344CB8AC3E}">
        <p14:creationId xmlns:p14="http://schemas.microsoft.com/office/powerpoint/2010/main" val="4064176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chor="ctr"/>
          <a:lstStyle/>
          <a:p>
            <a:r>
              <a:rPr lang="en-US" dirty="0"/>
              <a:t>Christ in Art</a:t>
            </a:r>
          </a:p>
        </p:txBody>
      </p:sp>
      <p:grpSp>
        <p:nvGrpSpPr>
          <p:cNvPr id="2" name="Group 4"/>
          <p:cNvGrpSpPr>
            <a:grpSpLocks/>
          </p:cNvGrpSpPr>
          <p:nvPr/>
        </p:nvGrpSpPr>
        <p:grpSpPr bwMode="auto">
          <a:xfrm>
            <a:off x="-76200" y="1981200"/>
            <a:ext cx="2286000" cy="4546600"/>
            <a:chOff x="384" y="1056"/>
            <a:chExt cx="2160" cy="3570"/>
          </a:xfrm>
        </p:grpSpPr>
        <p:pic>
          <p:nvPicPr>
            <p:cNvPr id="38917" name="Picture 5"/>
            <p:cNvPicPr>
              <a:picLocks noChangeAspect="1" noChangeArrowheads="1"/>
            </p:cNvPicPr>
            <p:nvPr/>
          </p:nvPicPr>
          <p:blipFill>
            <a:blip r:embed="rId2"/>
            <a:srcRect/>
            <a:stretch>
              <a:fillRect/>
            </a:stretch>
          </p:blipFill>
          <p:spPr bwMode="auto">
            <a:xfrm>
              <a:off x="432" y="1056"/>
              <a:ext cx="2052" cy="2807"/>
            </a:xfrm>
            <a:prstGeom prst="rect">
              <a:avLst/>
            </a:prstGeom>
            <a:noFill/>
          </p:spPr>
        </p:pic>
        <p:sp>
          <p:nvSpPr>
            <p:cNvPr id="38918" name="Text Box 6"/>
            <p:cNvSpPr txBox="1">
              <a:spLocks noChangeArrowheads="1"/>
            </p:cNvSpPr>
            <p:nvPr/>
          </p:nvSpPr>
          <p:spPr bwMode="auto">
            <a:xfrm>
              <a:off x="384" y="3885"/>
              <a:ext cx="2160" cy="74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i="1"/>
                <a:t>The Good Shepherd, </a:t>
              </a:r>
              <a:r>
                <a:rPr lang="en-US" sz="1400"/>
                <a:t>c. 4th c. AD. Catacomb of Saints Pietro and Marcellino, Rome.</a:t>
              </a:r>
              <a:endParaRPr lang="en-US" sz="1400" i="1"/>
            </a:p>
          </p:txBody>
        </p:sp>
      </p:grpSp>
      <p:pic>
        <p:nvPicPr>
          <p:cNvPr id="38919" name="Picture 7"/>
          <p:cNvPicPr>
            <a:picLocks noGrp="1" noChangeAspect="1" noChangeArrowheads="1"/>
          </p:cNvPicPr>
          <p:nvPr>
            <p:ph type="body" idx="1"/>
          </p:nvPr>
        </p:nvPicPr>
        <p:blipFill>
          <a:blip r:embed="rId3"/>
          <a:srcRect/>
          <a:stretch>
            <a:fillRect/>
          </a:stretch>
        </p:blipFill>
        <p:spPr>
          <a:xfrm>
            <a:off x="2133600" y="1981200"/>
            <a:ext cx="3352800" cy="2463800"/>
          </a:xfrm>
        </p:spPr>
      </p:pic>
      <p:pic>
        <p:nvPicPr>
          <p:cNvPr id="38920" name="Picture 8"/>
          <p:cNvPicPr>
            <a:picLocks noChangeAspect="1" noChangeArrowheads="1"/>
          </p:cNvPicPr>
          <p:nvPr/>
        </p:nvPicPr>
        <p:blipFill>
          <a:blip r:embed="rId4"/>
          <a:srcRect/>
          <a:stretch>
            <a:fillRect/>
          </a:stretch>
        </p:blipFill>
        <p:spPr bwMode="auto">
          <a:xfrm>
            <a:off x="5486400" y="1981200"/>
            <a:ext cx="1643063" cy="3208338"/>
          </a:xfrm>
          <a:prstGeom prst="rect">
            <a:avLst/>
          </a:prstGeom>
          <a:noFill/>
        </p:spPr>
      </p:pic>
      <p:pic>
        <p:nvPicPr>
          <p:cNvPr id="38921" name="Picture 9"/>
          <p:cNvPicPr>
            <a:picLocks noChangeAspect="1" noChangeArrowheads="1"/>
          </p:cNvPicPr>
          <p:nvPr/>
        </p:nvPicPr>
        <p:blipFill>
          <a:blip r:embed="rId5"/>
          <a:srcRect/>
          <a:stretch>
            <a:fillRect/>
          </a:stretch>
        </p:blipFill>
        <p:spPr bwMode="auto">
          <a:xfrm>
            <a:off x="7162800" y="1981200"/>
            <a:ext cx="1954213" cy="2743200"/>
          </a:xfrm>
          <a:prstGeom prst="rect">
            <a:avLst/>
          </a:prstGeom>
          <a:noFill/>
        </p:spPr>
      </p:pic>
    </p:spTree>
    <p:extLst>
      <p:ext uri="{BB962C8B-B14F-4D97-AF65-F5344CB8AC3E}">
        <p14:creationId xmlns:p14="http://schemas.microsoft.com/office/powerpoint/2010/main" val="34660824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474" y="4470278"/>
            <a:ext cx="8147049" cy="1346013"/>
          </a:xfrm>
        </p:spPr>
        <p:txBody>
          <a:bodyPr anchor="ctr">
            <a:normAutofit/>
          </a:bodyPr>
          <a:lstStyle/>
          <a:p>
            <a:r>
              <a:rPr lang="en-US" sz="4800" dirty="0" smtClean="0"/>
              <a:t>Rise of Russia</a:t>
            </a:r>
            <a:endParaRPr lang="en-US" sz="4800" dirty="0"/>
          </a:p>
        </p:txBody>
      </p:sp>
      <p:sp>
        <p:nvSpPr>
          <p:cNvPr id="3" name="Subtitle 2"/>
          <p:cNvSpPr>
            <a:spLocks noGrp="1"/>
          </p:cNvSpPr>
          <p:nvPr>
            <p:ph type="subTitle" idx="1"/>
          </p:nvPr>
        </p:nvSpPr>
        <p:spPr>
          <a:xfrm>
            <a:off x="498474" y="5816291"/>
            <a:ext cx="8147050" cy="663387"/>
          </a:xfrm>
        </p:spPr>
        <p:txBody>
          <a:bodyPr/>
          <a:lstStyle/>
          <a:p>
            <a:r>
              <a:rPr lang="en-US" dirty="0" smtClean="0"/>
              <a:t>Section </a:t>
            </a:r>
            <a:r>
              <a:rPr lang="en-US" dirty="0" smtClean="0"/>
              <a:t>Six</a:t>
            </a:r>
            <a:endParaRPr lang="en-US" dirty="0"/>
          </a:p>
        </p:txBody>
      </p:sp>
      <p:pic>
        <p:nvPicPr>
          <p:cNvPr id="5" name="Picture Placeholder 4" descr="RomeBurning.jpg"/>
          <p:cNvPicPr>
            <a:picLocks noGrp="1" noChangeAspect="1"/>
          </p:cNvPicPr>
          <p:nvPr>
            <p:ph type="pic" sz="quarter" idx="13"/>
          </p:nvPr>
        </p:nvPicPr>
        <p:blipFill>
          <a:blip r:embed="rId2"/>
          <a:srcRect t="-6649" b="-6649"/>
          <a:stretch>
            <a:fillRect/>
          </a:stretch>
        </p:blipFill>
        <p:spPr/>
      </p:pic>
    </p:spTree>
    <p:extLst>
      <p:ext uri="{BB962C8B-B14F-4D97-AF65-F5344CB8AC3E}">
        <p14:creationId xmlns:p14="http://schemas.microsoft.com/office/powerpoint/2010/main" val="23467809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4600" dirty="0" smtClean="0"/>
              <a:t>Roman Government</a:t>
            </a:r>
            <a:endParaRPr lang="en-US" sz="4600" dirty="0"/>
          </a:p>
        </p:txBody>
      </p:sp>
      <p:sp>
        <p:nvSpPr>
          <p:cNvPr id="3" name="Content Placeholder 2"/>
          <p:cNvSpPr>
            <a:spLocks noGrp="1"/>
          </p:cNvSpPr>
          <p:nvPr>
            <p:ph sz="half" idx="1"/>
          </p:nvPr>
        </p:nvSpPr>
        <p:spPr/>
        <p:txBody>
          <a:bodyPr>
            <a:normAutofit/>
          </a:bodyPr>
          <a:lstStyle/>
          <a:p>
            <a:r>
              <a:rPr lang="en-US" sz="2600" dirty="0" smtClean="0">
                <a:solidFill>
                  <a:schemeClr val="tx1"/>
                </a:solidFill>
              </a:rPr>
              <a:t>Rome was originally ruled by kings</a:t>
            </a:r>
          </a:p>
          <a:p>
            <a:r>
              <a:rPr lang="en-US" sz="2600" dirty="0" smtClean="0">
                <a:solidFill>
                  <a:schemeClr val="tx1"/>
                </a:solidFill>
              </a:rPr>
              <a:t>In 509 BCE Romans created a republic</a:t>
            </a:r>
          </a:p>
          <a:p>
            <a:pPr>
              <a:buNone/>
            </a:pPr>
            <a:r>
              <a:rPr lang="en-US" sz="2600" dirty="0" smtClean="0">
                <a:solidFill>
                  <a:schemeClr val="tx1"/>
                </a:solidFill>
              </a:rPr>
              <a:t>REPUBLIC: government in which citizens have the power to elect their leaders</a:t>
            </a:r>
            <a:endParaRPr lang="en-US" sz="2600" dirty="0">
              <a:solidFill>
                <a:schemeClr val="tx1"/>
              </a:solidFill>
            </a:endParaRPr>
          </a:p>
        </p:txBody>
      </p:sp>
      <p:pic>
        <p:nvPicPr>
          <p:cNvPr id="5" name="Picture 8" descr="RomanGovt"/>
          <p:cNvPicPr>
            <a:picLocks noChangeAspect="1" noChangeArrowheads="1"/>
          </p:cNvPicPr>
          <p:nvPr/>
        </p:nvPicPr>
        <p:blipFill>
          <a:blip r:embed="rId2"/>
          <a:srcRect/>
          <a:stretch>
            <a:fillRect/>
          </a:stretch>
        </p:blipFill>
        <p:spPr bwMode="auto">
          <a:xfrm>
            <a:off x="4701694" y="1546412"/>
            <a:ext cx="3943832" cy="49454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ctr"/>
          <a:lstStyle/>
          <a:p>
            <a:r>
              <a:rPr lang="en-US" dirty="0" smtClean="0"/>
              <a:t>Blending Traditions</a:t>
            </a:r>
            <a:endParaRPr lang="en-US" dirty="0"/>
          </a:p>
        </p:txBody>
      </p:sp>
      <p:sp>
        <p:nvSpPr>
          <p:cNvPr id="8" name="Content Placeholder 7"/>
          <p:cNvSpPr>
            <a:spLocks noGrp="1"/>
          </p:cNvSpPr>
          <p:nvPr>
            <p:ph idx="1"/>
          </p:nvPr>
        </p:nvSpPr>
        <p:spPr>
          <a:xfrm>
            <a:off x="329885" y="1565462"/>
            <a:ext cx="8428562" cy="4785892"/>
          </a:xfrm>
        </p:spPr>
        <p:txBody>
          <a:bodyPr>
            <a:noAutofit/>
          </a:bodyPr>
          <a:lstStyle/>
          <a:p>
            <a:pPr marL="0" indent="0">
              <a:buNone/>
            </a:pPr>
            <a:r>
              <a:rPr lang="en-US" sz="2700" dirty="0" smtClean="0">
                <a:solidFill>
                  <a:schemeClr val="tx1"/>
                </a:solidFill>
              </a:rPr>
              <a:t>Midway through the 9</a:t>
            </a:r>
            <a:r>
              <a:rPr lang="en-US" sz="2700" baseline="30000" dirty="0" smtClean="0">
                <a:solidFill>
                  <a:schemeClr val="tx1"/>
                </a:solidFill>
              </a:rPr>
              <a:t>th</a:t>
            </a:r>
            <a:r>
              <a:rPr lang="en-US" sz="2700" dirty="0" smtClean="0">
                <a:solidFill>
                  <a:schemeClr val="tx1"/>
                </a:solidFill>
              </a:rPr>
              <a:t> century, the Slavs began trading with Constantinople. As they traded, they began absorbing Greek Byzantine ideas. Russian culture grew out of this blending of Slavic and Greek traditions.</a:t>
            </a:r>
          </a:p>
          <a:p>
            <a:pPr>
              <a:buNone/>
            </a:pPr>
            <a:r>
              <a:rPr lang="en-US" sz="2700" dirty="0" smtClean="0">
                <a:solidFill>
                  <a:schemeClr val="tx1"/>
                </a:solidFill>
              </a:rPr>
              <a:t>SLAVS: people from the forests north of the Black Sea</a:t>
            </a:r>
          </a:p>
          <a:p>
            <a:pPr marL="0" indent="0">
              <a:buNone/>
            </a:pPr>
            <a:r>
              <a:rPr lang="en-US" sz="2700" dirty="0" smtClean="0">
                <a:solidFill>
                  <a:schemeClr val="tx1"/>
                </a:solidFill>
              </a:rPr>
              <a:t>Russian legend says that the Slavs invited the Viking chief Rurik to be their king in the 9</a:t>
            </a:r>
            <a:r>
              <a:rPr lang="en-US" sz="2700" baseline="30000" dirty="0" smtClean="0">
                <a:solidFill>
                  <a:schemeClr val="tx1"/>
                </a:solidFill>
              </a:rPr>
              <a:t>th</a:t>
            </a:r>
            <a:r>
              <a:rPr lang="en-US" sz="2700" dirty="0" smtClean="0">
                <a:solidFill>
                  <a:schemeClr val="tx1"/>
                </a:solidFill>
              </a:rPr>
              <a:t> century. In 862, Rurik founded Novgorod.</a:t>
            </a:r>
          </a:p>
          <a:p>
            <a:pPr>
              <a:buNone/>
            </a:pPr>
            <a:r>
              <a:rPr lang="en-US" sz="2700" dirty="0" smtClean="0">
                <a:solidFill>
                  <a:schemeClr val="tx1"/>
                </a:solidFill>
              </a:rPr>
              <a:t>NOVGOROD: Russia’s first important city</a:t>
            </a:r>
            <a:endParaRPr lang="en-US" sz="2700" dirty="0">
              <a:solidFill>
                <a:schemeClr val="tx1"/>
              </a:solidFill>
            </a:endParaRPr>
          </a:p>
        </p:txBody>
      </p:sp>
    </p:spTree>
    <p:extLst>
      <p:ext uri="{BB962C8B-B14F-4D97-AF65-F5344CB8AC3E}">
        <p14:creationId xmlns:p14="http://schemas.microsoft.com/office/powerpoint/2010/main" val="3907034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Welcome to </a:t>
            </a:r>
            <a:r>
              <a:rPr lang="en-US" dirty="0"/>
              <a:t>K</a:t>
            </a:r>
            <a:r>
              <a:rPr lang="en-US" dirty="0" smtClean="0"/>
              <a:t>iev</a:t>
            </a:r>
            <a:endParaRPr lang="en-US" dirty="0"/>
          </a:p>
        </p:txBody>
      </p:sp>
      <p:sp>
        <p:nvSpPr>
          <p:cNvPr id="4" name="Content Placeholder 3"/>
          <p:cNvSpPr>
            <a:spLocks noGrp="1"/>
          </p:cNvSpPr>
          <p:nvPr>
            <p:ph sz="half" idx="1"/>
          </p:nvPr>
        </p:nvSpPr>
        <p:spPr>
          <a:xfrm>
            <a:off x="230920" y="1583568"/>
            <a:ext cx="8659481" cy="5014628"/>
          </a:xfrm>
        </p:spPr>
        <p:txBody>
          <a:bodyPr>
            <a:noAutofit/>
          </a:bodyPr>
          <a:lstStyle/>
          <a:p>
            <a:r>
              <a:rPr lang="en-US" sz="2800" dirty="0" smtClean="0">
                <a:solidFill>
                  <a:schemeClr val="tx1"/>
                </a:solidFill>
              </a:rPr>
              <a:t>Kiev was founded on the Dnieper River by Oleg</a:t>
            </a:r>
          </a:p>
          <a:p>
            <a:r>
              <a:rPr lang="en-US" sz="2800" dirty="0" smtClean="0">
                <a:solidFill>
                  <a:schemeClr val="tx1"/>
                </a:solidFill>
              </a:rPr>
              <a:t>Easy access to trade with Constantinople</a:t>
            </a:r>
          </a:p>
          <a:p>
            <a:r>
              <a:rPr lang="en-US" sz="2800" dirty="0" smtClean="0">
                <a:solidFill>
                  <a:schemeClr val="tx1"/>
                </a:solidFill>
              </a:rPr>
              <a:t>Kiev grew into a principality</a:t>
            </a:r>
          </a:p>
          <a:p>
            <a:pPr>
              <a:buNone/>
            </a:pPr>
            <a:r>
              <a:rPr lang="en-US" sz="2800" dirty="0" smtClean="0">
                <a:solidFill>
                  <a:schemeClr val="tx1"/>
                </a:solidFill>
              </a:rPr>
              <a:t>PRINCIPALITY: small state ruled by a prince</a:t>
            </a:r>
          </a:p>
          <a:p>
            <a:r>
              <a:rPr lang="en-US" sz="2800" dirty="0" smtClean="0">
                <a:solidFill>
                  <a:schemeClr val="tx1"/>
                </a:solidFill>
              </a:rPr>
              <a:t>Society was strictly divided between classes</a:t>
            </a:r>
          </a:p>
          <a:p>
            <a:pPr>
              <a:buNone/>
            </a:pPr>
            <a:r>
              <a:rPr lang="en-US" sz="2800" dirty="0" smtClean="0">
                <a:solidFill>
                  <a:schemeClr val="tx1"/>
                </a:solidFill>
              </a:rPr>
              <a:t>BOYARS: nobles</a:t>
            </a:r>
          </a:p>
          <a:p>
            <a:r>
              <a:rPr lang="en-US" sz="2800" dirty="0" smtClean="0">
                <a:solidFill>
                  <a:schemeClr val="tx1"/>
                </a:solidFill>
              </a:rPr>
              <a:t>Gradually the line between Slavs and Vikings vanished</a:t>
            </a:r>
            <a:endParaRPr lang="en-US" sz="2800" dirty="0">
              <a:solidFill>
                <a:schemeClr val="tx1"/>
              </a:solidFill>
            </a:endParaRPr>
          </a:p>
        </p:txBody>
      </p:sp>
    </p:spTree>
    <p:extLst>
      <p:ext uri="{BB962C8B-B14F-4D97-AF65-F5344CB8AC3E}">
        <p14:creationId xmlns:p14="http://schemas.microsoft.com/office/powerpoint/2010/main" val="3581401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2"/>
          <p:cNvPicPr>
            <a:picLocks noChangeAspect="1" noChangeArrowheads="1"/>
          </p:cNvPicPr>
          <p:nvPr/>
        </p:nvPicPr>
        <p:blipFill>
          <a:blip r:embed="rId2"/>
          <a:srcRect/>
          <a:stretch>
            <a:fillRect/>
          </a:stretch>
        </p:blipFill>
        <p:spPr bwMode="auto">
          <a:xfrm>
            <a:off x="0" y="1"/>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0724000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753"/>
            <a:ext cx="9144000" cy="1283167"/>
          </a:xfrm>
        </p:spPr>
        <p:txBody>
          <a:bodyPr anchor="ctr"/>
          <a:lstStyle/>
          <a:p>
            <a:r>
              <a:rPr lang="en-US" dirty="0" smtClean="0"/>
              <a:t>Kiev Becomes </a:t>
            </a:r>
            <a:r>
              <a:rPr lang="en-US" dirty="0"/>
              <a:t>O</a:t>
            </a:r>
            <a:r>
              <a:rPr lang="en-US" dirty="0" smtClean="0"/>
              <a:t>rthodox</a:t>
            </a:r>
            <a:endParaRPr lang="en-US" dirty="0"/>
          </a:p>
        </p:txBody>
      </p:sp>
      <p:sp>
        <p:nvSpPr>
          <p:cNvPr id="4" name="Content Placeholder 3"/>
          <p:cNvSpPr>
            <a:spLocks noGrp="1"/>
          </p:cNvSpPr>
          <p:nvPr>
            <p:ph sz="half" idx="2"/>
          </p:nvPr>
        </p:nvSpPr>
        <p:spPr>
          <a:xfrm>
            <a:off x="3001954" y="1616558"/>
            <a:ext cx="5805975" cy="4998134"/>
          </a:xfrm>
        </p:spPr>
        <p:txBody>
          <a:bodyPr>
            <a:noAutofit/>
          </a:bodyPr>
          <a:lstStyle/>
          <a:p>
            <a:r>
              <a:rPr lang="en-US" sz="3100" dirty="0" smtClean="0">
                <a:solidFill>
                  <a:srgbClr val="302C24"/>
                </a:solidFill>
              </a:rPr>
              <a:t>In 957, Princess Olga converted to Christianity</a:t>
            </a:r>
          </a:p>
          <a:p>
            <a:r>
              <a:rPr lang="en-US" sz="3100" dirty="0" smtClean="0">
                <a:solidFill>
                  <a:srgbClr val="302C24"/>
                </a:solidFill>
              </a:rPr>
              <a:t>Olga’s grandson Vladimir converted to Christianity in 989 and made all of his subjects convert</a:t>
            </a:r>
          </a:p>
          <a:p>
            <a:r>
              <a:rPr lang="en-US" sz="3100" dirty="0" smtClean="0">
                <a:solidFill>
                  <a:srgbClr val="302C24"/>
                </a:solidFill>
              </a:rPr>
              <a:t>Beliefs and traditions of Eastern Orthodoxy flourished in Kiev</a:t>
            </a:r>
            <a:endParaRPr lang="en-US" sz="3100" dirty="0">
              <a:solidFill>
                <a:srgbClr val="302C24"/>
              </a:solidFill>
            </a:endParaRPr>
          </a:p>
        </p:txBody>
      </p:sp>
      <p:pic>
        <p:nvPicPr>
          <p:cNvPr id="5" name="Picture 5" descr="File:St Olga by Nesterov in 1892.jpg"/>
          <p:cNvPicPr>
            <a:picLocks noGrp="1" noChangeAspect="1" noChangeArrowheads="1"/>
          </p:cNvPicPr>
          <p:nvPr>
            <p:ph sz="half" idx="2"/>
          </p:nvPr>
        </p:nvPicPr>
        <p:blipFill>
          <a:blip r:embed="rId3"/>
          <a:srcRect/>
          <a:stretch>
            <a:fillRect/>
          </a:stretch>
        </p:blipFill>
        <p:spPr>
          <a:xfrm>
            <a:off x="697165" y="1616558"/>
            <a:ext cx="1797112" cy="4907391"/>
          </a:xfrm>
        </p:spPr>
      </p:pic>
    </p:spTree>
    <p:extLst>
      <p:ext uri="{BB962C8B-B14F-4D97-AF65-F5344CB8AC3E}">
        <p14:creationId xmlns:p14="http://schemas.microsoft.com/office/powerpoint/2010/main" val="1071015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US" dirty="0" smtClean="0"/>
              <a:t>Rise &amp; Decline of </a:t>
            </a:r>
            <a:r>
              <a:rPr lang="en-US" dirty="0"/>
              <a:t>K</a:t>
            </a:r>
            <a:r>
              <a:rPr lang="en-US" dirty="0" smtClean="0"/>
              <a:t>iev</a:t>
            </a:r>
            <a:endParaRPr lang="en-US" dirty="0"/>
          </a:p>
        </p:txBody>
      </p:sp>
      <p:sp>
        <p:nvSpPr>
          <p:cNvPr id="7" name="Content Placeholder 6"/>
          <p:cNvSpPr>
            <a:spLocks noGrp="1"/>
          </p:cNvSpPr>
          <p:nvPr>
            <p:ph idx="1"/>
          </p:nvPr>
        </p:nvSpPr>
        <p:spPr>
          <a:xfrm>
            <a:off x="196851" y="2362200"/>
            <a:ext cx="5835650" cy="4364598"/>
          </a:xfrm>
        </p:spPr>
        <p:txBody>
          <a:bodyPr>
            <a:noAutofit/>
          </a:bodyPr>
          <a:lstStyle/>
          <a:p>
            <a:r>
              <a:rPr lang="en-US" sz="2600" dirty="0" smtClean="0">
                <a:solidFill>
                  <a:srgbClr val="302C24"/>
                </a:solidFill>
              </a:rPr>
              <a:t>Vladimir, and his son </a:t>
            </a:r>
            <a:r>
              <a:rPr lang="en-US" sz="2600" dirty="0" err="1" smtClean="0">
                <a:solidFill>
                  <a:srgbClr val="302C24"/>
                </a:solidFill>
              </a:rPr>
              <a:t>Yaroslav</a:t>
            </a:r>
            <a:r>
              <a:rPr lang="en-US" sz="2600" dirty="0" smtClean="0">
                <a:solidFill>
                  <a:srgbClr val="302C24"/>
                </a:solidFill>
              </a:rPr>
              <a:t> the Wise, expanded Kiev’s power</a:t>
            </a:r>
          </a:p>
          <a:p>
            <a:r>
              <a:rPr lang="en-US" sz="2600" dirty="0" err="1" smtClean="0">
                <a:solidFill>
                  <a:srgbClr val="302C24"/>
                </a:solidFill>
              </a:rPr>
              <a:t>Yaroslav</a:t>
            </a:r>
            <a:r>
              <a:rPr lang="en-US" sz="2600" dirty="0" smtClean="0">
                <a:solidFill>
                  <a:srgbClr val="302C24"/>
                </a:solidFill>
              </a:rPr>
              <a:t> created a legal code, built the first library in Kiev, and helped Christianity prosper</a:t>
            </a:r>
          </a:p>
          <a:p>
            <a:r>
              <a:rPr lang="en-US" sz="2600" dirty="0" err="1" smtClean="0">
                <a:solidFill>
                  <a:srgbClr val="302C24"/>
                </a:solidFill>
              </a:rPr>
              <a:t>Kievan</a:t>
            </a:r>
            <a:r>
              <a:rPr lang="en-US" sz="2600" dirty="0" smtClean="0">
                <a:solidFill>
                  <a:srgbClr val="302C24"/>
                </a:solidFill>
              </a:rPr>
              <a:t> state began to decline when </a:t>
            </a:r>
            <a:r>
              <a:rPr lang="en-US" sz="2600" dirty="0" err="1" smtClean="0">
                <a:solidFill>
                  <a:srgbClr val="302C24"/>
                </a:solidFill>
              </a:rPr>
              <a:t>Yaroslav</a:t>
            </a:r>
            <a:r>
              <a:rPr lang="en-US" sz="2600" dirty="0" smtClean="0">
                <a:solidFill>
                  <a:srgbClr val="302C24"/>
                </a:solidFill>
              </a:rPr>
              <a:t> died</a:t>
            </a:r>
          </a:p>
          <a:p>
            <a:r>
              <a:rPr lang="en-US" sz="2600" dirty="0" err="1" smtClean="0">
                <a:solidFill>
                  <a:srgbClr val="302C24"/>
                </a:solidFill>
              </a:rPr>
              <a:t>Yaroslav</a:t>
            </a:r>
            <a:r>
              <a:rPr lang="en-US" sz="2600" dirty="0" smtClean="0">
                <a:solidFill>
                  <a:srgbClr val="302C24"/>
                </a:solidFill>
              </a:rPr>
              <a:t> divided the state among his sons, causing civil war</a:t>
            </a:r>
          </a:p>
        </p:txBody>
      </p:sp>
      <p:sp>
        <p:nvSpPr>
          <p:cNvPr id="6" name="Text Placeholder 5"/>
          <p:cNvSpPr>
            <a:spLocks noGrp="1"/>
          </p:cNvSpPr>
          <p:nvPr>
            <p:ph type="body" idx="4294967295"/>
          </p:nvPr>
        </p:nvSpPr>
        <p:spPr>
          <a:xfrm>
            <a:off x="793750" y="1381125"/>
            <a:ext cx="7583488" cy="838200"/>
          </a:xfrm>
        </p:spPr>
        <p:txBody>
          <a:bodyPr>
            <a:normAutofit lnSpcReduction="10000"/>
          </a:bodyPr>
          <a:lstStyle/>
          <a:p>
            <a:pPr marL="0" indent="0" algn="ctr">
              <a:buNone/>
            </a:pPr>
            <a:r>
              <a:rPr lang="en-US" sz="2600" dirty="0" smtClean="0">
                <a:solidFill>
                  <a:srgbClr val="302C24"/>
                </a:solidFill>
              </a:rPr>
              <a:t>The rise of Kiev marked the appearance of Russia’s first important unified territory.</a:t>
            </a:r>
            <a:endParaRPr lang="en-US" sz="2600" dirty="0">
              <a:solidFill>
                <a:srgbClr val="302C24"/>
              </a:solidFill>
            </a:endParaRPr>
          </a:p>
        </p:txBody>
      </p:sp>
      <p:pic>
        <p:nvPicPr>
          <p:cNvPr id="10" name="Picture 5" descr="File:YaroslavWiseSeal.jpg"/>
          <p:cNvPicPr>
            <a:picLocks noGrp="1" noChangeAspect="1" noChangeArrowheads="1"/>
          </p:cNvPicPr>
          <p:nvPr>
            <p:ph sz="half" idx="4294967295"/>
          </p:nvPr>
        </p:nvPicPr>
        <p:blipFill>
          <a:blip r:embed="rId3"/>
          <a:srcRect/>
          <a:stretch>
            <a:fillRect/>
          </a:stretch>
        </p:blipFill>
        <p:spPr>
          <a:xfrm>
            <a:off x="6276975" y="2841626"/>
            <a:ext cx="2492917" cy="2540000"/>
          </a:xfrm>
          <a:noFill/>
        </p:spPr>
      </p:pic>
      <p:sp>
        <p:nvSpPr>
          <p:cNvPr id="11" name="TextBox 10"/>
          <p:cNvSpPr txBox="1"/>
          <p:nvPr/>
        </p:nvSpPr>
        <p:spPr>
          <a:xfrm>
            <a:off x="6276975" y="5397748"/>
            <a:ext cx="2492917" cy="1200329"/>
          </a:xfrm>
          <a:prstGeom prst="rect">
            <a:avLst/>
          </a:prstGeom>
          <a:noFill/>
        </p:spPr>
        <p:txBody>
          <a:bodyPr wrap="square" rtlCol="0">
            <a:spAutoFit/>
          </a:bodyPr>
          <a:lstStyle/>
          <a:p>
            <a:pPr algn="ctr"/>
            <a:r>
              <a:rPr lang="en-US" dirty="0" smtClean="0"/>
              <a:t>Only contemporary image of </a:t>
            </a:r>
            <a:r>
              <a:rPr lang="en-US" dirty="0" err="1" smtClean="0"/>
              <a:t>Yaroslav</a:t>
            </a:r>
            <a:r>
              <a:rPr lang="en-US" dirty="0" smtClean="0"/>
              <a:t> the Wise. Taken from his seal.</a:t>
            </a:r>
            <a:endParaRPr lang="en-US" dirty="0"/>
          </a:p>
        </p:txBody>
      </p:sp>
    </p:spTree>
    <p:extLst>
      <p:ext uri="{BB962C8B-B14F-4D97-AF65-F5344CB8AC3E}">
        <p14:creationId xmlns:p14="http://schemas.microsoft.com/office/powerpoint/2010/main" val="813640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chor="ctr"/>
          <a:lstStyle/>
          <a:p>
            <a:r>
              <a:rPr lang="en-US" dirty="0" smtClean="0"/>
              <a:t>Mongol Invasions</a:t>
            </a:r>
            <a:endParaRPr lang="en-US" dirty="0"/>
          </a:p>
        </p:txBody>
      </p:sp>
      <p:sp>
        <p:nvSpPr>
          <p:cNvPr id="11" name="Content Placeholder 10"/>
          <p:cNvSpPr>
            <a:spLocks noGrp="1"/>
          </p:cNvSpPr>
          <p:nvPr>
            <p:ph idx="1"/>
          </p:nvPr>
        </p:nvSpPr>
        <p:spPr>
          <a:xfrm>
            <a:off x="197931" y="1616558"/>
            <a:ext cx="8725458" cy="4981638"/>
          </a:xfrm>
        </p:spPr>
        <p:txBody>
          <a:bodyPr>
            <a:normAutofit lnSpcReduction="10000"/>
          </a:bodyPr>
          <a:lstStyle/>
          <a:p>
            <a:pPr marL="0" indent="0" algn="ctr">
              <a:spcBef>
                <a:spcPts val="0"/>
              </a:spcBef>
              <a:buNone/>
            </a:pPr>
            <a:r>
              <a:rPr lang="en-US" sz="2800" dirty="0" smtClean="0">
                <a:solidFill>
                  <a:srgbClr val="302C24"/>
                </a:solidFill>
              </a:rPr>
              <a:t>In the mid-1200s, the </a:t>
            </a:r>
            <a:r>
              <a:rPr lang="en-US" sz="2800" dirty="0" err="1" smtClean="0">
                <a:solidFill>
                  <a:srgbClr val="302C24"/>
                </a:solidFill>
              </a:rPr>
              <a:t>mongols</a:t>
            </a:r>
            <a:r>
              <a:rPr lang="en-US" sz="2800" dirty="0" smtClean="0">
                <a:solidFill>
                  <a:srgbClr val="302C24"/>
                </a:solidFill>
              </a:rPr>
              <a:t> slashed their way into Russia. They had exploded onto the world scene at the beginning of the 1200s under Genghis Khan, one of the most feared warriors of all time.</a:t>
            </a:r>
          </a:p>
          <a:p>
            <a:pPr>
              <a:spcBef>
                <a:spcPts val="0"/>
              </a:spcBef>
              <a:buNone/>
            </a:pPr>
            <a:endParaRPr lang="en-US" sz="2800" dirty="0" smtClean="0">
              <a:solidFill>
                <a:srgbClr val="302C24"/>
              </a:solidFill>
            </a:endParaRPr>
          </a:p>
          <a:p>
            <a:pPr>
              <a:spcBef>
                <a:spcPts val="0"/>
              </a:spcBef>
              <a:buNone/>
            </a:pPr>
            <a:r>
              <a:rPr lang="en-US" sz="2800" dirty="0" smtClean="0">
                <a:solidFill>
                  <a:srgbClr val="302C24"/>
                </a:solidFill>
              </a:rPr>
              <a:t>MONGOLS: ferocious group of horsemen from central Asia</a:t>
            </a:r>
          </a:p>
          <a:p>
            <a:pPr>
              <a:spcBef>
                <a:spcPts val="0"/>
              </a:spcBef>
              <a:buNone/>
            </a:pPr>
            <a:endParaRPr lang="en-US" sz="2800" dirty="0" smtClean="0">
              <a:solidFill>
                <a:srgbClr val="302C24"/>
              </a:solidFill>
            </a:endParaRPr>
          </a:p>
          <a:p>
            <a:pPr marL="295275" lvl="1">
              <a:spcBef>
                <a:spcPts val="0"/>
              </a:spcBef>
            </a:pPr>
            <a:r>
              <a:rPr lang="en-US" sz="2800" dirty="0" smtClean="0">
                <a:solidFill>
                  <a:srgbClr val="302C24"/>
                </a:solidFill>
              </a:rPr>
              <a:t>Kiev fell in 1240 to Genghis Khan’s grandson, </a:t>
            </a:r>
            <a:r>
              <a:rPr lang="en-US" sz="2800" dirty="0" err="1" smtClean="0">
                <a:solidFill>
                  <a:srgbClr val="302C24"/>
                </a:solidFill>
              </a:rPr>
              <a:t>Batu</a:t>
            </a:r>
            <a:r>
              <a:rPr lang="en-US" sz="2800" dirty="0" smtClean="0">
                <a:solidFill>
                  <a:srgbClr val="302C24"/>
                </a:solidFill>
              </a:rPr>
              <a:t> Khan</a:t>
            </a:r>
          </a:p>
          <a:p>
            <a:pPr marL="295275" lvl="1">
              <a:spcBef>
                <a:spcPts val="0"/>
              </a:spcBef>
            </a:pPr>
            <a:r>
              <a:rPr lang="en-US" sz="2800" dirty="0" smtClean="0">
                <a:solidFill>
                  <a:srgbClr val="302C24"/>
                </a:solidFill>
              </a:rPr>
              <a:t>Mongols (known as the Golden Horde) ruled much of Russia for the next 200 years</a:t>
            </a:r>
          </a:p>
        </p:txBody>
      </p:sp>
    </p:spTree>
    <p:extLst>
      <p:ext uri="{BB962C8B-B14F-4D97-AF65-F5344CB8AC3E}">
        <p14:creationId xmlns:p14="http://schemas.microsoft.com/office/powerpoint/2010/main" val="1068113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62753"/>
            <a:ext cx="9144000" cy="1283167"/>
          </a:xfrm>
        </p:spPr>
        <p:txBody>
          <a:bodyPr anchor="ctr"/>
          <a:lstStyle/>
          <a:p>
            <a:pPr eaLnBrk="1" hangingPunct="1">
              <a:defRPr/>
            </a:pPr>
            <a:r>
              <a:rPr lang="en-US" dirty="0" smtClean="0"/>
              <a:t>Mongol Rule in </a:t>
            </a:r>
            <a:r>
              <a:rPr lang="en-US" dirty="0"/>
              <a:t>R</a:t>
            </a:r>
            <a:r>
              <a:rPr lang="en-US" dirty="0" smtClean="0"/>
              <a:t>ussia</a:t>
            </a:r>
          </a:p>
        </p:txBody>
      </p:sp>
      <p:sp>
        <p:nvSpPr>
          <p:cNvPr id="12291" name="Rectangle 3"/>
          <p:cNvSpPr>
            <a:spLocks noGrp="1" noChangeArrowheads="1"/>
          </p:cNvSpPr>
          <p:nvPr>
            <p:ph sz="half" idx="1"/>
          </p:nvPr>
        </p:nvSpPr>
        <p:spPr>
          <a:xfrm>
            <a:off x="0" y="1600200"/>
            <a:ext cx="5762625" cy="5029200"/>
          </a:xfrm>
        </p:spPr>
        <p:txBody>
          <a:bodyPr>
            <a:noAutofit/>
          </a:bodyPr>
          <a:lstStyle/>
          <a:p>
            <a:pPr lvl="1">
              <a:buClrTx/>
              <a:defRPr/>
            </a:pPr>
            <a:r>
              <a:rPr lang="en-US" sz="2800" dirty="0" smtClean="0">
                <a:solidFill>
                  <a:schemeClr val="tx1"/>
                </a:solidFill>
              </a:rPr>
              <a:t>Mongols </a:t>
            </a:r>
            <a:r>
              <a:rPr lang="en-US" sz="2800" dirty="0">
                <a:solidFill>
                  <a:schemeClr val="tx1"/>
                </a:solidFill>
              </a:rPr>
              <a:t>gave Russians freedoms, but demanded obedience and tribute</a:t>
            </a:r>
          </a:p>
          <a:p>
            <a:pPr lvl="1" eaLnBrk="1" hangingPunct="1">
              <a:buClrTx/>
              <a:defRPr/>
            </a:pPr>
            <a:r>
              <a:rPr lang="en-US" sz="2800" dirty="0" smtClean="0">
                <a:solidFill>
                  <a:schemeClr val="tx1"/>
                </a:solidFill>
              </a:rPr>
              <a:t>Russian nobles such as Alexander </a:t>
            </a:r>
            <a:r>
              <a:rPr lang="en-US" sz="2800" dirty="0" err="1" smtClean="0">
                <a:solidFill>
                  <a:schemeClr val="tx1"/>
                </a:solidFill>
              </a:rPr>
              <a:t>Nevsky</a:t>
            </a:r>
            <a:r>
              <a:rPr lang="en-US" sz="2800" dirty="0" smtClean="0">
                <a:solidFill>
                  <a:schemeClr val="tx1"/>
                </a:solidFill>
              </a:rPr>
              <a:t> supported the Mongols</a:t>
            </a:r>
          </a:p>
          <a:p>
            <a:pPr lvl="1" eaLnBrk="1" hangingPunct="1">
              <a:buClr>
                <a:schemeClr val="tx1"/>
              </a:buClr>
              <a:defRPr/>
            </a:pPr>
            <a:r>
              <a:rPr lang="en-US" sz="2800" dirty="0" smtClean="0">
                <a:solidFill>
                  <a:schemeClr val="tx1"/>
                </a:solidFill>
              </a:rPr>
              <a:t>Mongol rule isolated Russia from the rest of Europe</a:t>
            </a:r>
          </a:p>
          <a:p>
            <a:pPr lvl="1" eaLnBrk="1" hangingPunct="1">
              <a:buClr>
                <a:schemeClr val="tx1"/>
              </a:buClr>
              <a:defRPr/>
            </a:pPr>
            <a:r>
              <a:rPr lang="en-US" sz="2800" dirty="0" smtClean="0">
                <a:solidFill>
                  <a:schemeClr val="tx1"/>
                </a:solidFill>
              </a:rPr>
              <a:t>Nevsky defended Russia by collaborating with the powerful Golden Horde</a:t>
            </a:r>
          </a:p>
        </p:txBody>
      </p:sp>
      <p:pic>
        <p:nvPicPr>
          <p:cNvPr id="18437" name="Picture 9" descr="http://upload.wikimedia.org/wikipedia/commons/4/40/Alexander_Newski.jpg"/>
          <p:cNvPicPr>
            <a:picLocks noGrp="1" noChangeAspect="1" noChangeArrowheads="1"/>
          </p:cNvPicPr>
          <p:nvPr>
            <p:ph sz="half" idx="2"/>
          </p:nvPr>
        </p:nvPicPr>
        <p:blipFill>
          <a:blip r:embed="rId3"/>
          <a:srcRect/>
          <a:stretch>
            <a:fillRect/>
          </a:stretch>
        </p:blipFill>
        <p:spPr>
          <a:xfrm>
            <a:off x="6019800" y="1573033"/>
            <a:ext cx="2755140" cy="3856038"/>
          </a:xfrm>
          <a:noFill/>
        </p:spPr>
      </p:pic>
      <p:sp>
        <p:nvSpPr>
          <p:cNvPr id="18438" name="TextBox 7"/>
          <p:cNvSpPr txBox="1">
            <a:spLocks noChangeArrowheads="1"/>
          </p:cNvSpPr>
          <p:nvPr/>
        </p:nvSpPr>
        <p:spPr bwMode="auto">
          <a:xfrm>
            <a:off x="6019799" y="5429071"/>
            <a:ext cx="2755141" cy="1200329"/>
          </a:xfrm>
          <a:prstGeom prst="rect">
            <a:avLst/>
          </a:prstGeom>
          <a:noFill/>
          <a:ln w="9525">
            <a:noFill/>
            <a:miter lim="800000"/>
            <a:headEnd/>
            <a:tailEnd/>
          </a:ln>
        </p:spPr>
        <p:txBody>
          <a:bodyPr wrap="square">
            <a:prstTxWarp prst="textNoShape">
              <a:avLst/>
            </a:prstTxWarp>
            <a:spAutoFit/>
          </a:bodyPr>
          <a:lstStyle/>
          <a:p>
            <a:r>
              <a:rPr lang="en-US" dirty="0"/>
              <a:t>Icon of Alexander </a:t>
            </a:r>
            <a:r>
              <a:rPr lang="en-US" dirty="0" err="1"/>
              <a:t>Nevsky</a:t>
            </a:r>
            <a:r>
              <a:rPr lang="en-US" dirty="0"/>
              <a:t>. He is venerated as a saint of the Russian Orthodox Church</a:t>
            </a:r>
          </a:p>
        </p:txBody>
      </p:sp>
    </p:spTree>
    <p:extLst>
      <p:ext uri="{BB962C8B-B14F-4D97-AF65-F5344CB8AC3E}">
        <p14:creationId xmlns:p14="http://schemas.microsoft.com/office/powerpoint/2010/main" val="11987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chor="ctr"/>
          <a:lstStyle/>
          <a:p>
            <a:pPr eaLnBrk="1" hangingPunct="1">
              <a:defRPr/>
            </a:pPr>
            <a:r>
              <a:rPr lang="en-US" dirty="0" smtClean="0"/>
              <a:t>Russia Breaks Free</a:t>
            </a:r>
          </a:p>
        </p:txBody>
      </p:sp>
      <p:sp>
        <p:nvSpPr>
          <p:cNvPr id="13315" name="Rectangle 3"/>
          <p:cNvSpPr>
            <a:spLocks noGrp="1" noChangeArrowheads="1"/>
          </p:cNvSpPr>
          <p:nvPr>
            <p:ph sz="half" idx="1"/>
          </p:nvPr>
        </p:nvSpPr>
        <p:spPr>
          <a:xfrm>
            <a:off x="296897" y="2150847"/>
            <a:ext cx="4048726" cy="4422991"/>
          </a:xfrm>
        </p:spPr>
        <p:txBody>
          <a:bodyPr>
            <a:normAutofit lnSpcReduction="10000"/>
          </a:bodyPr>
          <a:lstStyle/>
          <a:p>
            <a:pPr eaLnBrk="1" hangingPunct="1"/>
            <a:r>
              <a:rPr lang="en-US" sz="3000" dirty="0" smtClean="0">
                <a:solidFill>
                  <a:srgbClr val="302C24"/>
                </a:solidFill>
              </a:rPr>
              <a:t>Moscow is founded in the 1100s, located near Russia’s 3 main rivers</a:t>
            </a:r>
          </a:p>
          <a:p>
            <a:pPr eaLnBrk="1" hangingPunct="1"/>
            <a:r>
              <a:rPr lang="en-US" sz="3000" dirty="0">
                <a:solidFill>
                  <a:srgbClr val="302C24"/>
                </a:solidFill>
              </a:rPr>
              <a:t>Moscow’s</a:t>
            </a:r>
            <a:r>
              <a:rPr lang="en-US" sz="3000" dirty="0" smtClean="0">
                <a:solidFill>
                  <a:srgbClr val="302C24"/>
                </a:solidFill>
              </a:rPr>
              <a:t> princes grow strong under Mongol rule throughout the 1300s</a:t>
            </a:r>
          </a:p>
        </p:txBody>
      </p:sp>
      <p:pic>
        <p:nvPicPr>
          <p:cNvPr id="19460" name="Picture 5" descr="File:Flag of Moscow.svg"/>
          <p:cNvPicPr>
            <a:picLocks noGrp="1" noChangeAspect="1" noChangeArrowheads="1"/>
          </p:cNvPicPr>
          <p:nvPr>
            <p:ph sz="half" idx="2"/>
          </p:nvPr>
        </p:nvPicPr>
        <p:blipFill>
          <a:blip r:embed="rId2"/>
          <a:srcRect/>
          <a:stretch>
            <a:fillRect/>
          </a:stretch>
        </p:blipFill>
        <p:spPr>
          <a:xfrm>
            <a:off x="4572000" y="1565605"/>
            <a:ext cx="4038600" cy="2690813"/>
          </a:xfrm>
          <a:noFill/>
        </p:spPr>
      </p:pic>
      <p:pic>
        <p:nvPicPr>
          <p:cNvPr id="19461" name="Picture 7" descr="File:Coat of Arms of Moscow.svg"/>
          <p:cNvPicPr>
            <a:picLocks noChangeAspect="1" noChangeArrowheads="1"/>
          </p:cNvPicPr>
          <p:nvPr/>
        </p:nvPicPr>
        <p:blipFill>
          <a:blip r:embed="rId3"/>
          <a:srcRect/>
          <a:stretch>
            <a:fillRect/>
          </a:stretch>
        </p:blipFill>
        <p:spPr bwMode="auto">
          <a:xfrm>
            <a:off x="7162800" y="4495800"/>
            <a:ext cx="1752600" cy="2078038"/>
          </a:xfrm>
          <a:prstGeom prst="rect">
            <a:avLst/>
          </a:prstGeom>
          <a:noFill/>
          <a:ln w="9525">
            <a:noFill/>
            <a:miter lim="800000"/>
            <a:headEnd/>
            <a:tailEnd/>
          </a:ln>
        </p:spPr>
      </p:pic>
      <p:sp>
        <p:nvSpPr>
          <p:cNvPr id="19462" name="TextBox 6"/>
          <p:cNvSpPr txBox="1">
            <a:spLocks noChangeArrowheads="1"/>
          </p:cNvSpPr>
          <p:nvPr/>
        </p:nvSpPr>
        <p:spPr bwMode="auto">
          <a:xfrm>
            <a:off x="4495800" y="4459418"/>
            <a:ext cx="2667000" cy="2398582"/>
          </a:xfrm>
          <a:prstGeom prst="rect">
            <a:avLst/>
          </a:prstGeom>
          <a:noFill/>
          <a:ln w="9525">
            <a:noFill/>
            <a:miter lim="800000"/>
            <a:headEnd/>
            <a:tailEnd/>
          </a:ln>
        </p:spPr>
        <p:txBody>
          <a:bodyPr wrap="square">
            <a:prstTxWarp prst="textNoShape">
              <a:avLst/>
            </a:prstTxWarp>
            <a:spAutoFit/>
          </a:bodyPr>
          <a:lstStyle/>
          <a:p>
            <a:r>
              <a:rPr lang="en-US" dirty="0"/>
              <a:t>Both the flag and coat of arms of Moscow uses the emblem of Saint George and the Dragon. This legend seems to be symbolical of Moscow throwing off its Mongol rulers.</a:t>
            </a:r>
          </a:p>
        </p:txBody>
      </p:sp>
    </p:spTree>
    <p:extLst>
      <p:ext uri="{BB962C8B-B14F-4D97-AF65-F5344CB8AC3E}">
        <p14:creationId xmlns:p14="http://schemas.microsoft.com/office/powerpoint/2010/main" val="3643045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chor="ctr"/>
          <a:lstStyle/>
          <a:p>
            <a:pPr eaLnBrk="1" hangingPunct="1">
              <a:defRPr/>
            </a:pPr>
            <a:r>
              <a:rPr lang="en-US" dirty="0" smtClean="0"/>
              <a:t>An Empire Emerges</a:t>
            </a:r>
          </a:p>
        </p:txBody>
      </p:sp>
      <p:sp>
        <p:nvSpPr>
          <p:cNvPr id="13315" name="Rectangle 3"/>
          <p:cNvSpPr>
            <a:spLocks noGrp="1" noChangeArrowheads="1"/>
          </p:cNvSpPr>
          <p:nvPr>
            <p:ph sz="half" idx="1"/>
          </p:nvPr>
        </p:nvSpPr>
        <p:spPr>
          <a:xfrm>
            <a:off x="498475" y="1729248"/>
            <a:ext cx="8147051" cy="4629798"/>
          </a:xfrm>
        </p:spPr>
        <p:txBody>
          <a:bodyPr>
            <a:normAutofit/>
          </a:bodyPr>
          <a:lstStyle/>
          <a:p>
            <a:pPr eaLnBrk="1" hangingPunct="1"/>
            <a:r>
              <a:rPr lang="en-US" sz="2800" dirty="0" smtClean="0">
                <a:solidFill>
                  <a:srgbClr val="302C24"/>
                </a:solidFill>
              </a:rPr>
              <a:t>Late in the 1400s, Ivan III became Prince of Moscow and challenged Mongol rule</a:t>
            </a:r>
          </a:p>
          <a:p>
            <a:pPr eaLnBrk="1" hangingPunct="1"/>
            <a:r>
              <a:rPr lang="en-US" sz="2800" dirty="0" smtClean="0">
                <a:solidFill>
                  <a:srgbClr val="302C24"/>
                </a:solidFill>
              </a:rPr>
              <a:t>Took the name “czar,” which is Russian for “Caesar” and vowed to restore Russia</a:t>
            </a:r>
          </a:p>
          <a:p>
            <a:pPr eaLnBrk="1" hangingPunct="1"/>
            <a:r>
              <a:rPr lang="en-US" sz="2800" dirty="0" smtClean="0">
                <a:solidFill>
                  <a:schemeClr val="tx1"/>
                </a:solidFill>
              </a:rPr>
              <a:t>Russian and Mongol armies faced off in 1480 at the </a:t>
            </a:r>
            <a:r>
              <a:rPr lang="en-US" sz="2800" dirty="0" err="1" smtClean="0">
                <a:solidFill>
                  <a:schemeClr val="tx1"/>
                </a:solidFill>
              </a:rPr>
              <a:t>Ugra</a:t>
            </a:r>
            <a:r>
              <a:rPr lang="en-US" sz="2800" dirty="0" smtClean="0">
                <a:solidFill>
                  <a:schemeClr val="tx1"/>
                </a:solidFill>
              </a:rPr>
              <a:t> River</a:t>
            </a:r>
          </a:p>
          <a:p>
            <a:pPr eaLnBrk="1" hangingPunct="1"/>
            <a:r>
              <a:rPr lang="en-US" sz="2800" dirty="0" smtClean="0">
                <a:solidFill>
                  <a:srgbClr val="302C24"/>
                </a:solidFill>
              </a:rPr>
              <a:t>Both armies retreated and Russia gained freedom from Mongol rule</a:t>
            </a:r>
          </a:p>
        </p:txBody>
      </p:sp>
    </p:spTree>
    <p:extLst>
      <p:ext uri="{BB962C8B-B14F-4D97-AF65-F5344CB8AC3E}">
        <p14:creationId xmlns:p14="http://schemas.microsoft.com/office/powerpoint/2010/main" val="14643529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Governing Bodies in Rome</a:t>
            </a:r>
            <a:endParaRPr lang="en-US" dirty="0"/>
          </a:p>
        </p:txBody>
      </p:sp>
      <p:sp>
        <p:nvSpPr>
          <p:cNvPr id="3" name="Content Placeholder 2"/>
          <p:cNvSpPr>
            <a:spLocks noGrp="1"/>
          </p:cNvSpPr>
          <p:nvPr>
            <p:ph sz="half" idx="1"/>
          </p:nvPr>
        </p:nvSpPr>
        <p:spPr>
          <a:xfrm>
            <a:off x="247414" y="1546413"/>
            <a:ext cx="4304999" cy="4249366"/>
          </a:xfrm>
        </p:spPr>
        <p:txBody>
          <a:bodyPr>
            <a:noAutofit/>
          </a:bodyPr>
          <a:lstStyle/>
          <a:p>
            <a:pPr>
              <a:spcBef>
                <a:spcPts val="0"/>
              </a:spcBef>
              <a:buNone/>
            </a:pPr>
            <a:r>
              <a:rPr lang="en-US" sz="2300" b="1" dirty="0" smtClean="0">
                <a:solidFill>
                  <a:srgbClr val="302C24"/>
                </a:solidFill>
              </a:rPr>
              <a:t>Senate</a:t>
            </a:r>
            <a:r>
              <a:rPr lang="en-US" sz="2300" dirty="0" smtClean="0">
                <a:solidFill>
                  <a:srgbClr val="302C24"/>
                </a:solidFill>
              </a:rPr>
              <a:t>: most important &amp; powerful with 300 members</a:t>
            </a:r>
          </a:p>
          <a:p>
            <a:pPr>
              <a:spcBef>
                <a:spcPts val="0"/>
              </a:spcBef>
              <a:buNone/>
            </a:pPr>
            <a:endParaRPr lang="en-US" sz="2300" dirty="0" smtClean="0">
              <a:solidFill>
                <a:srgbClr val="302C24"/>
              </a:solidFill>
            </a:endParaRPr>
          </a:p>
          <a:p>
            <a:pPr>
              <a:spcBef>
                <a:spcPts val="0"/>
              </a:spcBef>
              <a:buNone/>
            </a:pPr>
            <a:r>
              <a:rPr lang="en-US" sz="2300" b="1" dirty="0" smtClean="0">
                <a:solidFill>
                  <a:srgbClr val="302C24"/>
                </a:solidFill>
              </a:rPr>
              <a:t>Popular Assemblies</a:t>
            </a:r>
            <a:r>
              <a:rPr lang="en-US" sz="2300" dirty="0" smtClean="0">
                <a:solidFill>
                  <a:srgbClr val="302C24"/>
                </a:solidFill>
              </a:rPr>
              <a:t>: citizen groups who voted on law and elected officials</a:t>
            </a:r>
          </a:p>
          <a:p>
            <a:pPr>
              <a:spcBef>
                <a:spcPts val="0"/>
              </a:spcBef>
              <a:buNone/>
            </a:pPr>
            <a:endParaRPr lang="en-US" sz="2300" dirty="0" smtClean="0">
              <a:solidFill>
                <a:srgbClr val="302C24"/>
              </a:solidFill>
            </a:endParaRPr>
          </a:p>
          <a:p>
            <a:pPr>
              <a:spcBef>
                <a:spcPts val="0"/>
              </a:spcBef>
              <a:buNone/>
            </a:pPr>
            <a:r>
              <a:rPr lang="en-US" sz="2300" b="1" dirty="0" smtClean="0">
                <a:solidFill>
                  <a:srgbClr val="302C24"/>
                </a:solidFill>
              </a:rPr>
              <a:t>Magistrates</a:t>
            </a:r>
            <a:r>
              <a:rPr lang="en-US" sz="2300" dirty="0" smtClean="0">
                <a:solidFill>
                  <a:srgbClr val="302C24"/>
                </a:solidFill>
              </a:rPr>
              <a:t>: public officials who governed in the name of Rome</a:t>
            </a:r>
          </a:p>
        </p:txBody>
      </p:sp>
      <p:pic>
        <p:nvPicPr>
          <p:cNvPr id="5" name="Content Placeholder 4" descr="RomanForum.jpg"/>
          <p:cNvPicPr>
            <a:picLocks noGrp="1" noChangeAspect="1"/>
          </p:cNvPicPr>
          <p:nvPr>
            <p:ph sz="half" idx="2"/>
          </p:nvPr>
        </p:nvPicPr>
        <p:blipFill>
          <a:blip r:embed="rId2"/>
          <a:srcRect t="-25761" b="-25761"/>
          <a:stretch>
            <a:fillRect/>
          </a:stretch>
        </p:blipFill>
        <p:spPr>
          <a:xfrm>
            <a:off x="4805046" y="755206"/>
            <a:ext cx="4134838" cy="5311548"/>
          </a:xfrm>
        </p:spPr>
      </p:pic>
      <p:sp>
        <p:nvSpPr>
          <p:cNvPr id="6" name="TextBox 5"/>
          <p:cNvSpPr txBox="1"/>
          <p:nvPr/>
        </p:nvSpPr>
        <p:spPr>
          <a:xfrm>
            <a:off x="247414" y="5795779"/>
            <a:ext cx="8692470" cy="984885"/>
          </a:xfrm>
          <a:prstGeom prst="rect">
            <a:avLst/>
          </a:prstGeom>
          <a:noFill/>
        </p:spPr>
        <p:txBody>
          <a:bodyPr wrap="square" rtlCol="0">
            <a:spAutoFit/>
          </a:bodyPr>
          <a:lstStyle/>
          <a:p>
            <a:pPr algn="ctr"/>
            <a:r>
              <a:rPr lang="en-US" sz="2000" dirty="0" smtClean="0"/>
              <a:t>The Senate also controlled public funds and made foreign policy decisions. They could propose a dictator during a time of emergency in the Republic</a:t>
            </a:r>
            <a:r>
              <a:rPr lang="en-US" dirty="0" smtClean="0"/>
              <a:t>.</a:t>
            </a: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3687</TotalTime>
  <Words>4166</Words>
  <Application>Microsoft Macintosh PowerPoint</Application>
  <PresentationFormat>On-screen Show (4:3)</PresentationFormat>
  <Paragraphs>435</Paragraphs>
  <Slides>88</Slides>
  <Notes>35</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Saddle</vt:lpstr>
      <vt:lpstr>From Rome to Byzantium: Early Europe</vt:lpstr>
      <vt:lpstr>Overview of the Roman and Byzantine Empires</vt:lpstr>
      <vt:lpstr>Impact of Geography on Rome:   Identify a geographic feature &amp; propose how it might have impacted the overall culture of Rome and the Roman Empire.</vt:lpstr>
      <vt:lpstr>The Geography of Rome </vt:lpstr>
      <vt:lpstr>Rise of the Roman Empire</vt:lpstr>
      <vt:lpstr>PowerPoint Presentation</vt:lpstr>
      <vt:lpstr>PowerPoint Presentation</vt:lpstr>
      <vt:lpstr>Roman Government</vt:lpstr>
      <vt:lpstr>Governing Bodies in Rome</vt:lpstr>
      <vt:lpstr>PowerPoint Presentation</vt:lpstr>
      <vt:lpstr>Roman Consuls</vt:lpstr>
      <vt:lpstr>Roman Officials</vt:lpstr>
      <vt:lpstr>The Conflict of the Orders</vt:lpstr>
      <vt:lpstr>Twelve Tables</vt:lpstr>
      <vt:lpstr>PowerPoint Presentation</vt:lpstr>
      <vt:lpstr>PowerPoint Presentation</vt:lpstr>
      <vt:lpstr>PowerPoint Presentation</vt:lpstr>
      <vt:lpstr>First Triumverate</vt:lpstr>
      <vt:lpstr>Julius Caesar</vt:lpstr>
      <vt:lpstr>“Et tu, Brute?”</vt:lpstr>
      <vt:lpstr>PowerPoint Presentation</vt:lpstr>
      <vt:lpstr>The assassination led to another civil war  led by Caesar’s grand-nephew Octavian &amp; his best general, Marc Antony. </vt:lpstr>
      <vt:lpstr>Second Triumvirate</vt:lpstr>
      <vt:lpstr>The Revered One</vt:lpstr>
      <vt:lpstr>The Julio-Claudians</vt:lpstr>
      <vt:lpstr>The Good Emperors</vt:lpstr>
      <vt:lpstr>Roman Society &amp; Culture</vt:lpstr>
      <vt:lpstr>Government &amp; The Provinces</vt:lpstr>
      <vt:lpstr>Roman Law</vt:lpstr>
      <vt:lpstr>Roman Army</vt:lpstr>
      <vt:lpstr>Trade &amp; Transportation</vt:lpstr>
      <vt:lpstr>Living Conditions</vt:lpstr>
      <vt:lpstr>Amusements</vt:lpstr>
      <vt:lpstr>Science, Engineering &amp; Architecture</vt:lpstr>
      <vt:lpstr>Education</vt:lpstr>
      <vt:lpstr>Literature &amp; Language</vt:lpstr>
      <vt:lpstr>Fall of the Roman Empire</vt:lpstr>
      <vt:lpstr>Jews &amp; the Roman Empire</vt:lpstr>
      <vt:lpstr>Jews &amp; the Roman Empire</vt:lpstr>
      <vt:lpstr>Rome’s Economy Declines</vt:lpstr>
      <vt:lpstr>Military Upheaval</vt:lpstr>
      <vt:lpstr>Diocletian’s Reforms</vt:lpstr>
      <vt:lpstr>The New Capital</vt:lpstr>
      <vt:lpstr>Invaders Overrun the Empire</vt:lpstr>
      <vt:lpstr>Sack of Rome, 455 CE</vt:lpstr>
      <vt:lpstr>The Last Emperor</vt:lpstr>
      <vt:lpstr>Roman Empire, 626 CE</vt:lpstr>
      <vt:lpstr>Rise of the Byzantine Empire</vt:lpstr>
      <vt:lpstr>Rise of the Byzantine Empire</vt:lpstr>
      <vt:lpstr>Justinian: A New Caesar</vt:lpstr>
      <vt:lpstr>Justinian Code</vt:lpstr>
      <vt:lpstr>Justinian Code</vt:lpstr>
      <vt:lpstr>Legacy of the Code</vt:lpstr>
      <vt:lpstr>Creating the Capital</vt:lpstr>
      <vt:lpstr>Hagia Sophia</vt:lpstr>
      <vt:lpstr>Interior, Hagia Sophia</vt:lpstr>
      <vt:lpstr>Restoring Hagia Sophia</vt:lpstr>
      <vt:lpstr>Hippodrome</vt:lpstr>
      <vt:lpstr>Education Preservation</vt:lpstr>
      <vt:lpstr>The Church Divides</vt:lpstr>
      <vt:lpstr>Iconoclastic Controversy</vt:lpstr>
      <vt:lpstr>Iconoclastic Controversy</vt:lpstr>
      <vt:lpstr>The Great Schism</vt:lpstr>
      <vt:lpstr>Byzantine Missionaries</vt:lpstr>
      <vt:lpstr>Byzantine Achievements</vt:lpstr>
      <vt:lpstr>Byzantine Art Characteristics</vt:lpstr>
      <vt:lpstr>Early Christian Churches</vt:lpstr>
      <vt:lpstr>Interior of San Vitale</vt:lpstr>
      <vt:lpstr>Squinches</vt:lpstr>
      <vt:lpstr>Pendentives</vt:lpstr>
      <vt:lpstr>Byzantine Mosaics</vt:lpstr>
      <vt:lpstr>Byzantine Mosaics</vt:lpstr>
      <vt:lpstr>Earlier Greek Mosaics and Painting vs. Byzantine Mosaics</vt:lpstr>
      <vt:lpstr>Byzantine Icons</vt:lpstr>
      <vt:lpstr>Byzantine Icons</vt:lpstr>
      <vt:lpstr>Icons of Mary, Saints,  and Angels</vt:lpstr>
      <vt:lpstr>Stylized Icons</vt:lpstr>
      <vt:lpstr>Christ in Art</vt:lpstr>
      <vt:lpstr>Rise of Russia</vt:lpstr>
      <vt:lpstr>Blending Traditions</vt:lpstr>
      <vt:lpstr>Welcome to Kiev</vt:lpstr>
      <vt:lpstr>PowerPoint Presentation</vt:lpstr>
      <vt:lpstr>Kiev Becomes Orthodox</vt:lpstr>
      <vt:lpstr>Rise &amp; Decline of Kiev</vt:lpstr>
      <vt:lpstr>Mongol Invasions</vt:lpstr>
      <vt:lpstr>Mongol Rule in Russia</vt:lpstr>
      <vt:lpstr>Russia Breaks Free</vt:lpstr>
      <vt:lpstr>An Empire Emerges</vt:lpstr>
    </vt:vector>
  </TitlesOfParts>
  <Company>New England School of Law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Roman World</dc:title>
  <dc:creator>Sara Estis</dc:creator>
  <cp:lastModifiedBy>Sara Levine</cp:lastModifiedBy>
  <cp:revision>95</cp:revision>
  <dcterms:created xsi:type="dcterms:W3CDTF">2014-09-08T01:08:48Z</dcterms:created>
  <dcterms:modified xsi:type="dcterms:W3CDTF">2018-08-25T12:46:45Z</dcterms:modified>
</cp:coreProperties>
</file>