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5" r:id="rId20"/>
    <p:sldId id="282" r:id="rId21"/>
    <p:sldId id="283"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6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6B7568F-573C-4471-9836-B0A1DA72C12B}" type="datetimeFigureOut">
              <a:rPr lang="en-US" smtClean="0"/>
              <a:pPr/>
              <a:t>8/22/18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D1C690AB-D14E-464C-BE91-44C939DFA97B}"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7568F-573C-4471-9836-B0A1DA72C12B}" type="datetimeFigureOut">
              <a:rPr lang="en-US" smtClean="0"/>
              <a:pPr/>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690AB-D14E-464C-BE91-44C939DFA9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B7568F-573C-4471-9836-B0A1DA72C12B}" type="datetimeFigureOut">
              <a:rPr lang="en-US" smtClean="0"/>
              <a:pPr/>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690AB-D14E-464C-BE91-44C939DFA9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7568F-573C-4471-9836-B0A1DA72C12B}" type="datetimeFigureOut">
              <a:rPr lang="en-US" smtClean="0"/>
              <a:pPr/>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690AB-D14E-464C-BE91-44C939DFA9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6B7568F-573C-4471-9836-B0A1DA72C12B}" type="datetimeFigureOut">
              <a:rPr lang="en-US" smtClean="0"/>
              <a:pPr/>
              <a:t>8/22/18</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690AB-D14E-464C-BE91-44C939DFA97B}"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B7568F-573C-4471-9836-B0A1DA72C12B}" type="datetimeFigureOut">
              <a:rPr lang="en-US" smtClean="0"/>
              <a:pPr/>
              <a:t>8/22/18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690AB-D14E-464C-BE91-44C939DFA9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B7568F-573C-4471-9836-B0A1DA72C12B}" type="datetimeFigureOut">
              <a:rPr lang="en-US" smtClean="0"/>
              <a:pPr/>
              <a:t>8/22/18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C690AB-D14E-464C-BE91-44C939DFA9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B7568F-573C-4471-9836-B0A1DA72C12B}" type="datetimeFigureOut">
              <a:rPr lang="en-US" smtClean="0"/>
              <a:pPr/>
              <a:t>8/22/18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C690AB-D14E-464C-BE91-44C939DFA9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6B7568F-573C-4471-9836-B0A1DA72C12B}" type="datetimeFigureOut">
              <a:rPr lang="en-US" smtClean="0"/>
              <a:pPr/>
              <a:t>8/22/18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C690AB-D14E-464C-BE91-44C939DFA9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B7568F-573C-4471-9836-B0A1DA72C12B}" type="datetimeFigureOut">
              <a:rPr lang="en-US" smtClean="0"/>
              <a:pPr/>
              <a:t>8/22/18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690AB-D14E-464C-BE91-44C939DFA97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36B7568F-573C-4471-9836-B0A1DA72C12B}" type="datetimeFigureOut">
              <a:rPr lang="en-US" smtClean="0"/>
              <a:pPr/>
              <a:t>8/22/18</a:t>
            </a:fld>
            <a:endParaRPr lang="en-US"/>
          </a:p>
        </p:txBody>
      </p:sp>
      <p:sp>
        <p:nvSpPr>
          <p:cNvPr id="7" name="Slide Number Placeholder 6"/>
          <p:cNvSpPr>
            <a:spLocks noGrp="1"/>
          </p:cNvSpPr>
          <p:nvPr>
            <p:ph type="sldNum" sz="quarter" idx="12"/>
          </p:nvPr>
        </p:nvSpPr>
        <p:spPr/>
        <p:txBody>
          <a:bodyPr/>
          <a:lstStyle/>
          <a:p>
            <a:fld id="{D1C690AB-D14E-464C-BE91-44C939DFA97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6B7568F-573C-4471-9836-B0A1DA72C12B}" type="datetimeFigureOut">
              <a:rPr lang="en-US" smtClean="0"/>
              <a:pPr/>
              <a:t>8/22/18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D1C690AB-D14E-464C-BE91-44C939DFA97B}"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Unit THREE</a:t>
            </a:r>
            <a:endParaRPr lang="en-US" dirty="0"/>
          </a:p>
        </p:txBody>
      </p:sp>
      <p:sp>
        <p:nvSpPr>
          <p:cNvPr id="2" name="Title 1"/>
          <p:cNvSpPr>
            <a:spLocks noGrp="1"/>
          </p:cNvSpPr>
          <p:nvPr>
            <p:ph type="ctrTitle"/>
          </p:nvPr>
        </p:nvSpPr>
        <p:spPr/>
        <p:txBody>
          <a:bodyPr/>
          <a:lstStyle/>
          <a:p>
            <a:r>
              <a:rPr lang="en-US" sz="3700" dirty="0" smtClean="0"/>
              <a:t>India</a:t>
            </a:r>
            <a:endParaRPr lang="en-US" sz="3700" dirty="0"/>
          </a:p>
        </p:txBody>
      </p:sp>
    </p:spTree>
    <p:extLst>
      <p:ext uri="{BB962C8B-B14F-4D97-AF65-F5344CB8AC3E}">
        <p14:creationId xmlns:p14="http://schemas.microsoft.com/office/powerpoint/2010/main" val="30470713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dirty="0" smtClean="0"/>
              <a:t>Setting the stage</a:t>
            </a:r>
            <a:endParaRPr lang="en-US" sz="3800" dirty="0"/>
          </a:p>
        </p:txBody>
      </p:sp>
      <p:sp>
        <p:nvSpPr>
          <p:cNvPr id="7" name="Content Placeholder 6"/>
          <p:cNvSpPr>
            <a:spLocks noGrp="1"/>
          </p:cNvSpPr>
          <p:nvPr>
            <p:ph idx="1"/>
          </p:nvPr>
        </p:nvSpPr>
        <p:spPr>
          <a:xfrm>
            <a:off x="457200" y="2057400"/>
            <a:ext cx="8229600" cy="4373563"/>
          </a:xfrm>
        </p:spPr>
        <p:txBody>
          <a:bodyPr>
            <a:normAutofit/>
          </a:bodyPr>
          <a:lstStyle/>
          <a:p>
            <a:pPr marL="115888" indent="-1588" algn="ctr">
              <a:buNone/>
            </a:pPr>
            <a:r>
              <a:rPr lang="en-US" sz="2800" dirty="0" smtClean="0"/>
              <a:t>	Soon after the rise of Islam, the followers of this new religion set about conquering neighboring peoples. From the 700’s to the 1500’s, four different groups of Muslims invaded India. Eventually most of the Indian peninsula was united under Muslim rule. Although the majority of Indian people remained Hindu, Muslim rulers left a lasting mark on Indian society and culture.</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800" dirty="0" smtClean="0"/>
              <a:t>Conflict between </a:t>
            </a:r>
            <a:br>
              <a:rPr lang="en-US" sz="3800" dirty="0" smtClean="0"/>
            </a:br>
            <a:r>
              <a:rPr lang="en-US" sz="3800" dirty="0" err="1" smtClean="0"/>
              <a:t>hinduism</a:t>
            </a:r>
            <a:r>
              <a:rPr lang="en-US" sz="3800" dirty="0" smtClean="0"/>
              <a:t> and </a:t>
            </a:r>
            <a:r>
              <a:rPr lang="en-US" sz="3800" dirty="0" err="1" smtClean="0"/>
              <a:t>islam</a:t>
            </a:r>
            <a:endParaRPr lang="en-US" sz="3800" dirty="0"/>
          </a:p>
        </p:txBody>
      </p:sp>
      <p:pic>
        <p:nvPicPr>
          <p:cNvPr id="7" name="Content Placeholder 6" descr="HindusvMuslims.jpg"/>
          <p:cNvPicPr>
            <a:picLocks noGrp="1" noChangeAspect="1"/>
          </p:cNvPicPr>
          <p:nvPr>
            <p:ph sz="half" idx="1"/>
          </p:nvPr>
        </p:nvPicPr>
        <p:blipFill>
          <a:blip r:embed="rId2"/>
          <a:srcRect t="-7376" b="-7376"/>
          <a:stretch>
            <a:fillRect/>
          </a:stretch>
        </p:blipFill>
        <p:spPr>
          <a:xfrm>
            <a:off x="304800" y="1752600"/>
            <a:ext cx="4374472" cy="4773952"/>
          </a:xfrm>
        </p:spPr>
      </p:pic>
      <p:sp>
        <p:nvSpPr>
          <p:cNvPr id="6" name="Content Placeholder 5"/>
          <p:cNvSpPr>
            <a:spLocks noGrp="1"/>
          </p:cNvSpPr>
          <p:nvPr>
            <p:ph sz="half" idx="2"/>
          </p:nvPr>
        </p:nvSpPr>
        <p:spPr>
          <a:xfrm>
            <a:off x="4648200" y="2743200"/>
            <a:ext cx="4267200" cy="2929129"/>
          </a:xfrm>
        </p:spPr>
        <p:txBody>
          <a:bodyPr/>
          <a:lstStyle/>
          <a:p>
            <a:r>
              <a:rPr lang="en-US" dirty="0" smtClean="0"/>
              <a:t>Two religions differed in basic principles – number of Gods and equality of people</a:t>
            </a:r>
          </a:p>
          <a:p>
            <a:r>
              <a:rPr lang="en-US" dirty="0" smtClean="0"/>
              <a:t>Two faiths could not mix</a:t>
            </a:r>
          </a:p>
          <a:p>
            <a:pPr>
              <a:buNone/>
            </a:pPr>
            <a:endParaRPr lang="en-US" dirty="0" smtClean="0"/>
          </a:p>
          <a:p>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Muslim invasions of </a:t>
            </a:r>
            <a:r>
              <a:rPr lang="en-US" sz="3800" dirty="0" err="1" smtClean="0"/>
              <a:t>india</a:t>
            </a:r>
            <a:endParaRPr lang="en-US" sz="3800" dirty="0"/>
          </a:p>
        </p:txBody>
      </p:sp>
      <p:sp>
        <p:nvSpPr>
          <p:cNvPr id="3" name="Content Placeholder 2"/>
          <p:cNvSpPr>
            <a:spLocks noGrp="1"/>
          </p:cNvSpPr>
          <p:nvPr>
            <p:ph sz="half" idx="1"/>
          </p:nvPr>
        </p:nvSpPr>
        <p:spPr>
          <a:xfrm>
            <a:off x="228600" y="2362200"/>
            <a:ext cx="8686800" cy="3843530"/>
          </a:xfrm>
        </p:spPr>
        <p:txBody>
          <a:bodyPr>
            <a:normAutofit/>
          </a:bodyPr>
          <a:lstStyle/>
          <a:p>
            <a:r>
              <a:rPr lang="en-US" sz="3000" dirty="0" smtClean="0"/>
              <a:t>In early 700’s, Muslim invaders claimed northern India for Muslim empire</a:t>
            </a:r>
          </a:p>
          <a:p>
            <a:r>
              <a:rPr lang="en-US" sz="3000" dirty="0" smtClean="0"/>
              <a:t>In the 11</a:t>
            </a:r>
            <a:r>
              <a:rPr lang="en-US" sz="3000" baseline="30000" dirty="0" smtClean="0"/>
              <a:t>th</a:t>
            </a:r>
            <a:r>
              <a:rPr lang="en-US" sz="3000" dirty="0" smtClean="0"/>
              <a:t> and 12</a:t>
            </a:r>
            <a:r>
              <a:rPr lang="en-US" sz="3000" baseline="30000" dirty="0" smtClean="0"/>
              <a:t>th</a:t>
            </a:r>
            <a:r>
              <a:rPr lang="en-US" sz="3000" dirty="0" smtClean="0"/>
              <a:t> centuries, Muslims moved in and occupied all of India north of the Deccan</a:t>
            </a:r>
          </a:p>
          <a:p>
            <a:r>
              <a:rPr lang="en-US" sz="3000" dirty="0" smtClean="0"/>
              <a:t>Indian territories became separate Muslim kingdom – a sultanate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Delhi sultanate</a:t>
            </a:r>
            <a:endParaRPr lang="en-US" sz="3800" dirty="0"/>
          </a:p>
        </p:txBody>
      </p:sp>
      <p:pic>
        <p:nvPicPr>
          <p:cNvPr id="5" name="Content Placeholder 4" descr="DelhiSultanate.jpg"/>
          <p:cNvPicPr>
            <a:picLocks noGrp="1" noChangeAspect="1"/>
          </p:cNvPicPr>
          <p:nvPr>
            <p:ph sz="half" idx="1"/>
          </p:nvPr>
        </p:nvPicPr>
        <p:blipFill>
          <a:blip r:embed="rId2"/>
          <a:srcRect l="-7738" r="-7738"/>
          <a:stretch>
            <a:fillRect/>
          </a:stretch>
        </p:blipFill>
        <p:spPr>
          <a:xfrm>
            <a:off x="228600" y="1828800"/>
            <a:ext cx="4359790" cy="4757929"/>
          </a:xfrm>
        </p:spPr>
      </p:pic>
      <p:sp>
        <p:nvSpPr>
          <p:cNvPr id="4" name="Content Placeholder 3"/>
          <p:cNvSpPr>
            <a:spLocks noGrp="1"/>
          </p:cNvSpPr>
          <p:nvPr>
            <p:ph sz="half" idx="2"/>
          </p:nvPr>
        </p:nvSpPr>
        <p:spPr>
          <a:xfrm>
            <a:off x="4419600" y="1719070"/>
            <a:ext cx="4495800" cy="4910330"/>
          </a:xfrm>
        </p:spPr>
        <p:txBody>
          <a:bodyPr>
            <a:normAutofit/>
          </a:bodyPr>
          <a:lstStyle/>
          <a:p>
            <a:r>
              <a:rPr lang="en-US" dirty="0" smtClean="0"/>
              <a:t>Named by the caliph of Baghdad</a:t>
            </a:r>
          </a:p>
          <a:p>
            <a:r>
              <a:rPr lang="en-US" dirty="0" smtClean="0"/>
              <a:t>Ruled for over 300 years</a:t>
            </a:r>
          </a:p>
          <a:p>
            <a:r>
              <a:rPr lang="en-US" dirty="0" smtClean="0"/>
              <a:t>Lived in great luxury – taxing non-Muslims</a:t>
            </a:r>
          </a:p>
          <a:p>
            <a:r>
              <a:rPr lang="en-US" dirty="0" err="1" smtClean="0"/>
              <a:t>Gov’t</a:t>
            </a:r>
            <a:r>
              <a:rPr lang="en-US" dirty="0" smtClean="0"/>
              <a:t> was never stable</a:t>
            </a:r>
          </a:p>
          <a:p>
            <a:r>
              <a:rPr lang="en-US" dirty="0" smtClean="0"/>
              <a:t>Delhi Sultanate fell in 1526</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Mongol rule</a:t>
            </a:r>
            <a:endParaRPr lang="en-US" dirty="0"/>
          </a:p>
        </p:txBody>
      </p:sp>
      <p:sp>
        <p:nvSpPr>
          <p:cNvPr id="6" name="Text Placeholder 5"/>
          <p:cNvSpPr>
            <a:spLocks noGrp="1"/>
          </p:cNvSpPr>
          <p:nvPr>
            <p:ph type="body" idx="1"/>
          </p:nvPr>
        </p:nvSpPr>
        <p:spPr/>
        <p:txBody>
          <a:bodyPr/>
          <a:lstStyle/>
          <a:p>
            <a:r>
              <a:rPr lang="en-US" dirty="0" smtClean="0"/>
              <a:t>Section three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dirty="0" smtClean="0"/>
              <a:t>Setting the stage</a:t>
            </a:r>
            <a:endParaRPr lang="en-US" sz="3800" dirty="0"/>
          </a:p>
        </p:txBody>
      </p:sp>
      <p:sp>
        <p:nvSpPr>
          <p:cNvPr id="7" name="Content Placeholder 6"/>
          <p:cNvSpPr>
            <a:spLocks noGrp="1"/>
          </p:cNvSpPr>
          <p:nvPr>
            <p:ph idx="1"/>
          </p:nvPr>
        </p:nvSpPr>
        <p:spPr>
          <a:xfrm>
            <a:off x="457200" y="2362200"/>
            <a:ext cx="8229600" cy="3352800"/>
          </a:xfrm>
        </p:spPr>
        <p:txBody>
          <a:bodyPr>
            <a:normAutofit/>
          </a:bodyPr>
          <a:lstStyle/>
          <a:p>
            <a:pPr marL="115888" indent="-1588" algn="ctr">
              <a:buNone/>
            </a:pPr>
            <a:r>
              <a:rPr lang="en-US" sz="2800" dirty="0" smtClean="0"/>
              <a:t>In the early 1500’s, Babur, a descendant of Genghis Khan, led his army into India. In 1526, the Delhi Sultanate fell. Though Babur died shortly after the conquest, he succeeded in establishing a new empire in India. This empire was called the Mogul Empire, coming from the Persian word for Mongol.</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dirty="0" smtClean="0"/>
              <a:t>Reign of </a:t>
            </a:r>
            <a:r>
              <a:rPr lang="en-US" sz="3800" dirty="0" err="1" smtClean="0"/>
              <a:t>akbar</a:t>
            </a:r>
            <a:endParaRPr lang="en-US" sz="3800" dirty="0"/>
          </a:p>
        </p:txBody>
      </p:sp>
      <p:sp>
        <p:nvSpPr>
          <p:cNvPr id="5" name="Content Placeholder 4"/>
          <p:cNvSpPr>
            <a:spLocks noGrp="1"/>
          </p:cNvSpPr>
          <p:nvPr>
            <p:ph sz="half" idx="1"/>
          </p:nvPr>
        </p:nvSpPr>
        <p:spPr>
          <a:xfrm>
            <a:off x="228600" y="1719070"/>
            <a:ext cx="4236128" cy="4910329"/>
          </a:xfrm>
        </p:spPr>
        <p:txBody>
          <a:bodyPr>
            <a:normAutofit/>
          </a:bodyPr>
          <a:lstStyle/>
          <a:p>
            <a:r>
              <a:rPr lang="en-US" dirty="0" smtClean="0"/>
              <a:t>Akbar ruled for 49 years and controlled most of India</a:t>
            </a:r>
          </a:p>
          <a:p>
            <a:r>
              <a:rPr lang="en-US" dirty="0" smtClean="0"/>
              <a:t>Well respected and supported</a:t>
            </a:r>
          </a:p>
          <a:p>
            <a:r>
              <a:rPr lang="en-US" dirty="0" smtClean="0"/>
              <a:t>Allowed religious freedoms</a:t>
            </a:r>
          </a:p>
          <a:p>
            <a:r>
              <a:rPr lang="en-US" dirty="0" smtClean="0"/>
              <a:t>Lessened conflict between Hindus and Muslims</a:t>
            </a:r>
            <a:endParaRPr lang="en-US" dirty="0"/>
          </a:p>
        </p:txBody>
      </p:sp>
      <p:pic>
        <p:nvPicPr>
          <p:cNvPr id="7" name="Content Placeholder 6" descr="akbar.jpg"/>
          <p:cNvPicPr>
            <a:picLocks noGrp="1" noChangeAspect="1"/>
          </p:cNvPicPr>
          <p:nvPr>
            <p:ph sz="half" idx="2"/>
          </p:nvPr>
        </p:nvPicPr>
        <p:blipFill>
          <a:blip r:embed="rId2"/>
          <a:srcRect t="-3032" b="-3032"/>
          <a:stretch>
            <a:fillRect/>
          </a:stretch>
        </p:blipFill>
        <p:spPr>
          <a:xfrm>
            <a:off x="4572000" y="1905000"/>
            <a:ext cx="4220142" cy="4605529"/>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Akbar’s Successors</a:t>
            </a:r>
            <a:endParaRPr lang="en-US" sz="3800" dirty="0"/>
          </a:p>
        </p:txBody>
      </p:sp>
      <p:pic>
        <p:nvPicPr>
          <p:cNvPr id="5" name="Content Placeholder 4" descr="Taj_Mahal_in_March_2004.jpg"/>
          <p:cNvPicPr>
            <a:picLocks noGrp="1" noChangeAspect="1"/>
          </p:cNvPicPr>
          <p:nvPr>
            <p:ph sz="half" idx="1"/>
          </p:nvPr>
        </p:nvPicPr>
        <p:blipFill>
          <a:blip r:embed="rId2"/>
          <a:srcRect t="-16212" b="-16212"/>
          <a:stretch>
            <a:fillRect/>
          </a:stretch>
        </p:blipFill>
        <p:spPr>
          <a:xfrm>
            <a:off x="304800" y="1828800"/>
            <a:ext cx="4289966" cy="4681729"/>
          </a:xfrm>
        </p:spPr>
      </p:pic>
      <p:sp>
        <p:nvSpPr>
          <p:cNvPr id="4" name="Content Placeholder 3"/>
          <p:cNvSpPr>
            <a:spLocks noGrp="1"/>
          </p:cNvSpPr>
          <p:nvPr>
            <p:ph sz="half" idx="2"/>
          </p:nvPr>
        </p:nvSpPr>
        <p:spPr>
          <a:xfrm>
            <a:off x="4572000" y="1719070"/>
            <a:ext cx="4343400" cy="5138930"/>
          </a:xfrm>
        </p:spPr>
        <p:txBody>
          <a:bodyPr>
            <a:normAutofit fontScale="92500" lnSpcReduction="20000"/>
          </a:bodyPr>
          <a:lstStyle/>
          <a:p>
            <a:r>
              <a:rPr lang="en-US" dirty="0" smtClean="0"/>
              <a:t>Son and grandson continued policies of fairness, efficiency and compromise</a:t>
            </a:r>
          </a:p>
          <a:p>
            <a:r>
              <a:rPr lang="en-US" dirty="0" smtClean="0"/>
              <a:t>Akbar’s grandson, </a:t>
            </a:r>
            <a:r>
              <a:rPr lang="en-US" dirty="0" err="1" smtClean="0"/>
              <a:t>Jahan</a:t>
            </a:r>
            <a:r>
              <a:rPr lang="en-US" dirty="0" smtClean="0"/>
              <a:t>, took the title of shah in 1628</a:t>
            </a:r>
          </a:p>
          <a:p>
            <a:pPr>
              <a:buNone/>
            </a:pPr>
            <a:r>
              <a:rPr lang="en-US" dirty="0" smtClean="0"/>
              <a:t>SHAH: king</a:t>
            </a:r>
          </a:p>
          <a:p>
            <a:r>
              <a:rPr lang="en-US" dirty="0" smtClean="0"/>
              <a:t>Shah </a:t>
            </a:r>
            <a:r>
              <a:rPr lang="en-US" dirty="0" err="1" smtClean="0"/>
              <a:t>Jahan</a:t>
            </a:r>
            <a:r>
              <a:rPr lang="en-US" dirty="0" smtClean="0"/>
              <a:t> built the </a:t>
            </a:r>
            <a:r>
              <a:rPr lang="en-US" dirty="0" err="1" smtClean="0"/>
              <a:t>Taj</a:t>
            </a:r>
            <a:r>
              <a:rPr lang="en-US" dirty="0" smtClean="0"/>
              <a:t> </a:t>
            </a:r>
            <a:r>
              <a:rPr lang="en-US" dirty="0" err="1" smtClean="0"/>
              <a:t>Mahal</a:t>
            </a:r>
            <a:endParaRPr lang="en-US" dirty="0" smtClean="0"/>
          </a:p>
          <a:p>
            <a:pPr marL="115888" indent="-1588">
              <a:buNone/>
            </a:pPr>
            <a:r>
              <a:rPr lang="en-US" dirty="0" smtClean="0"/>
              <a:t>TAJ MAHAL: architectural wonder of the world, built for Shah </a:t>
            </a:r>
            <a:r>
              <a:rPr lang="en-US" dirty="0" err="1" smtClean="0"/>
              <a:t>Jahan’s</a:t>
            </a:r>
            <a:r>
              <a:rPr lang="en-US" dirty="0" smtClean="0"/>
              <a:t> wife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End of </a:t>
            </a:r>
            <a:r>
              <a:rPr lang="en-US" sz="3800" dirty="0" err="1" smtClean="0"/>
              <a:t>mongol</a:t>
            </a:r>
            <a:r>
              <a:rPr lang="en-US" sz="3800" dirty="0" smtClean="0"/>
              <a:t> rule</a:t>
            </a:r>
            <a:endParaRPr lang="en-US" sz="3800" dirty="0"/>
          </a:p>
        </p:txBody>
      </p:sp>
      <p:sp>
        <p:nvSpPr>
          <p:cNvPr id="3" name="Content Placeholder 2"/>
          <p:cNvSpPr>
            <a:spLocks noGrp="1"/>
          </p:cNvSpPr>
          <p:nvPr>
            <p:ph sz="half" idx="1"/>
          </p:nvPr>
        </p:nvSpPr>
        <p:spPr>
          <a:xfrm>
            <a:off x="457200" y="2438400"/>
            <a:ext cx="4038600" cy="3538729"/>
          </a:xfrm>
        </p:spPr>
        <p:txBody>
          <a:bodyPr/>
          <a:lstStyle/>
          <a:p>
            <a:r>
              <a:rPr lang="en-US" dirty="0" smtClean="0"/>
              <a:t>Shah </a:t>
            </a:r>
            <a:r>
              <a:rPr lang="en-US" dirty="0" err="1" smtClean="0"/>
              <a:t>Jahan’s</a:t>
            </a:r>
            <a:r>
              <a:rPr lang="en-US" dirty="0" smtClean="0"/>
              <a:t> son seized the throne in 1658</a:t>
            </a:r>
          </a:p>
          <a:p>
            <a:r>
              <a:rPr lang="en-US" dirty="0" smtClean="0"/>
              <a:t>By his death in 1707, Mongol empire had gained territory, but lost its strength</a:t>
            </a:r>
          </a:p>
          <a:p>
            <a:pPr>
              <a:buNone/>
            </a:pPr>
            <a:endParaRPr lang="en-US" dirty="0"/>
          </a:p>
        </p:txBody>
      </p:sp>
      <p:pic>
        <p:nvPicPr>
          <p:cNvPr id="5" name="Content Placeholder 4" descr="mongolrule1700.jpg"/>
          <p:cNvPicPr>
            <a:picLocks noGrp="1" noChangeAspect="1"/>
          </p:cNvPicPr>
          <p:nvPr>
            <p:ph sz="half" idx="2"/>
          </p:nvPr>
        </p:nvPicPr>
        <p:blipFill>
          <a:blip r:embed="rId2"/>
          <a:srcRect l="-16233" r="-16233"/>
          <a:stretch>
            <a:fillRect/>
          </a:stretch>
        </p:blipFill>
        <p:spPr>
          <a:xfrm>
            <a:off x="4419600" y="1752600"/>
            <a:ext cx="4495800" cy="4906360"/>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Southeast </a:t>
            </a:r>
            <a:r>
              <a:rPr lang="en-US" dirty="0" err="1" smtClean="0"/>
              <a:t>asia</a:t>
            </a:r>
            <a:r>
              <a:rPr lang="en-US" dirty="0" smtClean="0"/>
              <a:t> &amp; </a:t>
            </a:r>
            <a:r>
              <a:rPr lang="en-US" dirty="0" err="1" smtClean="0"/>
              <a:t>korea</a:t>
            </a:r>
            <a:endParaRPr lang="en-US" dirty="0"/>
          </a:p>
        </p:txBody>
      </p:sp>
      <p:sp>
        <p:nvSpPr>
          <p:cNvPr id="6" name="Text Placeholder 5"/>
          <p:cNvSpPr>
            <a:spLocks noGrp="1"/>
          </p:cNvSpPr>
          <p:nvPr>
            <p:ph type="body" idx="1"/>
          </p:nvPr>
        </p:nvSpPr>
        <p:spPr/>
        <p:txBody>
          <a:bodyPr/>
          <a:lstStyle/>
          <a:p>
            <a:r>
              <a:rPr lang="en-US" dirty="0" smtClean="0"/>
              <a:t>Section </a:t>
            </a:r>
            <a:r>
              <a:rPr lang="en-US" dirty="0" smtClean="0"/>
              <a:t>four</a:t>
            </a:r>
            <a:endParaRPr lang="en-US" dirty="0"/>
          </a:p>
        </p:txBody>
      </p:sp>
    </p:spTree>
    <p:extLst>
      <p:ext uri="{BB962C8B-B14F-4D97-AF65-F5344CB8AC3E}">
        <p14:creationId xmlns:p14="http://schemas.microsoft.com/office/powerpoint/2010/main" val="4638474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India’s Golden age</a:t>
            </a:r>
            <a:endParaRPr lang="en-US" dirty="0"/>
          </a:p>
        </p:txBody>
      </p:sp>
      <p:sp>
        <p:nvSpPr>
          <p:cNvPr id="3" name="Text Placeholder 2"/>
          <p:cNvSpPr>
            <a:spLocks noGrp="1"/>
          </p:cNvSpPr>
          <p:nvPr>
            <p:ph type="body" idx="1"/>
          </p:nvPr>
        </p:nvSpPr>
        <p:spPr/>
        <p:txBody>
          <a:bodyPr/>
          <a:lstStyle/>
          <a:p>
            <a:r>
              <a:rPr lang="en-US" dirty="0" smtClean="0"/>
              <a:t>Section one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utheastasiamap.jpg"/>
          <p:cNvPicPr>
            <a:picLocks noChangeAspect="1"/>
          </p:cNvPicPr>
          <p:nvPr/>
        </p:nvPicPr>
        <p:blipFill>
          <a:blip r:embed="rId2"/>
          <a:stretch>
            <a:fillRect/>
          </a:stretch>
        </p:blipFill>
        <p:spPr>
          <a:xfrm>
            <a:off x="1563638" y="0"/>
            <a:ext cx="6016724" cy="6858000"/>
          </a:xfrm>
          <a:prstGeom prst="rect">
            <a:avLst/>
          </a:prstGeom>
        </p:spPr>
      </p:pic>
    </p:spTree>
    <p:extLst>
      <p:ext uri="{BB962C8B-B14F-4D97-AF65-F5344CB8AC3E}">
        <p14:creationId xmlns:p14="http://schemas.microsoft.com/office/powerpoint/2010/main" val="15146620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Khmer Empire</a:t>
            </a:r>
            <a:endParaRPr lang="en-US" dirty="0"/>
          </a:p>
        </p:txBody>
      </p:sp>
      <p:sp>
        <p:nvSpPr>
          <p:cNvPr id="3" name="Content Placeholder 2"/>
          <p:cNvSpPr>
            <a:spLocks noGrp="1"/>
          </p:cNvSpPr>
          <p:nvPr>
            <p:ph idx="1"/>
          </p:nvPr>
        </p:nvSpPr>
        <p:spPr>
          <a:xfrm>
            <a:off x="197931" y="1600201"/>
            <a:ext cx="8725458" cy="5047482"/>
          </a:xfrm>
        </p:spPr>
        <p:txBody>
          <a:bodyPr>
            <a:noAutofit/>
          </a:bodyPr>
          <a:lstStyle/>
          <a:p>
            <a:r>
              <a:rPr lang="en-US" sz="3000" dirty="0" smtClean="0"/>
              <a:t>Main power on Southeast Asia mainland for centuries</a:t>
            </a:r>
          </a:p>
          <a:p>
            <a:r>
              <a:rPr lang="en-US" sz="3000" dirty="0" smtClean="0"/>
              <a:t>Reached height around 1200 AD</a:t>
            </a:r>
          </a:p>
          <a:p>
            <a:r>
              <a:rPr lang="en-US" sz="3000" dirty="0" smtClean="0"/>
              <a:t>Improved rice cultivation to remain wealthy</a:t>
            </a:r>
          </a:p>
          <a:p>
            <a:r>
              <a:rPr lang="en-US" sz="3000" dirty="0" smtClean="0"/>
              <a:t>In capital of Angkor, rulers built city and temple complexes</a:t>
            </a:r>
          </a:p>
          <a:p>
            <a:pPr>
              <a:buNone/>
            </a:pPr>
            <a:r>
              <a:rPr lang="en-US" sz="3000" dirty="0" smtClean="0"/>
              <a:t>ANGKOR WAT: city and temple complex; one of world’s greatest architectural achievements</a:t>
            </a:r>
            <a:endParaRPr lang="en-US" sz="3000" dirty="0"/>
          </a:p>
        </p:txBody>
      </p:sp>
    </p:spTree>
    <p:extLst>
      <p:ext uri="{BB962C8B-B14F-4D97-AF65-F5344CB8AC3E}">
        <p14:creationId xmlns:p14="http://schemas.microsoft.com/office/powerpoint/2010/main" val="2367401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err="1" smtClean="0"/>
              <a:t>Koryu</a:t>
            </a:r>
            <a:r>
              <a:rPr lang="en-US" dirty="0" smtClean="0"/>
              <a:t> Dynasty</a:t>
            </a:r>
            <a:endParaRPr lang="en-US" dirty="0"/>
          </a:p>
        </p:txBody>
      </p:sp>
      <p:sp>
        <p:nvSpPr>
          <p:cNvPr id="3" name="Content Placeholder 2"/>
          <p:cNvSpPr>
            <a:spLocks noGrp="1"/>
          </p:cNvSpPr>
          <p:nvPr>
            <p:ph idx="1"/>
          </p:nvPr>
        </p:nvSpPr>
        <p:spPr>
          <a:xfrm>
            <a:off x="230920" y="1600201"/>
            <a:ext cx="8675975" cy="5030986"/>
          </a:xfrm>
        </p:spPr>
        <p:txBody>
          <a:bodyPr>
            <a:noAutofit/>
          </a:bodyPr>
          <a:lstStyle/>
          <a:p>
            <a:pPr marL="0" indent="0">
              <a:buNone/>
            </a:pPr>
            <a:r>
              <a:rPr lang="en-US" sz="2600" dirty="0" smtClean="0"/>
              <a:t>To the northeast of India and the Khmer Empire was the Korean state. Korea is located on a peninsula that juts out from the Asian mainland toward </a:t>
            </a:r>
            <a:r>
              <a:rPr lang="en-US" sz="2600" smtClean="0"/>
              <a:t>Japan</a:t>
            </a:r>
            <a:r>
              <a:rPr lang="en-US" sz="2600" smtClean="0"/>
              <a:t>.</a:t>
            </a:r>
          </a:p>
          <a:p>
            <a:pPr marL="0" indent="0">
              <a:buNone/>
            </a:pPr>
            <a:endParaRPr lang="en-US" sz="2600" dirty="0" smtClean="0"/>
          </a:p>
          <a:p>
            <a:r>
              <a:rPr lang="en-US" sz="2600" dirty="0" smtClean="0"/>
              <a:t>Around 935, a new king took power and established the </a:t>
            </a:r>
            <a:r>
              <a:rPr lang="en-US" sz="2600" dirty="0" err="1" smtClean="0"/>
              <a:t>Koryu</a:t>
            </a:r>
            <a:r>
              <a:rPr lang="en-US" sz="2600" dirty="0" smtClean="0"/>
              <a:t> Dynasty</a:t>
            </a:r>
          </a:p>
          <a:p>
            <a:r>
              <a:rPr lang="en-US" sz="2600" dirty="0" smtClean="0"/>
              <a:t>Lasted from 935 to 1392</a:t>
            </a:r>
          </a:p>
          <a:p>
            <a:r>
              <a:rPr lang="en-US" sz="2600" dirty="0" smtClean="0"/>
              <a:t>Modeled central government after China’s</a:t>
            </a:r>
          </a:p>
          <a:p>
            <a:r>
              <a:rPr lang="en-US" sz="2600" dirty="0" smtClean="0"/>
              <a:t>Established a civil service system</a:t>
            </a:r>
          </a:p>
          <a:p>
            <a:r>
              <a:rPr lang="en-US" sz="2600" dirty="0" smtClean="0"/>
              <a:t>Produced lasting achievements for Korea culture</a:t>
            </a:r>
            <a:endParaRPr lang="en-US" sz="2600" dirty="0"/>
          </a:p>
        </p:txBody>
      </p:sp>
    </p:spTree>
    <p:extLst>
      <p:ext uri="{BB962C8B-B14F-4D97-AF65-F5344CB8AC3E}">
        <p14:creationId xmlns:p14="http://schemas.microsoft.com/office/powerpoint/2010/main" val="1061393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800" dirty="0" smtClean="0"/>
              <a:t>Rise of the </a:t>
            </a:r>
            <a:r>
              <a:rPr lang="en-US" sz="3800" dirty="0" err="1" smtClean="0"/>
              <a:t>mauryan</a:t>
            </a:r>
            <a:r>
              <a:rPr lang="en-US" sz="3800" dirty="0" smtClean="0"/>
              <a:t> empire</a:t>
            </a:r>
            <a:endParaRPr lang="en-US" sz="3800" dirty="0"/>
          </a:p>
        </p:txBody>
      </p:sp>
      <p:sp>
        <p:nvSpPr>
          <p:cNvPr id="9" name="Text Placeholder 8"/>
          <p:cNvSpPr>
            <a:spLocks noGrp="1"/>
          </p:cNvSpPr>
          <p:nvPr>
            <p:ph type="body" idx="1"/>
          </p:nvPr>
        </p:nvSpPr>
        <p:spPr>
          <a:xfrm>
            <a:off x="228600" y="1676400"/>
            <a:ext cx="8686800" cy="990600"/>
          </a:xfrm>
        </p:spPr>
        <p:txBody>
          <a:bodyPr/>
          <a:lstStyle/>
          <a:p>
            <a:r>
              <a:rPr lang="en-US" sz="1800" b="0" dirty="0" smtClean="0"/>
              <a:t>By the 6</a:t>
            </a:r>
            <a:r>
              <a:rPr lang="en-US" sz="1800" b="0" baseline="30000" dirty="0" smtClean="0"/>
              <a:t>th</a:t>
            </a:r>
            <a:r>
              <a:rPr lang="en-US" sz="1800" b="0" dirty="0" smtClean="0"/>
              <a:t> century BC, several kingdoms existed in northeast India, on the great plain of the Ganges River. One of those kingdoms, the Magadha Kingdom, ruled the entire plain of the Ganges, and much of northern India. </a:t>
            </a:r>
            <a:endParaRPr lang="en-US" sz="1800" b="0" dirty="0"/>
          </a:p>
        </p:txBody>
      </p:sp>
      <p:sp>
        <p:nvSpPr>
          <p:cNvPr id="7" name="Content Placeholder 6"/>
          <p:cNvSpPr>
            <a:spLocks noGrp="1"/>
          </p:cNvSpPr>
          <p:nvPr>
            <p:ph sz="half" idx="2"/>
          </p:nvPr>
        </p:nvSpPr>
        <p:spPr>
          <a:xfrm>
            <a:off x="381000" y="2819400"/>
            <a:ext cx="4040188" cy="3687762"/>
          </a:xfrm>
        </p:spPr>
        <p:txBody>
          <a:bodyPr/>
          <a:lstStyle/>
          <a:p>
            <a:r>
              <a:rPr lang="en-US" dirty="0" smtClean="0"/>
              <a:t>Around 300 BC, Chandragupta </a:t>
            </a:r>
            <a:r>
              <a:rPr lang="en-US" dirty="0" err="1" smtClean="0"/>
              <a:t>Maurya</a:t>
            </a:r>
            <a:r>
              <a:rPr lang="en-US" dirty="0" smtClean="0"/>
              <a:t> seized power</a:t>
            </a:r>
          </a:p>
          <a:p>
            <a:r>
              <a:rPr lang="en-US" dirty="0" smtClean="0"/>
              <a:t>Empire included all of northern India and part of present day Afghanistan</a:t>
            </a:r>
          </a:p>
          <a:p>
            <a:r>
              <a:rPr lang="en-US" dirty="0" smtClean="0"/>
              <a:t>Empire had a strong central government</a:t>
            </a:r>
            <a:endParaRPr lang="en-US" dirty="0"/>
          </a:p>
        </p:txBody>
      </p:sp>
      <p:pic>
        <p:nvPicPr>
          <p:cNvPr id="12" name="Content Placeholder 11" descr="Chandragupt_maurya_Birla_mandir_6_dec_2009_(31)_(cropped).JPG"/>
          <p:cNvPicPr>
            <a:picLocks noGrp="1" noChangeAspect="1"/>
          </p:cNvPicPr>
          <p:nvPr>
            <p:ph sz="quarter" idx="4"/>
          </p:nvPr>
        </p:nvPicPr>
        <p:blipFill>
          <a:blip r:embed="rId2"/>
          <a:srcRect l="-19187" r="-19187"/>
          <a:stretch>
            <a:fillRect/>
          </a:stretch>
        </p:blipFill>
        <p:spPr>
          <a:xfrm>
            <a:off x="4648200" y="2819400"/>
            <a:ext cx="4041775" cy="3687763"/>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800" dirty="0" smtClean="0"/>
              <a:t>Reign of </a:t>
            </a:r>
            <a:r>
              <a:rPr lang="en-US" sz="3800" dirty="0" err="1" smtClean="0"/>
              <a:t>asoka</a:t>
            </a:r>
            <a:endParaRPr lang="en-US" sz="3800" dirty="0"/>
          </a:p>
        </p:txBody>
      </p:sp>
      <p:pic>
        <p:nvPicPr>
          <p:cNvPr id="12" name="Content Placeholder 11" descr="map5asho.jpg"/>
          <p:cNvPicPr>
            <a:picLocks noGrp="1" noChangeAspect="1"/>
          </p:cNvPicPr>
          <p:nvPr>
            <p:ph sz="half" idx="1"/>
          </p:nvPr>
        </p:nvPicPr>
        <p:blipFill>
          <a:blip r:embed="rId2"/>
          <a:srcRect l="-4579" r="-4579"/>
          <a:stretch>
            <a:fillRect/>
          </a:stretch>
        </p:blipFill>
        <p:spPr>
          <a:xfrm>
            <a:off x="457200" y="1905000"/>
            <a:ext cx="4038600" cy="4407408"/>
          </a:xfrm>
        </p:spPr>
      </p:pic>
      <p:sp>
        <p:nvSpPr>
          <p:cNvPr id="11" name="Content Placeholder 10"/>
          <p:cNvSpPr>
            <a:spLocks noGrp="1"/>
          </p:cNvSpPr>
          <p:nvPr>
            <p:ph sz="half" idx="2"/>
          </p:nvPr>
        </p:nvSpPr>
        <p:spPr>
          <a:xfrm>
            <a:off x="4648200" y="1752600"/>
            <a:ext cx="4267200" cy="4910329"/>
          </a:xfrm>
        </p:spPr>
        <p:txBody>
          <a:bodyPr>
            <a:normAutofit lnSpcReduction="10000"/>
          </a:bodyPr>
          <a:lstStyle/>
          <a:p>
            <a:r>
              <a:rPr lang="en-US" dirty="0" smtClean="0"/>
              <a:t>Around 269 BC, the empire passed to Chandragupta’s grandson, Asoka</a:t>
            </a:r>
          </a:p>
          <a:p>
            <a:r>
              <a:rPr lang="en-US" dirty="0" smtClean="0"/>
              <a:t>Asoka was influenced by Buddhism</a:t>
            </a:r>
          </a:p>
          <a:p>
            <a:r>
              <a:rPr lang="en-US" dirty="0" smtClean="0"/>
              <a:t>Proclamations were written in stone and carried throughout his empire</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Breakup of </a:t>
            </a:r>
            <a:r>
              <a:rPr lang="en-US" sz="3800" dirty="0" err="1" smtClean="0"/>
              <a:t>Mauryan</a:t>
            </a:r>
            <a:r>
              <a:rPr lang="en-US" sz="3800" dirty="0" smtClean="0"/>
              <a:t> empire</a:t>
            </a:r>
            <a:endParaRPr lang="en-US" sz="3800" dirty="0"/>
          </a:p>
        </p:txBody>
      </p:sp>
      <p:sp>
        <p:nvSpPr>
          <p:cNvPr id="5" name="Content Placeholder 4"/>
          <p:cNvSpPr>
            <a:spLocks noGrp="1"/>
          </p:cNvSpPr>
          <p:nvPr>
            <p:ph idx="1"/>
          </p:nvPr>
        </p:nvSpPr>
        <p:spPr>
          <a:xfrm>
            <a:off x="457200" y="2438400"/>
            <a:ext cx="8229600" cy="2819400"/>
          </a:xfrm>
        </p:spPr>
        <p:txBody>
          <a:bodyPr>
            <a:normAutofit/>
          </a:bodyPr>
          <a:lstStyle/>
          <a:p>
            <a:r>
              <a:rPr lang="en-US" sz="3000" dirty="0" smtClean="0"/>
              <a:t>Asoka has been judged one of the world’s greatest rulers</a:t>
            </a:r>
          </a:p>
          <a:p>
            <a:r>
              <a:rPr lang="en-US" sz="3000" dirty="0" smtClean="0"/>
              <a:t>Death in 232 BC left a void in leadership</a:t>
            </a:r>
          </a:p>
          <a:p>
            <a:r>
              <a:rPr lang="en-US" sz="3000" dirty="0" smtClean="0"/>
              <a:t>Over the next 500 years, northern and central India splintered</a:t>
            </a:r>
            <a:endParaRPr lang="en-US" sz="3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Rise of the </a:t>
            </a:r>
            <a:r>
              <a:rPr lang="en-US" sz="3800" dirty="0" err="1" smtClean="0"/>
              <a:t>gupta</a:t>
            </a:r>
            <a:r>
              <a:rPr lang="en-US" sz="3800" dirty="0" smtClean="0"/>
              <a:t> empire</a:t>
            </a:r>
            <a:endParaRPr lang="en-US" sz="3800" dirty="0"/>
          </a:p>
        </p:txBody>
      </p:sp>
      <p:sp>
        <p:nvSpPr>
          <p:cNvPr id="4" name="Content Placeholder 3"/>
          <p:cNvSpPr>
            <a:spLocks noGrp="1"/>
          </p:cNvSpPr>
          <p:nvPr>
            <p:ph sz="half" idx="1"/>
          </p:nvPr>
        </p:nvSpPr>
        <p:spPr>
          <a:xfrm>
            <a:off x="228600" y="1719070"/>
            <a:ext cx="4236128" cy="4910329"/>
          </a:xfrm>
        </p:spPr>
        <p:txBody>
          <a:bodyPr/>
          <a:lstStyle/>
          <a:p>
            <a:r>
              <a:rPr lang="en-US" dirty="0" smtClean="0"/>
              <a:t>Around 320 AD, the Gupta Empire was established</a:t>
            </a:r>
          </a:p>
          <a:p>
            <a:r>
              <a:rPr lang="en-US" dirty="0" smtClean="0"/>
              <a:t>First emperor took the name Chandra Gupta</a:t>
            </a:r>
          </a:p>
          <a:p>
            <a:r>
              <a:rPr lang="en-US" dirty="0" smtClean="0"/>
              <a:t>Last great Hindu empire</a:t>
            </a:r>
          </a:p>
          <a:p>
            <a:r>
              <a:rPr lang="en-US" dirty="0" smtClean="0"/>
              <a:t>Often referred to as India’s Classical Age</a:t>
            </a:r>
            <a:endParaRPr lang="en-US" dirty="0"/>
          </a:p>
        </p:txBody>
      </p:sp>
      <p:pic>
        <p:nvPicPr>
          <p:cNvPr id="6" name="Content Placeholder 5" descr="gupta_empire_map_sml.gif"/>
          <p:cNvPicPr>
            <a:picLocks noGrp="1" noChangeAspect="1"/>
          </p:cNvPicPr>
          <p:nvPr>
            <p:ph sz="half" idx="2"/>
          </p:nvPr>
        </p:nvPicPr>
        <p:blipFill>
          <a:blip r:embed="rId2"/>
          <a:srcRect l="-5373" r="-5373"/>
          <a:stretch>
            <a:fillRect/>
          </a:stretch>
        </p:blipFill>
        <p:spPr>
          <a:xfrm>
            <a:off x="4648200" y="1719070"/>
            <a:ext cx="4359790" cy="4757929"/>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Gupta Empire achievements</a:t>
            </a:r>
            <a:endParaRPr lang="en-US" sz="3800" dirty="0"/>
          </a:p>
        </p:txBody>
      </p:sp>
      <p:pic>
        <p:nvPicPr>
          <p:cNvPr id="5" name="Content Placeholder 4" descr="Rigveda_MS2097.jpg"/>
          <p:cNvPicPr>
            <a:picLocks noGrp="1" noChangeAspect="1"/>
          </p:cNvPicPr>
          <p:nvPr>
            <p:ph sz="half" idx="1"/>
          </p:nvPr>
        </p:nvPicPr>
        <p:blipFill>
          <a:blip r:embed="rId2"/>
          <a:srcRect t="-6306" b="-6306"/>
          <a:stretch>
            <a:fillRect/>
          </a:stretch>
        </p:blipFill>
        <p:spPr>
          <a:xfrm>
            <a:off x="304800" y="1752600"/>
            <a:ext cx="4289966" cy="4681729"/>
          </a:xfrm>
        </p:spPr>
      </p:pic>
      <p:sp>
        <p:nvSpPr>
          <p:cNvPr id="4" name="Content Placeholder 3"/>
          <p:cNvSpPr>
            <a:spLocks noGrp="1"/>
          </p:cNvSpPr>
          <p:nvPr>
            <p:ph sz="half" idx="2"/>
          </p:nvPr>
        </p:nvSpPr>
        <p:spPr>
          <a:xfrm>
            <a:off x="4648200" y="1719070"/>
            <a:ext cx="4191000" cy="4910329"/>
          </a:xfrm>
        </p:spPr>
        <p:txBody>
          <a:bodyPr>
            <a:normAutofit fontScale="92500"/>
          </a:bodyPr>
          <a:lstStyle/>
          <a:p>
            <a:r>
              <a:rPr lang="en-US" dirty="0" smtClean="0"/>
              <a:t>Literature showed importance of Hinduism in life</a:t>
            </a:r>
          </a:p>
          <a:p>
            <a:r>
              <a:rPr lang="en-US" dirty="0" smtClean="0"/>
              <a:t>Produced plays and poetry in </a:t>
            </a:r>
            <a:r>
              <a:rPr lang="en-US" dirty="0" err="1" smtClean="0"/>
              <a:t>sanskrit</a:t>
            </a:r>
            <a:endParaRPr lang="en-US" dirty="0" smtClean="0"/>
          </a:p>
          <a:p>
            <a:pPr>
              <a:buNone/>
            </a:pPr>
            <a:r>
              <a:rPr lang="en-US" dirty="0" smtClean="0"/>
              <a:t>SANSKRIT: Indian language of literature</a:t>
            </a:r>
          </a:p>
          <a:p>
            <a:r>
              <a:rPr lang="en-US" dirty="0" smtClean="0"/>
              <a:t>Astronomers, scientists and mathematicians were far ahead of the rest of the world</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Fall of the </a:t>
            </a:r>
            <a:r>
              <a:rPr lang="en-US" sz="3800" dirty="0" err="1" smtClean="0"/>
              <a:t>gupta</a:t>
            </a:r>
            <a:r>
              <a:rPr lang="en-US" sz="3800" dirty="0" smtClean="0"/>
              <a:t> empire</a:t>
            </a:r>
            <a:endParaRPr lang="en-US" sz="3800" dirty="0"/>
          </a:p>
        </p:txBody>
      </p:sp>
      <p:sp>
        <p:nvSpPr>
          <p:cNvPr id="3" name="Content Placeholder 2"/>
          <p:cNvSpPr>
            <a:spLocks noGrp="1"/>
          </p:cNvSpPr>
          <p:nvPr>
            <p:ph sz="half" idx="1"/>
          </p:nvPr>
        </p:nvSpPr>
        <p:spPr>
          <a:xfrm>
            <a:off x="228600" y="1719070"/>
            <a:ext cx="4236128" cy="5138930"/>
          </a:xfrm>
        </p:spPr>
        <p:txBody>
          <a:bodyPr>
            <a:normAutofit/>
          </a:bodyPr>
          <a:lstStyle/>
          <a:p>
            <a:r>
              <a:rPr lang="en-US" dirty="0" smtClean="0"/>
              <a:t>Lasted for almost 200 years</a:t>
            </a:r>
          </a:p>
          <a:p>
            <a:r>
              <a:rPr lang="en-US" dirty="0" smtClean="0"/>
              <a:t>In the middle of the 5</a:t>
            </a:r>
            <a:r>
              <a:rPr lang="en-US" baseline="30000" dirty="0" smtClean="0"/>
              <a:t>th</a:t>
            </a:r>
            <a:r>
              <a:rPr lang="en-US" dirty="0" smtClean="0"/>
              <a:t> century, Huns began to raid the borders</a:t>
            </a:r>
          </a:p>
          <a:p>
            <a:r>
              <a:rPr lang="en-US" dirty="0" smtClean="0"/>
              <a:t>By 500 AD, the northern part of India was once again broken into many kingdoms</a:t>
            </a:r>
            <a:endParaRPr lang="en-US" dirty="0"/>
          </a:p>
        </p:txBody>
      </p:sp>
      <p:pic>
        <p:nvPicPr>
          <p:cNvPr id="5" name="Content Placeholder 4" descr="Temples_Pattadakal01_full.jpg"/>
          <p:cNvPicPr>
            <a:picLocks noGrp="1" noChangeAspect="1"/>
          </p:cNvPicPr>
          <p:nvPr>
            <p:ph sz="half" idx="2"/>
          </p:nvPr>
        </p:nvPicPr>
        <p:blipFill>
          <a:blip r:embed="rId2"/>
          <a:srcRect t="-31840" b="-31840"/>
          <a:stretch>
            <a:fillRect/>
          </a:stretch>
        </p:blipFill>
        <p:spPr>
          <a:xfrm>
            <a:off x="4572000" y="1676400"/>
            <a:ext cx="4289966" cy="4681729"/>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Muslim rule</a:t>
            </a:r>
            <a:endParaRPr lang="en-US" dirty="0"/>
          </a:p>
        </p:txBody>
      </p:sp>
      <p:sp>
        <p:nvSpPr>
          <p:cNvPr id="6" name="Text Placeholder 5"/>
          <p:cNvSpPr>
            <a:spLocks noGrp="1"/>
          </p:cNvSpPr>
          <p:nvPr>
            <p:ph type="body" idx="1"/>
          </p:nvPr>
        </p:nvSpPr>
        <p:spPr/>
        <p:txBody>
          <a:bodyPr/>
          <a:lstStyle/>
          <a:p>
            <a:r>
              <a:rPr lang="en-US" dirty="0" smtClean="0"/>
              <a:t>Section TWO</a:t>
            </a:r>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438</TotalTime>
  <Words>651</Words>
  <Application>Microsoft Macintosh PowerPoint</Application>
  <PresentationFormat>On-screen Show (4:3)</PresentationFormat>
  <Paragraphs>83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Apothecary</vt:lpstr>
      <vt:lpstr>India</vt:lpstr>
      <vt:lpstr>India’s Golden age</vt:lpstr>
      <vt:lpstr>Rise of the mauryan empire</vt:lpstr>
      <vt:lpstr>Reign of asoka</vt:lpstr>
      <vt:lpstr>Breakup of Mauryan empire</vt:lpstr>
      <vt:lpstr>Rise of the gupta empire</vt:lpstr>
      <vt:lpstr>Gupta Empire achievements</vt:lpstr>
      <vt:lpstr>Fall of the gupta empire</vt:lpstr>
      <vt:lpstr>Muslim rule</vt:lpstr>
      <vt:lpstr>Setting the stage</vt:lpstr>
      <vt:lpstr>Conflict between  hinduism and islam</vt:lpstr>
      <vt:lpstr>Muslim invasions of india</vt:lpstr>
      <vt:lpstr>Delhi sultanate</vt:lpstr>
      <vt:lpstr>Mongol rule</vt:lpstr>
      <vt:lpstr>Setting the stage</vt:lpstr>
      <vt:lpstr>Reign of akbar</vt:lpstr>
      <vt:lpstr>Akbar’s Successors</vt:lpstr>
      <vt:lpstr>End of mongol rule</vt:lpstr>
      <vt:lpstr>Southeast asia &amp; korea</vt:lpstr>
      <vt:lpstr>PowerPoint Presentation</vt:lpstr>
      <vt:lpstr>Khmer Empire</vt:lpstr>
      <vt:lpstr>Koryu Dynasty</vt:lpstr>
    </vt:vector>
  </TitlesOfParts>
  <Company>Quincy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Spread of civilizations in east asia</dc:title>
  <dc:creator>SARA ESTIS</dc:creator>
  <cp:lastModifiedBy>Sara Levine</cp:lastModifiedBy>
  <cp:revision>38</cp:revision>
  <dcterms:created xsi:type="dcterms:W3CDTF">2014-02-06T02:08:29Z</dcterms:created>
  <dcterms:modified xsi:type="dcterms:W3CDTF">2018-08-22T17:23:49Z</dcterms:modified>
</cp:coreProperties>
</file>