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6"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6" r:id="rId30"/>
    <p:sldId id="284" r:id="rId31"/>
    <p:sldId id="285"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3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56D36AA-0EFD-394A-A33B-1544140C3B38}" type="datetimeFigureOut">
              <a:rPr lang="en-US" smtClean="0"/>
              <a:t>8/26/15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E56D36AA-0EFD-394A-A33B-1544140C3B38}" type="datetimeFigureOut">
              <a:rPr lang="en-US" smtClean="0"/>
              <a:t>8/26/15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2F0622-668B-3E43-8C0A-24300669B7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56D36AA-0EFD-394A-A33B-1544140C3B38}" type="datetimeFigureOut">
              <a:rPr lang="en-US" smtClean="0"/>
              <a:t>8/26/15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E56D36AA-0EFD-394A-A33B-1544140C3B38}" type="datetimeFigureOut">
              <a:rPr lang="en-US" smtClean="0"/>
              <a:t>8/26/15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E56D36AA-0EFD-394A-A33B-1544140C3B38}" type="datetimeFigureOut">
              <a:rPr lang="en-US" smtClean="0"/>
              <a:t>8/26/15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56D36AA-0EFD-394A-A33B-1544140C3B38}" type="datetimeFigureOut">
              <a:rPr lang="en-US" smtClean="0"/>
              <a:t>8/26/15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F0622-668B-3E43-8C0A-24300669B7F3}"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56D36AA-0EFD-394A-A33B-1544140C3B38}" type="datetimeFigureOut">
              <a:rPr lang="en-US" smtClean="0"/>
              <a:t>8/26/15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F0622-668B-3E43-8C0A-24300669B7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56D36AA-0EFD-394A-A33B-1544140C3B38}" type="datetimeFigureOut">
              <a:rPr lang="en-US" smtClean="0"/>
              <a:t>8/26/15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F0622-668B-3E43-8C0A-24300669B7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56D36AA-0EFD-394A-A33B-1544140C3B38}" type="datetimeFigureOut">
              <a:rPr lang="en-US" smtClean="0"/>
              <a:t>8/26/15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6D36AA-0EFD-394A-A33B-1544140C3B38}" type="datetimeFigureOut">
              <a:rPr lang="en-US" smtClean="0"/>
              <a:t>8/26/15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F0622-668B-3E43-8C0A-24300669B7F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E56D36AA-0EFD-394A-A33B-1544140C3B38}" type="datetimeFigureOut">
              <a:rPr lang="en-US" smtClean="0"/>
              <a:t>8/26/15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2F0622-668B-3E43-8C0A-24300669B7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E56D36AA-0EFD-394A-A33B-1544140C3B38}" type="datetimeFigureOut">
              <a:rPr lang="en-US" smtClean="0"/>
              <a:t>8/26/15</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B42F0622-668B-3E43-8C0A-24300669B7F3}"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56D36AA-0EFD-394A-A33B-1544140C3B38}" type="datetimeFigureOut">
              <a:rPr lang="en-US" smtClean="0"/>
              <a:t>8/26/15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2F0622-668B-3E43-8C0A-24300669B7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6D36AA-0EFD-394A-A33B-1544140C3B38}" type="datetimeFigureOut">
              <a:rPr lang="en-US" smtClean="0"/>
              <a:t>8/26/15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2F0622-668B-3E43-8C0A-24300669B7F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E56D36AA-0EFD-394A-A33B-1544140C3B38}" type="datetimeFigureOut">
              <a:rPr lang="en-US" smtClean="0"/>
              <a:t>8/26/15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E56D36AA-0EFD-394A-A33B-1544140C3B38}" type="datetimeFigureOut">
              <a:rPr lang="en-US" smtClean="0"/>
              <a:t>8/26/15</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B42F0622-668B-3E43-8C0A-24300669B7F3}"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 id="2147483849" r:id="rId13"/>
    <p:sldLayoutId id="2147483850" r:id="rId14"/>
    <p:sldLayoutId id="2147483851"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5.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 Id="rId3" Type="http://schemas.openxmlformats.org/officeDocument/2006/relationships/image" Target="../media/image7.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image" Target="../media/image12.jpeg"/><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jpg"/><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AFRICA</a:t>
            </a:r>
            <a:endParaRPr lang="en-US" dirty="0"/>
          </a:p>
        </p:txBody>
      </p:sp>
      <p:sp>
        <p:nvSpPr>
          <p:cNvPr id="3" name="Subtitle 2"/>
          <p:cNvSpPr>
            <a:spLocks noGrp="1"/>
          </p:cNvSpPr>
          <p:nvPr>
            <p:ph type="subTitle" idx="1"/>
          </p:nvPr>
        </p:nvSpPr>
        <p:spPr/>
        <p:txBody>
          <a:bodyPr/>
          <a:lstStyle/>
          <a:p>
            <a:r>
              <a:rPr lang="en-US" dirty="0" smtClean="0"/>
              <a:t>1945 to Present Day</a:t>
            </a:r>
            <a:endParaRPr lang="en-US" dirty="0"/>
          </a:p>
        </p:txBody>
      </p:sp>
    </p:spTree>
    <p:extLst>
      <p:ext uri="{BB962C8B-B14F-4D97-AF65-F5344CB8AC3E}">
        <p14:creationId xmlns:p14="http://schemas.microsoft.com/office/powerpoint/2010/main" val="479457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SETTING THE STAGE</a:t>
            </a:r>
            <a:endParaRPr lang="en-US" dirty="0"/>
          </a:p>
        </p:txBody>
      </p:sp>
      <p:sp>
        <p:nvSpPr>
          <p:cNvPr id="5" name="Content Placeholder 4"/>
          <p:cNvSpPr>
            <a:spLocks noGrp="1"/>
          </p:cNvSpPr>
          <p:nvPr>
            <p:ph idx="1"/>
          </p:nvPr>
        </p:nvSpPr>
        <p:spPr/>
        <p:txBody>
          <a:bodyPr>
            <a:normAutofit lnSpcReduction="10000"/>
          </a:bodyPr>
          <a:lstStyle/>
          <a:p>
            <a:pPr marL="0" indent="0">
              <a:buNone/>
            </a:pPr>
            <a:r>
              <a:rPr lang="en-US" sz="2200" dirty="0" smtClean="0"/>
              <a:t>As dozens of European colonies gained independence in Africa, the establishment of democracy in Africa proved difficult. In many cases, the newly independent nations faced a host of problems that slowed their progress toward democracy. The main reason for Africa’s difficulties was the negative impact of colonial rule. European powers had done little to prepare their African colonies for independence. The lingering effects of colonialism undermined efforts to built stable, democratic economies and states.</a:t>
            </a:r>
            <a:endParaRPr lang="en-US" sz="2200" dirty="0"/>
          </a:p>
        </p:txBody>
      </p:sp>
    </p:spTree>
    <p:extLst>
      <p:ext uri="{BB962C8B-B14F-4D97-AF65-F5344CB8AC3E}">
        <p14:creationId xmlns:p14="http://schemas.microsoft.com/office/powerpoint/2010/main" val="3215184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9144000" cy="914400"/>
          </a:xfrm>
        </p:spPr>
        <p:txBody>
          <a:bodyPr>
            <a:noAutofit/>
          </a:bodyPr>
          <a:lstStyle/>
          <a:p>
            <a:r>
              <a:rPr lang="en-US" sz="3200" dirty="0" smtClean="0"/>
              <a:t>EUROPEAN POLICIES CAUSE PROBLEMS</a:t>
            </a:r>
            <a:endParaRPr lang="en-US" sz="3200" dirty="0"/>
          </a:p>
        </p:txBody>
      </p:sp>
      <p:sp>
        <p:nvSpPr>
          <p:cNvPr id="3" name="Content Placeholder 2"/>
          <p:cNvSpPr>
            <a:spLocks noGrp="1"/>
          </p:cNvSpPr>
          <p:nvPr>
            <p:ph idx="1"/>
          </p:nvPr>
        </p:nvSpPr>
        <p:spPr>
          <a:xfrm>
            <a:off x="216838" y="2168538"/>
            <a:ext cx="8720004" cy="4383543"/>
          </a:xfrm>
        </p:spPr>
        <p:txBody>
          <a:bodyPr>
            <a:normAutofit fontScale="92500" lnSpcReduction="10000"/>
          </a:bodyPr>
          <a:lstStyle/>
          <a:p>
            <a:r>
              <a:rPr lang="en-US" dirty="0" smtClean="0"/>
              <a:t>One problem was the ethnic and cultural conflicts created by arbitrary boundaries </a:t>
            </a:r>
          </a:p>
          <a:p>
            <a:r>
              <a:rPr lang="en-US" dirty="0" smtClean="0"/>
              <a:t>Other problems had a greater economic basis</a:t>
            </a:r>
          </a:p>
          <a:p>
            <a:r>
              <a:rPr lang="en-US" dirty="0" smtClean="0"/>
              <a:t>European powers had viewed colonies as sources of wealth and had encouraged the export of one or two cash crops (coffee or rubber) rather than production of products to serve local needs</a:t>
            </a:r>
          </a:p>
          <a:p>
            <a:r>
              <a:rPr lang="en-US" dirty="0" smtClean="0"/>
              <a:t>These policies left new African nations with unbalanced economies and a small middle class</a:t>
            </a:r>
          </a:p>
          <a:p>
            <a:r>
              <a:rPr lang="en-US" dirty="0" smtClean="0"/>
              <a:t>Such economic problems lessened their chances to create democratic stability</a:t>
            </a:r>
          </a:p>
          <a:p>
            <a:r>
              <a:rPr lang="en-US" dirty="0" smtClean="0"/>
              <a:t>European rule also disrupted African family and community life </a:t>
            </a:r>
          </a:p>
          <a:p>
            <a:pPr marL="0" indent="0">
              <a:buNone/>
            </a:pPr>
            <a:endParaRPr lang="en-US" dirty="0"/>
          </a:p>
        </p:txBody>
      </p:sp>
    </p:spTree>
    <p:extLst>
      <p:ext uri="{BB962C8B-B14F-4D97-AF65-F5344CB8AC3E}">
        <p14:creationId xmlns:p14="http://schemas.microsoft.com/office/powerpoint/2010/main" val="5761933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SHORT-LIVED DEMOCRACIES</a:t>
            </a:r>
            <a:endParaRPr lang="en-US" dirty="0"/>
          </a:p>
        </p:txBody>
      </p:sp>
      <p:sp>
        <p:nvSpPr>
          <p:cNvPr id="3" name="Content Placeholder 2"/>
          <p:cNvSpPr>
            <a:spLocks noGrp="1"/>
          </p:cNvSpPr>
          <p:nvPr>
            <p:ph idx="1"/>
          </p:nvPr>
        </p:nvSpPr>
        <p:spPr>
          <a:xfrm>
            <a:off x="1114424" y="2435308"/>
            <a:ext cx="7610476" cy="3831021"/>
          </a:xfrm>
        </p:spPr>
        <p:txBody>
          <a:bodyPr/>
          <a:lstStyle/>
          <a:p>
            <a:r>
              <a:rPr lang="en-US" dirty="0" smtClean="0"/>
              <a:t>When Britain and France gave up colonies, they left fragile, democratic governments in their place</a:t>
            </a:r>
          </a:p>
          <a:p>
            <a:r>
              <a:rPr lang="en-US" dirty="0" smtClean="0"/>
              <a:t>Soon, the aforementioned problems threatened those governments</a:t>
            </a:r>
          </a:p>
          <a:p>
            <a:r>
              <a:rPr lang="en-US" dirty="0" smtClean="0"/>
              <a:t>Rival ethnic groups often fought for power</a:t>
            </a:r>
          </a:p>
          <a:p>
            <a:r>
              <a:rPr lang="en-US" dirty="0" smtClean="0"/>
              <a:t>Strong militaries became tools for ambitious leaders</a:t>
            </a:r>
          </a:p>
          <a:p>
            <a:r>
              <a:rPr lang="en-US" dirty="0" smtClean="0"/>
              <a:t>In many cases, a military dictatorship replaced the democracy</a:t>
            </a:r>
            <a:endParaRPr lang="en-US" dirty="0"/>
          </a:p>
        </p:txBody>
      </p:sp>
    </p:spTree>
    <p:extLst>
      <p:ext uri="{BB962C8B-B14F-4D97-AF65-F5344CB8AC3E}">
        <p14:creationId xmlns:p14="http://schemas.microsoft.com/office/powerpoint/2010/main" val="33301287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INDEPENDENCE IN NIGERIA</a:t>
            </a:r>
            <a:endParaRPr lang="en-US" dirty="0"/>
          </a:p>
        </p:txBody>
      </p:sp>
      <p:sp>
        <p:nvSpPr>
          <p:cNvPr id="3" name="Content Placeholder 2"/>
          <p:cNvSpPr>
            <a:spLocks noGrp="1"/>
          </p:cNvSpPr>
          <p:nvPr>
            <p:ph idx="1"/>
          </p:nvPr>
        </p:nvSpPr>
        <p:spPr>
          <a:xfrm>
            <a:off x="1114424" y="2199518"/>
            <a:ext cx="7610476" cy="4352564"/>
          </a:xfrm>
        </p:spPr>
        <p:txBody>
          <a:bodyPr>
            <a:normAutofit lnSpcReduction="10000"/>
          </a:bodyPr>
          <a:lstStyle/>
          <a:p>
            <a:pPr marL="0" indent="0">
              <a:buNone/>
            </a:pPr>
            <a:r>
              <a:rPr lang="en-US" dirty="0" smtClean="0"/>
              <a:t>Nigeria, a former British colony, won its independence peacefully in 1960 but the country was ethnically divided and this soon led to war.</a:t>
            </a:r>
          </a:p>
          <a:p>
            <a:r>
              <a:rPr lang="en-US" dirty="0" smtClean="0"/>
              <a:t>Three major ethnic groups live within Nigeria’s borders – the Hausa-Fulani (mostly Muslim), the Yoruba and the Igbo (who are mostly Christians, Muslims or animists)</a:t>
            </a:r>
          </a:p>
          <a:p>
            <a:r>
              <a:rPr lang="en-US" dirty="0" smtClean="0"/>
              <a:t>After independence, Nigeria adopted a federal system</a:t>
            </a:r>
          </a:p>
          <a:p>
            <a:pPr marL="0" indent="0">
              <a:buNone/>
            </a:pPr>
            <a:r>
              <a:rPr lang="en-US" dirty="0" smtClean="0"/>
              <a:t>FEDERAL SYSTEM: a system where power is share between state governments and a central authority</a:t>
            </a:r>
          </a:p>
          <a:p>
            <a:r>
              <a:rPr lang="en-US" dirty="0" smtClean="0"/>
              <a:t>The Nigerians set up three states, one for each region and ethnic group, with a political party in each</a:t>
            </a:r>
            <a:endParaRPr lang="en-US" dirty="0"/>
          </a:p>
        </p:txBody>
      </p:sp>
    </p:spTree>
    <p:extLst>
      <p:ext uri="{BB962C8B-B14F-4D97-AF65-F5344CB8AC3E}">
        <p14:creationId xmlns:p14="http://schemas.microsoft.com/office/powerpoint/2010/main" val="21077499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NIGERIAN CIVIL WAR</a:t>
            </a:r>
            <a:endParaRPr lang="en-US" dirty="0"/>
          </a:p>
        </p:txBody>
      </p:sp>
      <p:sp>
        <p:nvSpPr>
          <p:cNvPr id="3" name="Content Placeholder 2"/>
          <p:cNvSpPr>
            <a:spLocks noGrp="1"/>
          </p:cNvSpPr>
          <p:nvPr>
            <p:ph idx="1"/>
          </p:nvPr>
        </p:nvSpPr>
        <p:spPr>
          <a:xfrm>
            <a:off x="247069" y="2192833"/>
            <a:ext cx="8666744" cy="4452186"/>
          </a:xfrm>
        </p:spPr>
        <p:txBody>
          <a:bodyPr>
            <a:normAutofit fontScale="85000" lnSpcReduction="20000"/>
          </a:bodyPr>
          <a:lstStyle/>
          <a:p>
            <a:r>
              <a:rPr lang="en-US" dirty="0" smtClean="0"/>
              <a:t>Although one group dominated each state, the states also had ethnic minorities</a:t>
            </a:r>
          </a:p>
          <a:p>
            <a:r>
              <a:rPr lang="en-US" dirty="0" smtClean="0"/>
              <a:t>In 1963, non-Yoruba minorities in the Western Region tried to break away and form their own region which led to fighting</a:t>
            </a:r>
          </a:p>
          <a:p>
            <a:r>
              <a:rPr lang="en-US" dirty="0" smtClean="0"/>
              <a:t>In January 1966, a group of army officers (mostly Igbo) seized power in the capital city of Lagos and declared martial law</a:t>
            </a:r>
          </a:p>
          <a:p>
            <a:pPr marL="0" indent="0">
              <a:buNone/>
            </a:pPr>
            <a:r>
              <a:rPr lang="en-US" dirty="0" smtClean="0"/>
              <a:t>MARTIAL LAW: temporary military rule</a:t>
            </a:r>
          </a:p>
          <a:p>
            <a:r>
              <a:rPr lang="en-US" dirty="0" smtClean="0"/>
              <a:t>The Hausa-Fulani launched an attack from the north and persecuted and killed many Igbo but the survivors fled east</a:t>
            </a:r>
          </a:p>
          <a:p>
            <a:r>
              <a:rPr lang="en-US" dirty="0" smtClean="0"/>
              <a:t>In 1967, the Eastern Region seceded from Nigeria and declared itself a new nation – Biafra, leading the Nigerian government into war to reunite the country and in 1970, the short-lived Biafra surrendered</a:t>
            </a:r>
          </a:p>
          <a:p>
            <a:r>
              <a:rPr lang="en-US" dirty="0" smtClean="0"/>
              <a:t>Nigeria was reunited, but over a million Igbo died, most from starvation</a:t>
            </a:r>
            <a:endParaRPr lang="en-US" dirty="0"/>
          </a:p>
        </p:txBody>
      </p:sp>
    </p:spTree>
    <p:extLst>
      <p:ext uri="{BB962C8B-B14F-4D97-AF65-F5344CB8AC3E}">
        <p14:creationId xmlns:p14="http://schemas.microsoft.com/office/powerpoint/2010/main" val="2632777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NIGERIAN NATION-BUILDING</a:t>
            </a:r>
            <a:endParaRPr lang="en-US" dirty="0"/>
          </a:p>
        </p:txBody>
      </p:sp>
      <p:sp>
        <p:nvSpPr>
          <p:cNvPr id="3" name="Content Placeholder 2"/>
          <p:cNvSpPr>
            <a:spLocks noGrp="1"/>
          </p:cNvSpPr>
          <p:nvPr>
            <p:ph idx="1"/>
          </p:nvPr>
        </p:nvSpPr>
        <p:spPr>
          <a:xfrm>
            <a:off x="2896341" y="2153048"/>
            <a:ext cx="6133431" cy="4460992"/>
          </a:xfrm>
        </p:spPr>
        <p:txBody>
          <a:bodyPr>
            <a:normAutofit fontScale="92500" lnSpcReduction="20000"/>
          </a:bodyPr>
          <a:lstStyle/>
          <a:p>
            <a:r>
              <a:rPr lang="en-US" dirty="0" smtClean="0"/>
              <a:t>After the war, Nigeria returned to the process of nation-building</a:t>
            </a:r>
          </a:p>
          <a:p>
            <a:r>
              <a:rPr lang="en-US" dirty="0" smtClean="0"/>
              <a:t>The government did not punish the Igbo, but used federal money to rebuild the Eastern Region</a:t>
            </a:r>
          </a:p>
          <a:p>
            <a:r>
              <a:rPr lang="en-US" dirty="0" smtClean="0"/>
              <a:t>The military governed Nigeria for most of the 1970s until they handed power back to civilian rulers in 1979</a:t>
            </a:r>
          </a:p>
          <a:p>
            <a:r>
              <a:rPr lang="en-US" dirty="0" smtClean="0"/>
              <a:t>However, Nigerian democracy was short-lived and in 1983, the military overthrew the civilian government</a:t>
            </a:r>
          </a:p>
          <a:p>
            <a:r>
              <a:rPr lang="en-US" dirty="0" smtClean="0"/>
              <a:t>A new military regime dominated by the Hausa-Fulani, took charge</a:t>
            </a:r>
            <a:endParaRPr lang="en-US" dirty="0"/>
          </a:p>
        </p:txBody>
      </p:sp>
      <p:pic>
        <p:nvPicPr>
          <p:cNvPr id="4" name="Picture 3" descr="Nigeri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373" y="2940820"/>
            <a:ext cx="2534084" cy="2619929"/>
          </a:xfrm>
          <a:prstGeom prst="rect">
            <a:avLst/>
          </a:prstGeom>
        </p:spPr>
      </p:pic>
    </p:spTree>
    <p:extLst>
      <p:ext uri="{BB962C8B-B14F-4D97-AF65-F5344CB8AC3E}">
        <p14:creationId xmlns:p14="http://schemas.microsoft.com/office/powerpoint/2010/main" val="1694327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9144000" cy="914400"/>
          </a:xfrm>
        </p:spPr>
        <p:txBody>
          <a:bodyPr>
            <a:normAutofit/>
          </a:bodyPr>
          <a:lstStyle/>
          <a:p>
            <a:r>
              <a:rPr lang="en-US" dirty="0" smtClean="0"/>
              <a:t>NIGERIA RETURNS TO CIVILIAN RULE</a:t>
            </a:r>
            <a:endParaRPr lang="en-US" dirty="0"/>
          </a:p>
        </p:txBody>
      </p:sp>
      <p:sp>
        <p:nvSpPr>
          <p:cNvPr id="3" name="Content Placeholder 2"/>
          <p:cNvSpPr>
            <a:spLocks noGrp="1"/>
          </p:cNvSpPr>
          <p:nvPr>
            <p:ph idx="1"/>
          </p:nvPr>
        </p:nvSpPr>
        <p:spPr>
          <a:xfrm>
            <a:off x="211320" y="2038257"/>
            <a:ext cx="6665557" cy="4653230"/>
          </a:xfrm>
        </p:spPr>
        <p:txBody>
          <a:bodyPr>
            <a:normAutofit fontScale="92500"/>
          </a:bodyPr>
          <a:lstStyle/>
          <a:p>
            <a:r>
              <a:rPr lang="en-US" dirty="0" smtClean="0"/>
              <a:t>The army held elections in 1993, which resulted in the victory of popular leader </a:t>
            </a:r>
            <a:r>
              <a:rPr lang="en-US" dirty="0" err="1" smtClean="0"/>
              <a:t>Moshood</a:t>
            </a:r>
            <a:r>
              <a:rPr lang="en-US" dirty="0" smtClean="0"/>
              <a:t> </a:t>
            </a:r>
            <a:r>
              <a:rPr lang="en-US" dirty="0" err="1" smtClean="0"/>
              <a:t>Abiola</a:t>
            </a:r>
            <a:endParaRPr lang="en-US" dirty="0" smtClean="0"/>
          </a:p>
          <a:p>
            <a:r>
              <a:rPr lang="en-US" dirty="0" smtClean="0"/>
              <a:t>Military officers declared the results invalid and General </a:t>
            </a:r>
            <a:r>
              <a:rPr lang="en-US" dirty="0" err="1" smtClean="0"/>
              <a:t>Sani</a:t>
            </a:r>
            <a:r>
              <a:rPr lang="en-US" dirty="0" smtClean="0"/>
              <a:t> </a:t>
            </a:r>
            <a:r>
              <a:rPr lang="en-US" dirty="0" err="1" smtClean="0"/>
              <a:t>Abacha</a:t>
            </a:r>
            <a:r>
              <a:rPr lang="en-US" dirty="0" smtClean="0"/>
              <a:t> took control as a dictator</a:t>
            </a:r>
          </a:p>
          <a:p>
            <a:r>
              <a:rPr lang="en-US" dirty="0" err="1" smtClean="0"/>
              <a:t>Abacha</a:t>
            </a:r>
            <a:r>
              <a:rPr lang="en-US" dirty="0" smtClean="0"/>
              <a:t> banned political activity and jailed dissidents</a:t>
            </a:r>
          </a:p>
          <a:p>
            <a:pPr marL="0" indent="0">
              <a:buNone/>
            </a:pPr>
            <a:r>
              <a:rPr lang="en-US" dirty="0" smtClean="0"/>
              <a:t>DISSIDENTS: government opponents</a:t>
            </a:r>
          </a:p>
          <a:p>
            <a:r>
              <a:rPr lang="en-US" dirty="0" smtClean="0"/>
              <a:t>After </a:t>
            </a:r>
            <a:r>
              <a:rPr lang="en-US" dirty="0" err="1" smtClean="0"/>
              <a:t>Abacha’s</a:t>
            </a:r>
            <a:r>
              <a:rPr lang="en-US" dirty="0" smtClean="0"/>
              <a:t> death in 1998, General </a:t>
            </a:r>
            <a:r>
              <a:rPr lang="en-US" dirty="0" err="1" smtClean="0"/>
              <a:t>Abdulsalami</a:t>
            </a:r>
            <a:r>
              <a:rPr lang="en-US" dirty="0" smtClean="0"/>
              <a:t> </a:t>
            </a:r>
            <a:r>
              <a:rPr lang="en-US" dirty="0" err="1" smtClean="0"/>
              <a:t>Abubakar</a:t>
            </a:r>
            <a:r>
              <a:rPr lang="en-US" dirty="0" smtClean="0"/>
              <a:t> seized power and ended military rule</a:t>
            </a:r>
          </a:p>
          <a:p>
            <a:r>
              <a:rPr lang="en-US" dirty="0" smtClean="0"/>
              <a:t>In 1999, Nigerians elected their first civilian president, </a:t>
            </a:r>
            <a:r>
              <a:rPr lang="en-US" dirty="0" err="1" smtClean="0"/>
              <a:t>Olusegun</a:t>
            </a:r>
            <a:r>
              <a:rPr lang="en-US" dirty="0" smtClean="0"/>
              <a:t> </a:t>
            </a:r>
            <a:r>
              <a:rPr lang="en-US" dirty="0" err="1" smtClean="0"/>
              <a:t>Obasanjo</a:t>
            </a:r>
            <a:r>
              <a:rPr lang="en-US" dirty="0" smtClean="0"/>
              <a:t>, in nearly 20 years</a:t>
            </a:r>
            <a:endParaRPr lang="en-US" dirty="0"/>
          </a:p>
        </p:txBody>
      </p:sp>
      <p:pic>
        <p:nvPicPr>
          <p:cNvPr id="4" name="Picture 3" descr="Obasanjo .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877" y="4791369"/>
            <a:ext cx="1941576" cy="1636795"/>
          </a:xfrm>
          <a:prstGeom prst="rect">
            <a:avLst/>
          </a:prstGeom>
        </p:spPr>
      </p:pic>
      <p:pic>
        <p:nvPicPr>
          <p:cNvPr id="5" name="Picture 4" descr="SaniAbach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6877" y="2209139"/>
            <a:ext cx="1941576" cy="2329891"/>
          </a:xfrm>
          <a:prstGeom prst="rect">
            <a:avLst/>
          </a:prstGeom>
        </p:spPr>
      </p:pic>
    </p:spTree>
    <p:extLst>
      <p:ext uri="{BB962C8B-B14F-4D97-AF65-F5344CB8AC3E}">
        <p14:creationId xmlns:p14="http://schemas.microsoft.com/office/powerpoint/2010/main" val="16960166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 OBASANJO</a:t>
            </a:r>
            <a:endParaRPr lang="en-US" dirty="0"/>
          </a:p>
        </p:txBody>
      </p:sp>
      <p:sp>
        <p:nvSpPr>
          <p:cNvPr id="3" name="Content Placeholder 2"/>
          <p:cNvSpPr>
            <a:spLocks noGrp="1"/>
          </p:cNvSpPr>
          <p:nvPr>
            <p:ph idx="1"/>
          </p:nvPr>
        </p:nvSpPr>
        <p:spPr>
          <a:xfrm>
            <a:off x="1114424" y="2292454"/>
            <a:ext cx="7610476" cy="4120221"/>
          </a:xfrm>
        </p:spPr>
        <p:txBody>
          <a:bodyPr>
            <a:normAutofit/>
          </a:bodyPr>
          <a:lstStyle/>
          <a:p>
            <a:r>
              <a:rPr lang="en-US" dirty="0" err="1" smtClean="0"/>
              <a:t>Obasanjo</a:t>
            </a:r>
            <a:r>
              <a:rPr lang="en-US" dirty="0" smtClean="0"/>
              <a:t> was an ethnic Yoruba and a critic of Nigerian military regimes, but as a former general, had support of the military</a:t>
            </a:r>
          </a:p>
          <a:p>
            <a:r>
              <a:rPr lang="en-US" dirty="0" smtClean="0"/>
              <a:t>Worked for a strong, unified Nigeria</a:t>
            </a:r>
          </a:p>
          <a:p>
            <a:r>
              <a:rPr lang="en-US" dirty="0" smtClean="0"/>
              <a:t>Made some progress against corruption and has asked for debt relief, seeing it as essential to relief of hunger and the future of democracy in Nigeria</a:t>
            </a:r>
          </a:p>
          <a:p>
            <a:r>
              <a:rPr lang="en-US" dirty="0" smtClean="0"/>
              <a:t>The most recent election, held in March 2015, saw </a:t>
            </a:r>
            <a:r>
              <a:rPr lang="en-US" dirty="0" err="1" smtClean="0"/>
              <a:t>Muhammadu</a:t>
            </a:r>
            <a:r>
              <a:rPr lang="en-US" dirty="0" smtClean="0"/>
              <a:t> </a:t>
            </a:r>
            <a:r>
              <a:rPr lang="en-US" dirty="0" err="1" smtClean="0"/>
              <a:t>Buhari</a:t>
            </a:r>
            <a:r>
              <a:rPr lang="en-US" dirty="0" smtClean="0"/>
              <a:t> elected as President and Nigeria continues to increase its oil exports and economic growth</a:t>
            </a:r>
            <a:endParaRPr lang="en-US" dirty="0"/>
          </a:p>
        </p:txBody>
      </p:sp>
    </p:spTree>
    <p:extLst>
      <p:ext uri="{BB962C8B-B14F-4D97-AF65-F5344CB8AC3E}">
        <p14:creationId xmlns:p14="http://schemas.microsoft.com/office/powerpoint/2010/main" val="13691249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AFRICA UNDER APARTHEID</a:t>
            </a:r>
            <a:endParaRPr lang="en-US" dirty="0"/>
          </a:p>
        </p:txBody>
      </p:sp>
      <p:sp>
        <p:nvSpPr>
          <p:cNvPr id="3" name="Content Placeholder 2"/>
          <p:cNvSpPr>
            <a:spLocks noGrp="1"/>
          </p:cNvSpPr>
          <p:nvPr>
            <p:ph idx="1"/>
          </p:nvPr>
        </p:nvSpPr>
        <p:spPr/>
        <p:txBody>
          <a:bodyPr>
            <a:normAutofit/>
          </a:bodyPr>
          <a:lstStyle/>
          <a:p>
            <a:pPr marL="0" indent="0">
              <a:buNone/>
            </a:pPr>
            <a:r>
              <a:rPr lang="en-US" sz="2200" dirty="0" smtClean="0"/>
              <a:t>In South Africa, racial conflict was the result of colonial rule. From its beginnings under Dutch and British control, South Africa was racially divided. A small white minority ruled a large black majority. In 1910, South Africa gained self-rule as a dominion of the British Empire. In 1931, it had become an independent member of the British Commonwealth. Although South Africa had a constitutional government, the constitution gave white power and denied the black majority its rights.</a:t>
            </a:r>
            <a:endParaRPr lang="en-US" sz="2200" dirty="0"/>
          </a:p>
        </p:txBody>
      </p:sp>
    </p:spTree>
    <p:extLst>
      <p:ext uri="{BB962C8B-B14F-4D97-AF65-F5344CB8AC3E}">
        <p14:creationId xmlns:p14="http://schemas.microsoft.com/office/powerpoint/2010/main" val="244187294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APARTHEID SEPARATES SOCIETY</a:t>
            </a:r>
            <a:endParaRPr lang="en-US" dirty="0"/>
          </a:p>
        </p:txBody>
      </p:sp>
      <p:sp>
        <p:nvSpPr>
          <p:cNvPr id="3" name="Content Placeholder 2"/>
          <p:cNvSpPr>
            <a:spLocks noGrp="1"/>
          </p:cNvSpPr>
          <p:nvPr>
            <p:ph idx="1"/>
          </p:nvPr>
        </p:nvSpPr>
        <p:spPr>
          <a:xfrm>
            <a:off x="216093" y="2208323"/>
            <a:ext cx="8697720" cy="4483164"/>
          </a:xfrm>
        </p:spPr>
        <p:txBody>
          <a:bodyPr>
            <a:normAutofit fontScale="85000" lnSpcReduction="10000"/>
          </a:bodyPr>
          <a:lstStyle/>
          <a:p>
            <a:r>
              <a:rPr lang="en-US" dirty="0" smtClean="0"/>
              <a:t>In 1948, the National Party took power and promoted Afrikaner, or Dutch South African, nationalism</a:t>
            </a:r>
          </a:p>
          <a:p>
            <a:r>
              <a:rPr lang="en-US" dirty="0" smtClean="0"/>
              <a:t>Instituted a policy of apartheid</a:t>
            </a:r>
          </a:p>
          <a:p>
            <a:pPr marL="0" indent="0">
              <a:buNone/>
            </a:pPr>
            <a:r>
              <a:rPr lang="en-US" dirty="0" smtClean="0"/>
              <a:t>APARTHEID: complete separation of the races</a:t>
            </a:r>
          </a:p>
          <a:p>
            <a:r>
              <a:rPr lang="en-US" dirty="0" smtClean="0"/>
              <a:t>The minority government banned social contacts between whites and blacks and established segregated schools, hospitals and neighborhoods</a:t>
            </a:r>
          </a:p>
          <a:p>
            <a:r>
              <a:rPr lang="en-US" dirty="0" smtClean="0"/>
              <a:t>In 1959, the minority government set up reserves, called homelands, for the country’s major black groups</a:t>
            </a:r>
          </a:p>
          <a:p>
            <a:r>
              <a:rPr lang="en-US" dirty="0" smtClean="0"/>
              <a:t>Blacks were forbidden to live in white areas unless they worked as servers or laborers for whites</a:t>
            </a:r>
          </a:p>
          <a:p>
            <a:r>
              <a:rPr lang="en-US" dirty="0" smtClean="0"/>
              <a:t>The homelands policy was completely unbalanced – although blacks made up 75% of the population, they were only given 13% of the land</a:t>
            </a:r>
            <a:endParaRPr lang="en-US" dirty="0"/>
          </a:p>
        </p:txBody>
      </p:sp>
    </p:spTree>
    <p:extLst>
      <p:ext uri="{BB962C8B-B14F-4D97-AF65-F5344CB8AC3E}">
        <p14:creationId xmlns:p14="http://schemas.microsoft.com/office/powerpoint/2010/main" val="42270511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ACHIEVING INDEPENDENCE</a:t>
            </a:r>
            <a:endParaRPr lang="en-US" dirty="0"/>
          </a:p>
        </p:txBody>
      </p:sp>
    </p:spTree>
    <p:extLst>
      <p:ext uri="{BB962C8B-B14F-4D97-AF65-F5344CB8AC3E}">
        <p14:creationId xmlns:p14="http://schemas.microsoft.com/office/powerpoint/2010/main" val="1867415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BLACKS PROTEST APARTHEID</a:t>
            </a:r>
            <a:endParaRPr lang="en-US" dirty="0"/>
          </a:p>
        </p:txBody>
      </p:sp>
      <p:sp>
        <p:nvSpPr>
          <p:cNvPr id="3" name="Content Placeholder 2"/>
          <p:cNvSpPr>
            <a:spLocks noGrp="1"/>
          </p:cNvSpPr>
          <p:nvPr>
            <p:ph idx="1"/>
          </p:nvPr>
        </p:nvSpPr>
        <p:spPr>
          <a:xfrm>
            <a:off x="1114424" y="2524798"/>
            <a:ext cx="7610476" cy="3896427"/>
          </a:xfrm>
        </p:spPr>
        <p:txBody>
          <a:bodyPr/>
          <a:lstStyle/>
          <a:p>
            <a:r>
              <a:rPr lang="en-US" dirty="0" smtClean="0"/>
              <a:t>The Blacks of South Africa resisted the controls </a:t>
            </a:r>
            <a:r>
              <a:rPr lang="en-US" dirty="0" err="1" smtClean="0"/>
              <a:t>imposted</a:t>
            </a:r>
            <a:r>
              <a:rPr lang="en-US" dirty="0" smtClean="0"/>
              <a:t> by the white minority</a:t>
            </a:r>
          </a:p>
          <a:p>
            <a:r>
              <a:rPr lang="en-US" dirty="0" smtClean="0"/>
              <a:t>In 1912, they formed the African National Congress (ANC) to fight for their rights</a:t>
            </a:r>
          </a:p>
          <a:p>
            <a:r>
              <a:rPr lang="en-US" dirty="0" smtClean="0"/>
              <a:t>One ANC leader was Nelson Mandela</a:t>
            </a:r>
          </a:p>
          <a:p>
            <a:r>
              <a:rPr lang="en-US" dirty="0" smtClean="0"/>
              <a:t>Troubles continued and riots broke out in 1976 and 1977</a:t>
            </a:r>
          </a:p>
          <a:p>
            <a:r>
              <a:rPr lang="en-US" dirty="0" smtClean="0"/>
              <a:t>As protests continued to mount, the government declared a nationwide state of emergency in 1986</a:t>
            </a:r>
            <a:endParaRPr lang="en-US" dirty="0"/>
          </a:p>
        </p:txBody>
      </p:sp>
    </p:spTree>
    <p:extLst>
      <p:ext uri="{BB962C8B-B14F-4D97-AF65-F5344CB8AC3E}">
        <p14:creationId xmlns:p14="http://schemas.microsoft.com/office/powerpoint/2010/main" val="40762518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9144000" cy="914400"/>
          </a:xfrm>
        </p:spPr>
        <p:txBody>
          <a:bodyPr>
            <a:noAutofit/>
          </a:bodyPr>
          <a:lstStyle/>
          <a:p>
            <a:r>
              <a:rPr lang="en-US" sz="2700" dirty="0" smtClean="0"/>
              <a:t>SOUTH AFRICA’S STRUGGLE FOR DEMOCRACY</a:t>
            </a:r>
            <a:endParaRPr lang="en-US" sz="2700" dirty="0"/>
          </a:p>
        </p:txBody>
      </p:sp>
      <p:sp>
        <p:nvSpPr>
          <p:cNvPr id="3" name="Content Placeholder 2"/>
          <p:cNvSpPr>
            <a:spLocks noGrp="1"/>
          </p:cNvSpPr>
          <p:nvPr>
            <p:ph idx="1"/>
          </p:nvPr>
        </p:nvSpPr>
        <p:spPr/>
        <p:txBody>
          <a:bodyPr>
            <a:normAutofit/>
          </a:bodyPr>
          <a:lstStyle/>
          <a:p>
            <a:pPr marL="0" indent="0">
              <a:buNone/>
            </a:pPr>
            <a:r>
              <a:rPr lang="en-US" sz="2200" dirty="0" smtClean="0"/>
              <a:t>By the late 1980s, South Africa was under great pressure to change. For years, a black South African bishop, Desmond Tutu, had led an economic campaign against apartheid. He asked foreign nations not to do business with South Africa. In response, many nations did impose trade restrictions. They also isolated South Africa in other ways, for example, by banning South Africa from the Olympics. In 1984, Tutu won the Nobel Peace Prize for his nonviolent methods.</a:t>
            </a:r>
            <a:endParaRPr lang="en-US" sz="2200" dirty="0"/>
          </a:p>
        </p:txBody>
      </p:sp>
    </p:spTree>
    <p:extLst>
      <p:ext uri="{BB962C8B-B14F-4D97-AF65-F5344CB8AC3E}">
        <p14:creationId xmlns:p14="http://schemas.microsoft.com/office/powerpoint/2010/main" val="377621017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STEPS FOR SOUTH AFRICA</a:t>
            </a:r>
            <a:endParaRPr lang="en-US" dirty="0"/>
          </a:p>
        </p:txBody>
      </p:sp>
      <p:sp>
        <p:nvSpPr>
          <p:cNvPr id="3" name="Content Placeholder 2"/>
          <p:cNvSpPr>
            <a:spLocks noGrp="1"/>
          </p:cNvSpPr>
          <p:nvPr>
            <p:ph idx="1"/>
          </p:nvPr>
        </p:nvSpPr>
        <p:spPr>
          <a:xfrm>
            <a:off x="1114424" y="2354412"/>
            <a:ext cx="7610476" cy="4073753"/>
          </a:xfrm>
        </p:spPr>
        <p:txBody>
          <a:bodyPr>
            <a:normAutofit fontScale="92500"/>
          </a:bodyPr>
          <a:lstStyle/>
          <a:p>
            <a:r>
              <a:rPr lang="en-US" dirty="0" smtClean="0"/>
              <a:t>In 1989, white South Africans elected F.W. de Klerk, whose goal was to transform South Africa and end its isolation</a:t>
            </a:r>
          </a:p>
          <a:p>
            <a:r>
              <a:rPr lang="en-US" dirty="0" smtClean="0"/>
              <a:t>He legalized the ANC and released Nelson Mandela from 27 years in prison</a:t>
            </a:r>
          </a:p>
          <a:p>
            <a:r>
              <a:rPr lang="en-US" dirty="0" smtClean="0"/>
              <a:t>Over the next 18 months, the South African parliament repealed apartheid laws</a:t>
            </a:r>
          </a:p>
          <a:p>
            <a:r>
              <a:rPr lang="en-US" dirty="0" smtClean="0"/>
              <a:t>World leaders welcomed these changes and began to ease restrictions on South Africa</a:t>
            </a:r>
          </a:p>
          <a:p>
            <a:r>
              <a:rPr lang="en-US" dirty="0" smtClean="0"/>
              <a:t>President de Klerk agreed to hold South Africa’s first </a:t>
            </a:r>
            <a:r>
              <a:rPr lang="en-US" dirty="0" err="1" smtClean="0"/>
              <a:t>univeral</a:t>
            </a:r>
            <a:r>
              <a:rPr lang="en-US" dirty="0" smtClean="0"/>
              <a:t> elections, in which people of all races could vote, in 1994</a:t>
            </a:r>
            <a:endParaRPr lang="en-US" dirty="0"/>
          </a:p>
        </p:txBody>
      </p:sp>
    </p:spTree>
    <p:extLst>
      <p:ext uri="{BB962C8B-B14F-4D97-AF65-F5344CB8AC3E}">
        <p14:creationId xmlns:p14="http://schemas.microsoft.com/office/powerpoint/2010/main" val="6200501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MAJORITY RULE</a:t>
            </a:r>
            <a:endParaRPr lang="en-US" dirty="0"/>
          </a:p>
        </p:txBody>
      </p:sp>
      <p:sp>
        <p:nvSpPr>
          <p:cNvPr id="3" name="Content Placeholder 2"/>
          <p:cNvSpPr>
            <a:spLocks noGrp="1"/>
          </p:cNvSpPr>
          <p:nvPr>
            <p:ph idx="1"/>
          </p:nvPr>
        </p:nvSpPr>
        <p:spPr>
          <a:xfrm>
            <a:off x="201349" y="2215006"/>
            <a:ext cx="5193531" cy="4337075"/>
          </a:xfrm>
        </p:spPr>
        <p:txBody>
          <a:bodyPr>
            <a:normAutofit fontScale="92500" lnSpcReduction="10000"/>
          </a:bodyPr>
          <a:lstStyle/>
          <a:p>
            <a:r>
              <a:rPr lang="en-US" dirty="0" smtClean="0"/>
              <a:t>Nelson Mandela was elected president and continued to work to heal the damage done by apartheid </a:t>
            </a:r>
            <a:endParaRPr lang="en-US" dirty="0"/>
          </a:p>
          <a:p>
            <a:r>
              <a:rPr lang="en-US" dirty="0" smtClean="0"/>
              <a:t>In 1996, after much debate, South African lawmakers passed a new, more democratic, constitution guaranteeing equal rights for all citizens</a:t>
            </a:r>
          </a:p>
          <a:p>
            <a:r>
              <a:rPr lang="en-US" dirty="0" smtClean="0"/>
              <a:t>Mandela stepped down in 199, but the nation’s democratic government continued</a:t>
            </a:r>
          </a:p>
          <a:p>
            <a:r>
              <a:rPr lang="en-US" dirty="0" smtClean="0"/>
              <a:t>He died in 2013 at the age of 95 and is remembered as a modern democratic hero</a:t>
            </a:r>
            <a:endParaRPr lang="en-US" dirty="0"/>
          </a:p>
        </p:txBody>
      </p:sp>
      <p:pic>
        <p:nvPicPr>
          <p:cNvPr id="4" name="Picture 3" descr="NelsonMandela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2713" y="2215006"/>
            <a:ext cx="3237192" cy="2261475"/>
          </a:xfrm>
          <a:prstGeom prst="rect">
            <a:avLst/>
          </a:prstGeom>
        </p:spPr>
      </p:pic>
      <p:pic>
        <p:nvPicPr>
          <p:cNvPr id="5" name="Picture 4" descr="NelsonMandela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2713" y="4607231"/>
            <a:ext cx="3237192" cy="1823398"/>
          </a:xfrm>
          <a:prstGeom prst="rect">
            <a:avLst/>
          </a:prstGeom>
        </p:spPr>
      </p:pic>
    </p:spTree>
    <p:extLst>
      <p:ext uri="{BB962C8B-B14F-4D97-AF65-F5344CB8AC3E}">
        <p14:creationId xmlns:p14="http://schemas.microsoft.com/office/powerpoint/2010/main" val="23513571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AFRICA TODAY</a:t>
            </a:r>
            <a:endParaRPr lang="en-US" dirty="0"/>
          </a:p>
        </p:txBody>
      </p:sp>
      <p:sp>
        <p:nvSpPr>
          <p:cNvPr id="3" name="Content Placeholder 2"/>
          <p:cNvSpPr>
            <a:spLocks noGrp="1"/>
          </p:cNvSpPr>
          <p:nvPr>
            <p:ph idx="1"/>
          </p:nvPr>
        </p:nvSpPr>
        <p:spPr>
          <a:xfrm>
            <a:off x="1114424" y="2245986"/>
            <a:ext cx="7610476" cy="4290606"/>
          </a:xfrm>
        </p:spPr>
        <p:txBody>
          <a:bodyPr>
            <a:normAutofit fontScale="92500" lnSpcReduction="10000"/>
          </a:bodyPr>
          <a:lstStyle/>
          <a:p>
            <a:r>
              <a:rPr lang="en-US" dirty="0" smtClean="0"/>
              <a:t>In 1999, Thabo Mbeki won election as president in a peaceful transition of power</a:t>
            </a:r>
          </a:p>
          <a:p>
            <a:r>
              <a:rPr lang="en-US" dirty="0" smtClean="0"/>
              <a:t>Mbeki promoted a free-market economic policy</a:t>
            </a:r>
          </a:p>
          <a:p>
            <a:r>
              <a:rPr lang="en-US" dirty="0" smtClean="0"/>
              <a:t>One of the biggest problems facing South Africa is the AIDS epidemic, which the government has failed to take steps to address</a:t>
            </a:r>
          </a:p>
          <a:p>
            <a:r>
              <a:rPr lang="en-US" dirty="0" smtClean="0"/>
              <a:t>South Africa is ranked as an upper-middle economy, however poverty and inequality remain widespread, with about ¼ of the population unemployed and living on less than $1.25/day</a:t>
            </a:r>
          </a:p>
          <a:p>
            <a:r>
              <a:rPr lang="en-US" dirty="0" smtClean="0"/>
              <a:t>The current president is Jacob </a:t>
            </a:r>
            <a:r>
              <a:rPr lang="en-US" dirty="0" err="1" smtClean="0"/>
              <a:t>Zuma</a:t>
            </a:r>
            <a:r>
              <a:rPr lang="en-US" dirty="0" smtClean="0"/>
              <a:t>, originally elected in 2009 and then re-elected in 2014</a:t>
            </a:r>
            <a:endParaRPr lang="en-US" dirty="0"/>
          </a:p>
        </p:txBody>
      </p:sp>
    </p:spTree>
    <p:extLst>
      <p:ext uri="{BB962C8B-B14F-4D97-AF65-F5344CB8AC3E}">
        <p14:creationId xmlns:p14="http://schemas.microsoft.com/office/powerpoint/2010/main" val="615955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HUMAN RIGHTS ISSUES</a:t>
            </a:r>
            <a:endParaRPr lang="en-US" dirty="0"/>
          </a:p>
        </p:txBody>
      </p:sp>
    </p:spTree>
    <p:extLst>
      <p:ext uri="{BB962C8B-B14F-4D97-AF65-F5344CB8AC3E}">
        <p14:creationId xmlns:p14="http://schemas.microsoft.com/office/powerpoint/2010/main" val="330876405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SETTING THE STAGE</a:t>
            </a:r>
            <a:endParaRPr lang="en-US" dirty="0"/>
          </a:p>
        </p:txBody>
      </p:sp>
      <p:sp>
        <p:nvSpPr>
          <p:cNvPr id="5" name="Content Placeholder 4"/>
          <p:cNvSpPr>
            <a:spLocks noGrp="1"/>
          </p:cNvSpPr>
          <p:nvPr>
            <p:ph idx="1"/>
          </p:nvPr>
        </p:nvSpPr>
        <p:spPr/>
        <p:txBody>
          <a:bodyPr>
            <a:normAutofit/>
          </a:bodyPr>
          <a:lstStyle/>
          <a:p>
            <a:pPr marL="0" indent="0">
              <a:buNone/>
            </a:pPr>
            <a:r>
              <a:rPr lang="en-US" sz="2200" dirty="0" smtClean="0"/>
              <a:t>As colonies began to gain independence from European countries, many atrocities occurred in the fights for independence. Some waged war against the Europeans and others waged war against one another, as the cultural divides between the African people were too big for some to accept. These atrocities included starvation and extreme poverty, but in </a:t>
            </a:r>
            <a:r>
              <a:rPr lang="en-US" sz="2200" dirty="0" smtClean="0"/>
              <a:t>some cases</a:t>
            </a:r>
            <a:r>
              <a:rPr lang="en-US" sz="2200" dirty="0" smtClean="0"/>
              <a:t>, </a:t>
            </a:r>
            <a:r>
              <a:rPr lang="en-US" sz="2200" dirty="0" smtClean="0"/>
              <a:t>also included the attempted murder of an entire race.</a:t>
            </a:r>
            <a:endParaRPr lang="en-US" sz="2200" dirty="0"/>
          </a:p>
        </p:txBody>
      </p:sp>
    </p:spTree>
    <p:extLst>
      <p:ext uri="{BB962C8B-B14F-4D97-AF65-F5344CB8AC3E}">
        <p14:creationId xmlns:p14="http://schemas.microsoft.com/office/powerpoint/2010/main" val="377739571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GENOCIDE?</a:t>
            </a:r>
            <a:endParaRPr lang="en-US" dirty="0"/>
          </a:p>
        </p:txBody>
      </p:sp>
      <p:sp>
        <p:nvSpPr>
          <p:cNvPr id="3" name="Content Placeholder 2"/>
          <p:cNvSpPr>
            <a:spLocks noGrp="1"/>
          </p:cNvSpPr>
          <p:nvPr>
            <p:ph idx="1"/>
          </p:nvPr>
        </p:nvSpPr>
        <p:spPr>
          <a:xfrm>
            <a:off x="1114424" y="2827906"/>
            <a:ext cx="7610476" cy="2887740"/>
          </a:xfrm>
        </p:spPr>
        <p:txBody>
          <a:bodyPr>
            <a:normAutofit/>
          </a:bodyPr>
          <a:lstStyle/>
          <a:p>
            <a:pPr marL="0" indent="0">
              <a:buNone/>
            </a:pPr>
            <a:r>
              <a:rPr lang="en-US" sz="3000" dirty="0" smtClean="0"/>
              <a:t>GENOCIDE: the deliberate killing of a large group of people, especially those of a particular ethnic, national, racial or religious group, with the intent to destroy that group, in whole or in part.</a:t>
            </a:r>
            <a:endParaRPr lang="en-US" sz="3000" dirty="0"/>
          </a:p>
        </p:txBody>
      </p:sp>
    </p:spTree>
    <p:extLst>
      <p:ext uri="{BB962C8B-B14F-4D97-AF65-F5344CB8AC3E}">
        <p14:creationId xmlns:p14="http://schemas.microsoft.com/office/powerpoint/2010/main" val="35019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RWANDAN GENOCIDE</a:t>
            </a:r>
            <a:endParaRPr lang="en-US" dirty="0"/>
          </a:p>
        </p:txBody>
      </p:sp>
      <p:sp>
        <p:nvSpPr>
          <p:cNvPr id="3" name="Content Placeholder 2"/>
          <p:cNvSpPr>
            <a:spLocks noGrp="1"/>
          </p:cNvSpPr>
          <p:nvPr>
            <p:ph idx="1"/>
          </p:nvPr>
        </p:nvSpPr>
        <p:spPr>
          <a:xfrm>
            <a:off x="1114424" y="2750458"/>
            <a:ext cx="7610476" cy="3670767"/>
          </a:xfrm>
        </p:spPr>
        <p:txBody>
          <a:bodyPr/>
          <a:lstStyle/>
          <a:p>
            <a:r>
              <a:rPr lang="en-US" dirty="0" smtClean="0"/>
              <a:t>Between April and June of 1994, an estimated 1 million Rwandans, from the ethnic group the Tutsis, were killed in the span of 100 days</a:t>
            </a:r>
          </a:p>
          <a:p>
            <a:r>
              <a:rPr lang="en-US" dirty="0" smtClean="0"/>
              <a:t>70% of the Tutsi population, and 20% of Rwanda’s overall population were murdered</a:t>
            </a:r>
          </a:p>
          <a:p>
            <a:r>
              <a:rPr lang="en-US" dirty="0" smtClean="0"/>
              <a:t>The genocide had a lasting, and profound, impact on Rwanda and its neighboring countries</a:t>
            </a:r>
            <a:endParaRPr lang="en-US" dirty="0"/>
          </a:p>
        </p:txBody>
      </p:sp>
    </p:spTree>
    <p:extLst>
      <p:ext uri="{BB962C8B-B14F-4D97-AF65-F5344CB8AC3E}">
        <p14:creationId xmlns:p14="http://schemas.microsoft.com/office/powerpoint/2010/main" val="14028622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RWANDA</a:t>
            </a:r>
            <a:endParaRPr lang="en-US" dirty="0"/>
          </a:p>
        </p:txBody>
      </p:sp>
      <p:pic>
        <p:nvPicPr>
          <p:cNvPr id="4" name="Picture 5" descr="http://www.berkeley.edu/news/students/2003/rwanda/images/map_rwand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199516"/>
            <a:ext cx="8305800" cy="4290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496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THE STAGE</a:t>
            </a:r>
            <a:endParaRPr lang="en-US" dirty="0"/>
          </a:p>
        </p:txBody>
      </p:sp>
      <p:sp>
        <p:nvSpPr>
          <p:cNvPr id="3" name="Content Placeholder 2"/>
          <p:cNvSpPr>
            <a:spLocks noGrp="1"/>
          </p:cNvSpPr>
          <p:nvPr>
            <p:ph idx="1"/>
          </p:nvPr>
        </p:nvSpPr>
        <p:spPr/>
        <p:txBody>
          <a:bodyPr>
            <a:noAutofit/>
          </a:bodyPr>
          <a:lstStyle/>
          <a:p>
            <a:pPr marL="0" indent="0">
              <a:buNone/>
            </a:pPr>
            <a:r>
              <a:rPr lang="en-US" sz="2200" dirty="0" smtClean="0"/>
              <a:t>Throughout the first half of the 20</a:t>
            </a:r>
            <a:r>
              <a:rPr lang="en-US" sz="2200" baseline="30000" dirty="0" smtClean="0"/>
              <a:t>th</a:t>
            </a:r>
            <a:r>
              <a:rPr lang="en-US" sz="2200" dirty="0" smtClean="0"/>
              <a:t> century, Africa resembled little more than a European outpost. The nations of Europe had marched in during the late-1800s and colonized much of the continent. Like the diverse groups of people living in Asia, however, the diverse people of Africa were unwilling to return to colonial domination after World War II. And so, in the decades following the great global conflict, they, too, won their independence from foreign rule and went to work building new nations.</a:t>
            </a:r>
            <a:endParaRPr lang="en-US" sz="2200" dirty="0"/>
          </a:p>
        </p:txBody>
      </p:sp>
    </p:spTree>
    <p:extLst>
      <p:ext uri="{BB962C8B-B14F-4D97-AF65-F5344CB8AC3E}">
        <p14:creationId xmlns:p14="http://schemas.microsoft.com/office/powerpoint/2010/main" val="7471786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THE HUTUS AND TUTSIS?</a:t>
            </a:r>
            <a:endParaRPr lang="en-US" dirty="0"/>
          </a:p>
        </p:txBody>
      </p:sp>
      <p:sp>
        <p:nvSpPr>
          <p:cNvPr id="3" name="Content Placeholder 2"/>
          <p:cNvSpPr>
            <a:spLocks noGrp="1"/>
          </p:cNvSpPr>
          <p:nvPr>
            <p:ph idx="1"/>
          </p:nvPr>
        </p:nvSpPr>
        <p:spPr>
          <a:xfrm>
            <a:off x="1114424" y="2184028"/>
            <a:ext cx="7610476" cy="4352564"/>
          </a:xfrm>
        </p:spPr>
        <p:txBody>
          <a:bodyPr>
            <a:normAutofit lnSpcReduction="10000"/>
          </a:bodyPr>
          <a:lstStyle/>
          <a:p>
            <a:r>
              <a:rPr lang="en-US" dirty="0" smtClean="0"/>
              <a:t>The Hutus and Tutsis are 2 groups of people that settled in present day Rwanda 2,000 years ago</a:t>
            </a:r>
          </a:p>
          <a:p>
            <a:r>
              <a:rPr lang="en-US" dirty="0" smtClean="0"/>
              <a:t>Overtime they worked together and united – developing a single language (Kinyarwanda) and one set of religious and philosophical beliefs</a:t>
            </a:r>
          </a:p>
          <a:p>
            <a:r>
              <a:rPr lang="en-US" dirty="0" smtClean="0"/>
              <a:t>Tutsi meant warrior/farmer and Hutu meant peasant </a:t>
            </a:r>
          </a:p>
          <a:p>
            <a:r>
              <a:rPr lang="en-US" dirty="0" smtClean="0"/>
              <a:t>While Tutsis had tended to be taller and lighter-skinned, intermarriage through the years had made distinction by sight impossible</a:t>
            </a:r>
          </a:p>
          <a:p>
            <a:r>
              <a:rPr lang="en-US" dirty="0" smtClean="0"/>
              <a:t>Hutus, but accumulating enough property, could become Tutsis – the distinctions were fluid</a:t>
            </a:r>
            <a:endParaRPr lang="en-US" dirty="0"/>
          </a:p>
        </p:txBody>
      </p:sp>
    </p:spTree>
    <p:extLst>
      <p:ext uri="{BB962C8B-B14F-4D97-AF65-F5344CB8AC3E}">
        <p14:creationId xmlns:p14="http://schemas.microsoft.com/office/powerpoint/2010/main" val="36507807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COLONIAL RULE IN RWANDA</a:t>
            </a:r>
            <a:endParaRPr lang="en-US" dirty="0"/>
          </a:p>
        </p:txBody>
      </p:sp>
      <p:sp>
        <p:nvSpPr>
          <p:cNvPr id="3" name="Content Placeholder 2"/>
          <p:cNvSpPr>
            <a:spLocks noGrp="1"/>
          </p:cNvSpPr>
          <p:nvPr>
            <p:ph idx="1"/>
          </p:nvPr>
        </p:nvSpPr>
        <p:spPr>
          <a:xfrm>
            <a:off x="1114424" y="2184028"/>
            <a:ext cx="7610476" cy="4399032"/>
          </a:xfrm>
        </p:spPr>
        <p:txBody>
          <a:bodyPr>
            <a:normAutofit fontScale="92500"/>
          </a:bodyPr>
          <a:lstStyle/>
          <a:p>
            <a:r>
              <a:rPr lang="en-US" dirty="0" smtClean="0"/>
              <a:t>Germans were the first to colonize Rwanda in the early 1900s</a:t>
            </a:r>
          </a:p>
          <a:p>
            <a:r>
              <a:rPr lang="en-US" dirty="0" smtClean="0"/>
              <a:t>After World War I, it was decided that Germany could no longer rule Rwanda and would instead be governed by Belgium</a:t>
            </a:r>
          </a:p>
          <a:p>
            <a:r>
              <a:rPr lang="en-US" dirty="0" smtClean="0"/>
              <a:t>Both colonial powers sharpened the distinction between Tutsis and Hutus, and Belgium used it to their advantage</a:t>
            </a:r>
          </a:p>
          <a:p>
            <a:r>
              <a:rPr lang="en-US" dirty="0" smtClean="0"/>
              <a:t>The Belgians favored the Tutsis and gave them privileges and western-style education because they thought it was easier to control Rwanda this way</a:t>
            </a:r>
          </a:p>
          <a:p>
            <a:r>
              <a:rPr lang="en-US" dirty="0" smtClean="0"/>
              <a:t>Belgians favored the Tutsis because they appeared more European in their features</a:t>
            </a:r>
          </a:p>
        </p:txBody>
      </p:sp>
    </p:spTree>
    <p:extLst>
      <p:ext uri="{BB962C8B-B14F-4D97-AF65-F5344CB8AC3E}">
        <p14:creationId xmlns:p14="http://schemas.microsoft.com/office/powerpoint/2010/main" val="946847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IDENTIFICATION CRISIS</a:t>
            </a:r>
            <a:endParaRPr lang="en-US" dirty="0"/>
          </a:p>
        </p:txBody>
      </p:sp>
      <p:sp>
        <p:nvSpPr>
          <p:cNvPr id="3" name="Content Placeholder 2"/>
          <p:cNvSpPr>
            <a:spLocks noGrp="1"/>
          </p:cNvSpPr>
          <p:nvPr>
            <p:ph idx="1"/>
          </p:nvPr>
        </p:nvSpPr>
        <p:spPr>
          <a:xfrm>
            <a:off x="1114424" y="2184027"/>
            <a:ext cx="7610476" cy="4368053"/>
          </a:xfrm>
        </p:spPr>
        <p:txBody>
          <a:bodyPr>
            <a:normAutofit/>
          </a:bodyPr>
          <a:lstStyle/>
          <a:p>
            <a:r>
              <a:rPr lang="en-US" dirty="0" smtClean="0"/>
              <a:t>After creating laws that gave special privileges to the Tutsis, the Belgians ran into a problem – how could they be sure who was a Tutsi and who was a Hutu?</a:t>
            </a:r>
          </a:p>
          <a:p>
            <a:r>
              <a:rPr lang="en-US" dirty="0" smtClean="0"/>
              <a:t>In 1935, Belgium mandated that every single citizen must register and carry an identification card</a:t>
            </a:r>
          </a:p>
          <a:p>
            <a:r>
              <a:rPr lang="en-US" dirty="0" smtClean="0"/>
              <a:t>This prevented any further movement between the classes </a:t>
            </a:r>
          </a:p>
          <a:p>
            <a:r>
              <a:rPr lang="en-US" dirty="0" smtClean="0"/>
              <a:t>If a citizen had no proof of being a Tutsi or Hutu, the Belgians decided for them – if more European looking, a citizen was Tutsi and if features were less European looking, a citizen was Hutu</a:t>
            </a:r>
          </a:p>
          <a:p>
            <a:endParaRPr lang="en-US" dirty="0"/>
          </a:p>
        </p:txBody>
      </p:sp>
    </p:spTree>
    <p:extLst>
      <p:ext uri="{BB962C8B-B14F-4D97-AF65-F5344CB8AC3E}">
        <p14:creationId xmlns:p14="http://schemas.microsoft.com/office/powerpoint/2010/main" val="3553652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PARMEHUTU</a:t>
            </a:r>
            <a:endParaRPr lang="en-US" dirty="0"/>
          </a:p>
        </p:txBody>
      </p:sp>
      <p:sp>
        <p:nvSpPr>
          <p:cNvPr id="3" name="Content Placeholder 2"/>
          <p:cNvSpPr>
            <a:spLocks noGrp="1"/>
          </p:cNvSpPr>
          <p:nvPr>
            <p:ph idx="1"/>
          </p:nvPr>
        </p:nvSpPr>
        <p:spPr>
          <a:xfrm>
            <a:off x="3315442" y="2339955"/>
            <a:ext cx="5828558" cy="4337075"/>
          </a:xfrm>
        </p:spPr>
        <p:txBody>
          <a:bodyPr>
            <a:normAutofit/>
          </a:bodyPr>
          <a:lstStyle/>
          <a:p>
            <a:r>
              <a:rPr lang="en-US" dirty="0" smtClean="0"/>
              <a:t>In 1959, Hutus formed the Party for the Emancipation of the Hutus – called </a:t>
            </a:r>
            <a:r>
              <a:rPr lang="en-US" dirty="0" err="1" smtClean="0"/>
              <a:t>Parmehutu</a:t>
            </a:r>
            <a:endParaRPr lang="en-US" dirty="0" smtClean="0"/>
          </a:p>
          <a:p>
            <a:r>
              <a:rPr lang="en-US" dirty="0" smtClean="0">
                <a:latin typeface="Tahoma" charset="0"/>
              </a:rPr>
              <a:t>Hutus rebelled against the Belgian colonial power and the Tutsi elite</a:t>
            </a:r>
          </a:p>
          <a:p>
            <a:r>
              <a:rPr lang="en-US" dirty="0" smtClean="0">
                <a:latin typeface="Tahoma" charset="0"/>
              </a:rPr>
              <a:t>150,000 Tutsis fled to Burundi (which at the time was a part of Rwanda)</a:t>
            </a:r>
            <a:endParaRPr lang="en-US" dirty="0">
              <a:latin typeface="Tahoma" charset="0"/>
            </a:endParaRPr>
          </a:p>
          <a:p>
            <a:r>
              <a:rPr lang="en-US" dirty="0" smtClean="0"/>
              <a:t>In 1962, Belgium withdrew from Rwanda and Rwanda and Burundi split into 2 different countries</a:t>
            </a:r>
            <a:endParaRPr lang="en-US" dirty="0"/>
          </a:p>
        </p:txBody>
      </p:sp>
      <p:pic>
        <p:nvPicPr>
          <p:cNvPr id="4" name="Picture 5" descr="http://www.cbm.org.uk/rwandaburundi.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644" y="2355444"/>
            <a:ext cx="2669582" cy="3840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88337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HUTUS FIGHT THE TUTSIS</a:t>
            </a:r>
            <a:endParaRPr lang="en-US" dirty="0"/>
          </a:p>
        </p:txBody>
      </p:sp>
      <p:sp>
        <p:nvSpPr>
          <p:cNvPr id="3" name="Content Placeholder 2"/>
          <p:cNvSpPr>
            <a:spLocks noGrp="1"/>
          </p:cNvSpPr>
          <p:nvPr>
            <p:ph idx="1"/>
          </p:nvPr>
        </p:nvSpPr>
        <p:spPr>
          <a:xfrm>
            <a:off x="418188" y="2199518"/>
            <a:ext cx="8306712" cy="4383542"/>
          </a:xfrm>
        </p:spPr>
        <p:txBody>
          <a:bodyPr>
            <a:normAutofit fontScale="92500"/>
          </a:bodyPr>
          <a:lstStyle/>
          <a:p>
            <a:r>
              <a:rPr lang="en-US" dirty="0" smtClean="0"/>
              <a:t>Still angry at being repressed and discriminate against for so many years, the Hutus continue to fight the Tutsis for decades</a:t>
            </a:r>
          </a:p>
          <a:p>
            <a:r>
              <a:rPr lang="en-US" dirty="0" smtClean="0"/>
              <a:t>Many Tutsis are massacred and many flee Rwanda</a:t>
            </a:r>
          </a:p>
          <a:p>
            <a:r>
              <a:rPr lang="en-US" dirty="0" smtClean="0"/>
              <a:t>A well-known Hutu leader, </a:t>
            </a:r>
            <a:r>
              <a:rPr lang="en-US" dirty="0" err="1" smtClean="0"/>
              <a:t>Dr</a:t>
            </a:r>
            <a:r>
              <a:rPr lang="en-US" dirty="0" smtClean="0"/>
              <a:t> Leon </a:t>
            </a:r>
            <a:r>
              <a:rPr lang="en-US" dirty="0" err="1" smtClean="0"/>
              <a:t>Mugesera</a:t>
            </a:r>
            <a:r>
              <a:rPr lang="en-US" dirty="0" smtClean="0"/>
              <a:t> appeals to the Hutus to send the Tutsis “back to Ethiopia” and other Hutus said that they needed to clean up the “filth” and kill the Tutsi “cockroaches”</a:t>
            </a:r>
          </a:p>
          <a:p>
            <a:r>
              <a:rPr lang="en-US" dirty="0" smtClean="0"/>
              <a:t>Following months of negotiations, President </a:t>
            </a:r>
            <a:r>
              <a:rPr lang="en-US" dirty="0" err="1" smtClean="0"/>
              <a:t>Habyarimana</a:t>
            </a:r>
            <a:r>
              <a:rPr lang="en-US" dirty="0" smtClean="0"/>
              <a:t> (a Hutu president) and the RPF (Rwanda Patriotic Front) signed a peace accord in 1993 calling for the return of the Tutsi refugees</a:t>
            </a:r>
          </a:p>
          <a:p>
            <a:r>
              <a:rPr lang="en-US" dirty="0" smtClean="0"/>
              <a:t>2,500 UN troops were deployed to Kigali to oversee the peace accord</a:t>
            </a:r>
            <a:endParaRPr lang="en-US" dirty="0"/>
          </a:p>
        </p:txBody>
      </p:sp>
    </p:spTree>
    <p:extLst>
      <p:ext uri="{BB962C8B-B14F-4D97-AF65-F5344CB8AC3E}">
        <p14:creationId xmlns:p14="http://schemas.microsoft.com/office/powerpoint/2010/main" val="14045119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FRAGILE PEACE</a:t>
            </a:r>
            <a:endParaRPr lang="en-US" dirty="0"/>
          </a:p>
        </p:txBody>
      </p:sp>
      <p:sp>
        <p:nvSpPr>
          <p:cNvPr id="3" name="Content Placeholder 2"/>
          <p:cNvSpPr>
            <a:spLocks noGrp="1"/>
          </p:cNvSpPr>
          <p:nvPr>
            <p:ph idx="1"/>
          </p:nvPr>
        </p:nvSpPr>
        <p:spPr>
          <a:xfrm>
            <a:off x="1114424" y="2215006"/>
            <a:ext cx="7610476" cy="4642994"/>
          </a:xfrm>
        </p:spPr>
        <p:txBody>
          <a:bodyPr>
            <a:normAutofit/>
          </a:bodyPr>
          <a:lstStyle/>
          <a:p>
            <a:r>
              <a:rPr lang="en-US" dirty="0" smtClean="0"/>
              <a:t>Despite the peace accord, the Rwandan president stalled in created a unified government with shared power</a:t>
            </a:r>
          </a:p>
          <a:p>
            <a:r>
              <a:rPr lang="en-US" dirty="0" smtClean="0"/>
              <a:t>At the same time, the training of militias and violence intensified </a:t>
            </a:r>
          </a:p>
          <a:p>
            <a:r>
              <a:rPr lang="en-US" dirty="0" smtClean="0"/>
              <a:t>Human rights groups warned the international community of an impending genocide</a:t>
            </a:r>
          </a:p>
          <a:p>
            <a:r>
              <a:rPr lang="en-US" dirty="0" smtClean="0"/>
              <a:t>In March of 1994, human rights groups are forced to flee Rwanda due to the impeding calamity – only the Red Cross stayed behind</a:t>
            </a:r>
          </a:p>
          <a:p>
            <a:r>
              <a:rPr lang="en-US" dirty="0" smtClean="0"/>
              <a:t>The UN is forced to leave as well</a:t>
            </a:r>
            <a:endParaRPr lang="en-US" dirty="0"/>
          </a:p>
        </p:txBody>
      </p:sp>
    </p:spTree>
    <p:extLst>
      <p:ext uri="{BB962C8B-B14F-4D97-AF65-F5344CB8AC3E}">
        <p14:creationId xmlns:p14="http://schemas.microsoft.com/office/powerpoint/2010/main" val="37926958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DAY TO REMEMBER</a:t>
            </a:r>
            <a:endParaRPr lang="en-US" dirty="0"/>
          </a:p>
        </p:txBody>
      </p:sp>
      <p:sp>
        <p:nvSpPr>
          <p:cNvPr id="3" name="Content Placeholder 2"/>
          <p:cNvSpPr>
            <a:spLocks noGrp="1"/>
          </p:cNvSpPr>
          <p:nvPr>
            <p:ph idx="1"/>
          </p:nvPr>
        </p:nvSpPr>
        <p:spPr/>
        <p:txBody>
          <a:bodyPr/>
          <a:lstStyle/>
          <a:p>
            <a:r>
              <a:rPr lang="en-US" dirty="0" smtClean="0"/>
              <a:t>On April 6, 1994, President </a:t>
            </a:r>
            <a:r>
              <a:rPr lang="en-US" dirty="0" err="1" smtClean="0"/>
              <a:t>Habyarimana</a:t>
            </a:r>
            <a:r>
              <a:rPr lang="en-US" dirty="0" smtClean="0"/>
              <a:t> and the president of Burundi, </a:t>
            </a:r>
            <a:r>
              <a:rPr lang="en-US" dirty="0" err="1" smtClean="0"/>
              <a:t>Cyprien</a:t>
            </a:r>
            <a:r>
              <a:rPr lang="en-US" dirty="0" smtClean="0"/>
              <a:t> </a:t>
            </a:r>
            <a:r>
              <a:rPr lang="en-US" dirty="0" err="1" smtClean="0"/>
              <a:t>Ntaryamira</a:t>
            </a:r>
            <a:r>
              <a:rPr lang="en-US" dirty="0" smtClean="0"/>
              <a:t>, are shot down in a plane and killed</a:t>
            </a:r>
          </a:p>
          <a:p>
            <a:r>
              <a:rPr lang="en-US" dirty="0" smtClean="0"/>
              <a:t>No one knows who shot down the plane – some theories point at Hutus, and others point at the Tutsis</a:t>
            </a:r>
          </a:p>
          <a:p>
            <a:r>
              <a:rPr lang="en-US" dirty="0" smtClean="0"/>
              <a:t>That night, the genocide begins </a:t>
            </a:r>
            <a:endParaRPr lang="en-US" dirty="0"/>
          </a:p>
        </p:txBody>
      </p:sp>
    </p:spTree>
    <p:extLst>
      <p:ext uri="{BB962C8B-B14F-4D97-AF65-F5344CB8AC3E}">
        <p14:creationId xmlns:p14="http://schemas.microsoft.com/office/powerpoint/2010/main" val="17411637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GENOCIDE</a:t>
            </a:r>
            <a:endParaRPr lang="en-US" dirty="0"/>
          </a:p>
        </p:txBody>
      </p:sp>
      <p:sp>
        <p:nvSpPr>
          <p:cNvPr id="3" name="Content Placeholder 2"/>
          <p:cNvSpPr>
            <a:spLocks noGrp="1"/>
          </p:cNvSpPr>
          <p:nvPr>
            <p:ph idx="1"/>
          </p:nvPr>
        </p:nvSpPr>
        <p:spPr>
          <a:xfrm>
            <a:off x="1114424" y="2191778"/>
            <a:ext cx="7610476" cy="4383552"/>
          </a:xfrm>
        </p:spPr>
        <p:txBody>
          <a:bodyPr>
            <a:normAutofit lnSpcReduction="10000"/>
          </a:bodyPr>
          <a:lstStyle/>
          <a:p>
            <a:r>
              <a:rPr lang="en-US" dirty="0" smtClean="0"/>
              <a:t>The Hutu militia, at one point 30,000 people strong, slaughtered any Tutsi they found</a:t>
            </a:r>
          </a:p>
          <a:p>
            <a:r>
              <a:rPr lang="en-US" dirty="0" smtClean="0"/>
              <a:t>The militia encouraged regular Hutu civilians to do the same</a:t>
            </a:r>
          </a:p>
          <a:p>
            <a:r>
              <a:rPr lang="en-US" dirty="0" smtClean="0"/>
              <a:t>In some cases, Hutus were forced to kill their Tutsi neighbors</a:t>
            </a:r>
          </a:p>
          <a:p>
            <a:r>
              <a:rPr lang="en-US" dirty="0" smtClean="0"/>
              <a:t>In the span of 100 days, an estimated 500,000 to 1 million Tutsis were slaughtered</a:t>
            </a:r>
          </a:p>
          <a:p>
            <a:r>
              <a:rPr lang="en-US" dirty="0" smtClean="0"/>
              <a:t>They were killed primarily with knives, machetes, and clubs</a:t>
            </a:r>
          </a:p>
          <a:p>
            <a:r>
              <a:rPr lang="en-US" dirty="0" smtClean="0"/>
              <a:t>100,000 of those murdered were children</a:t>
            </a:r>
            <a:endParaRPr lang="en-US" dirty="0"/>
          </a:p>
        </p:txBody>
      </p:sp>
    </p:spTree>
    <p:extLst>
      <p:ext uri="{BB962C8B-B14F-4D97-AF65-F5344CB8AC3E}">
        <p14:creationId xmlns:p14="http://schemas.microsoft.com/office/powerpoint/2010/main" val="3332519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gendercide.org/images/pics/wounde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6819" y="3866632"/>
            <a:ext cx="2845145" cy="2673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THE GENOCIDE</a:t>
            </a:r>
            <a:endParaRPr lang="en-US" dirty="0"/>
          </a:p>
        </p:txBody>
      </p:sp>
      <p:pic>
        <p:nvPicPr>
          <p:cNvPr id="4" name="Picture 6" descr="http://news.bbc.co.uk/olmedia/710000/images/_714025_rwanda_refugee3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843" y="2166843"/>
            <a:ext cx="3491575" cy="2094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28" descr="http://img.timeinc.net/time/magazine/archive/covers/1994/1101940801_40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3131" y="2375584"/>
            <a:ext cx="2459736" cy="3240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6313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WAS THE HELP?</a:t>
            </a:r>
            <a:endParaRPr lang="en-US" dirty="0"/>
          </a:p>
        </p:txBody>
      </p:sp>
      <p:sp>
        <p:nvSpPr>
          <p:cNvPr id="3" name="Content Placeholder 2"/>
          <p:cNvSpPr>
            <a:spLocks noGrp="1"/>
          </p:cNvSpPr>
          <p:nvPr>
            <p:ph idx="1"/>
          </p:nvPr>
        </p:nvSpPr>
        <p:spPr/>
        <p:txBody>
          <a:bodyPr/>
          <a:lstStyle/>
          <a:p>
            <a:r>
              <a:rPr lang="en-US" dirty="0" smtClean="0"/>
              <a:t>While the genocide was going on, the world sat back and watched</a:t>
            </a:r>
          </a:p>
          <a:p>
            <a:r>
              <a:rPr lang="en-US" dirty="0" smtClean="0"/>
              <a:t>No troops or aide was sent by the Americans or any other country</a:t>
            </a:r>
          </a:p>
          <a:p>
            <a:r>
              <a:rPr lang="en-US" dirty="0" smtClean="0"/>
              <a:t>The victims were left screaming for help, but no one came</a:t>
            </a:r>
          </a:p>
          <a:p>
            <a:r>
              <a:rPr lang="en-US" dirty="0" smtClean="0"/>
              <a:t>During the events and in their aftermath, the UN, US, UK, and Belgium were harshly criticized for their inaction</a:t>
            </a:r>
            <a:endParaRPr lang="en-US" dirty="0"/>
          </a:p>
        </p:txBody>
      </p:sp>
    </p:spTree>
    <p:extLst>
      <p:ext uri="{BB962C8B-B14F-4D97-AF65-F5344CB8AC3E}">
        <p14:creationId xmlns:p14="http://schemas.microsoft.com/office/powerpoint/2010/main" val="23601915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IMPACT OF WORLD WAR II</a:t>
            </a:r>
            <a:endParaRPr lang="en-US" dirty="0"/>
          </a:p>
        </p:txBody>
      </p:sp>
      <p:sp>
        <p:nvSpPr>
          <p:cNvPr id="5" name="Content Placeholder 4"/>
          <p:cNvSpPr>
            <a:spLocks noGrp="1"/>
          </p:cNvSpPr>
          <p:nvPr>
            <p:ph idx="1"/>
          </p:nvPr>
        </p:nvSpPr>
        <p:spPr>
          <a:xfrm>
            <a:off x="1114424" y="2186201"/>
            <a:ext cx="7610476" cy="4671799"/>
          </a:xfrm>
        </p:spPr>
        <p:txBody>
          <a:bodyPr>
            <a:normAutofit fontScale="92500" lnSpcReduction="10000"/>
          </a:bodyPr>
          <a:lstStyle/>
          <a:p>
            <a:r>
              <a:rPr lang="en-US" dirty="0" smtClean="0"/>
              <a:t>African push for independence had begun before WW2</a:t>
            </a:r>
          </a:p>
          <a:p>
            <a:r>
              <a:rPr lang="en-US" dirty="0" smtClean="0"/>
              <a:t>French-speaking Africans and West Indians had begun to express growing sense of pride in traditional Africa</a:t>
            </a:r>
          </a:p>
          <a:p>
            <a:r>
              <a:rPr lang="en-US" dirty="0" smtClean="0"/>
              <a:t>They formed the Negritude movement – a movement to celebrate African culture, heritage and values</a:t>
            </a:r>
          </a:p>
          <a:p>
            <a:r>
              <a:rPr lang="en-US" dirty="0" smtClean="0"/>
              <a:t>When WW2 erupted, African soldiers fought alongside Europeans to “defend freedom” and made them unwilling to accept colonial domination when they returned home</a:t>
            </a:r>
          </a:p>
          <a:p>
            <a:r>
              <a:rPr lang="en-US" dirty="0" smtClean="0"/>
              <a:t>Many Europeans began to question the costs and morality of maintaining colonies abroad</a:t>
            </a:r>
          </a:p>
          <a:p>
            <a:r>
              <a:rPr lang="en-US" dirty="0" smtClean="0"/>
              <a:t>These and other factors helped African colonies to gain freedom in the 1950s and 60s</a:t>
            </a:r>
            <a:endParaRPr lang="en-US" dirty="0"/>
          </a:p>
        </p:txBody>
      </p:sp>
    </p:spTree>
    <p:extLst>
      <p:ext uri="{BB962C8B-B14F-4D97-AF65-F5344CB8AC3E}">
        <p14:creationId xmlns:p14="http://schemas.microsoft.com/office/powerpoint/2010/main" val="20933798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TO THE GENOCIDE</a:t>
            </a:r>
            <a:endParaRPr lang="en-US" dirty="0"/>
          </a:p>
        </p:txBody>
      </p:sp>
      <p:sp>
        <p:nvSpPr>
          <p:cNvPr id="3" name="Content Placeholder 2"/>
          <p:cNvSpPr>
            <a:spLocks noGrp="1"/>
          </p:cNvSpPr>
          <p:nvPr>
            <p:ph idx="1"/>
          </p:nvPr>
        </p:nvSpPr>
        <p:spPr>
          <a:xfrm>
            <a:off x="1114424" y="2209172"/>
            <a:ext cx="7610476" cy="4366158"/>
          </a:xfrm>
        </p:spPr>
        <p:txBody>
          <a:bodyPr>
            <a:normAutofit/>
          </a:bodyPr>
          <a:lstStyle/>
          <a:p>
            <a:r>
              <a:rPr lang="en-US" dirty="0" smtClean="0"/>
              <a:t>By July 1994, the RPF captured the city of Kigali</a:t>
            </a:r>
          </a:p>
          <a:p>
            <a:r>
              <a:rPr lang="en-US" dirty="0" smtClean="0"/>
              <a:t>The government collapsed and the RPF declared a cease-fire</a:t>
            </a:r>
          </a:p>
          <a:p>
            <a:r>
              <a:rPr lang="en-US" dirty="0" smtClean="0"/>
              <a:t>Close to 2 million Hutus fled to Zaire (now the Republic of Congo)</a:t>
            </a:r>
          </a:p>
          <a:p>
            <a:r>
              <a:rPr lang="en-US" dirty="0" smtClean="0"/>
              <a:t>On July 19, 1994, a new multi-ethnic government was formed, promising all refugees a safe return to Rwanda</a:t>
            </a:r>
          </a:p>
          <a:p>
            <a:r>
              <a:rPr lang="en-US" dirty="0" smtClean="0"/>
              <a:t>Pasteur </a:t>
            </a:r>
            <a:r>
              <a:rPr lang="en-US" dirty="0" err="1" smtClean="0"/>
              <a:t>Bizimungu</a:t>
            </a:r>
            <a:r>
              <a:rPr lang="en-US" dirty="0" smtClean="0"/>
              <a:t>, a Hutu, was inaugurated as president, while the majority of the cabinet posts were assigned to Tutsis</a:t>
            </a:r>
            <a:endParaRPr lang="en-US" dirty="0"/>
          </a:p>
        </p:txBody>
      </p:sp>
    </p:spTree>
    <p:extLst>
      <p:ext uri="{BB962C8B-B14F-4D97-AF65-F5344CB8AC3E}">
        <p14:creationId xmlns:p14="http://schemas.microsoft.com/office/powerpoint/2010/main" val="13814305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JUSTICE FOR RWANDAN GENOCIDE</a:t>
            </a:r>
            <a:endParaRPr lang="en-US" dirty="0"/>
          </a:p>
        </p:txBody>
      </p:sp>
      <p:sp>
        <p:nvSpPr>
          <p:cNvPr id="3" name="Content Placeholder 2"/>
          <p:cNvSpPr>
            <a:spLocks noGrp="1"/>
          </p:cNvSpPr>
          <p:nvPr>
            <p:ph idx="1"/>
          </p:nvPr>
        </p:nvSpPr>
        <p:spPr/>
        <p:txBody>
          <a:bodyPr/>
          <a:lstStyle/>
          <a:p>
            <a:r>
              <a:rPr lang="en-US" dirty="0" smtClean="0"/>
              <a:t>The new government of Rwanda continues to seek justice for the innocent murder of close to a million people</a:t>
            </a:r>
          </a:p>
          <a:p>
            <a:r>
              <a:rPr lang="en-US" dirty="0" smtClean="0"/>
              <a:t>Many people have been tried in court and found guilty of war crimes</a:t>
            </a:r>
          </a:p>
          <a:p>
            <a:r>
              <a:rPr lang="en-US" dirty="0" smtClean="0"/>
              <a:t>500 people have been put to death for their war crimes, and another 100,000 are still in prison</a:t>
            </a:r>
            <a:endParaRPr lang="en-US" dirty="0"/>
          </a:p>
        </p:txBody>
      </p:sp>
    </p:spTree>
    <p:extLst>
      <p:ext uri="{BB962C8B-B14F-4D97-AF65-F5344CB8AC3E}">
        <p14:creationId xmlns:p14="http://schemas.microsoft.com/office/powerpoint/2010/main" val="24189075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ISSUES OF HUMAN RIGHTS</a:t>
            </a:r>
            <a:endParaRPr lang="en-US" dirty="0"/>
          </a:p>
        </p:txBody>
      </p:sp>
      <p:sp>
        <p:nvSpPr>
          <p:cNvPr id="3" name="Content Placeholder 2"/>
          <p:cNvSpPr>
            <a:spLocks noGrp="1"/>
          </p:cNvSpPr>
          <p:nvPr>
            <p:ph idx="1"/>
          </p:nvPr>
        </p:nvSpPr>
        <p:spPr>
          <a:xfrm>
            <a:off x="1114424" y="2191778"/>
            <a:ext cx="7610476" cy="4348762"/>
          </a:xfrm>
        </p:spPr>
        <p:txBody>
          <a:bodyPr>
            <a:normAutofit/>
          </a:bodyPr>
          <a:lstStyle/>
          <a:p>
            <a:r>
              <a:rPr lang="en-US" dirty="0" smtClean="0"/>
              <a:t>Overall, the situation of human rights in Africa is generally seen to be poor</a:t>
            </a:r>
          </a:p>
          <a:p>
            <a:r>
              <a:rPr lang="en-US" dirty="0" smtClean="0"/>
              <a:t>Democratic governments seem to be spreading, but are not the majority yet</a:t>
            </a:r>
          </a:p>
          <a:p>
            <a:r>
              <a:rPr lang="en-US" dirty="0" smtClean="0"/>
              <a:t>Extensive human rights abuses still occur in several parts of Africa, often under the oversight of the state</a:t>
            </a:r>
          </a:p>
          <a:p>
            <a:r>
              <a:rPr lang="en-US" dirty="0" smtClean="0"/>
              <a:t>Notable countries with ongoing major violations include, but are not limited to, the Sudan and Cote d’Ivoire</a:t>
            </a:r>
          </a:p>
          <a:p>
            <a:r>
              <a:rPr lang="en-US" dirty="0" smtClean="0"/>
              <a:t>Reported violations include extrajudicial execution, mutilation and rape</a:t>
            </a:r>
            <a:endParaRPr lang="en-US" dirty="0"/>
          </a:p>
        </p:txBody>
      </p:sp>
    </p:spTree>
    <p:extLst>
      <p:ext uri="{BB962C8B-B14F-4D97-AF65-F5344CB8AC3E}">
        <p14:creationId xmlns:p14="http://schemas.microsoft.com/office/powerpoint/2010/main" val="18707500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PATHWAYS TO INDEPENDENCE</a:t>
            </a:r>
            <a:endParaRPr lang="en-US" dirty="0"/>
          </a:p>
        </p:txBody>
      </p:sp>
      <p:sp>
        <p:nvSpPr>
          <p:cNvPr id="3" name="Content Placeholder 2"/>
          <p:cNvSpPr>
            <a:spLocks noGrp="1"/>
          </p:cNvSpPr>
          <p:nvPr>
            <p:ph idx="1"/>
          </p:nvPr>
        </p:nvSpPr>
        <p:spPr>
          <a:xfrm>
            <a:off x="401934" y="2170126"/>
            <a:ext cx="8322966" cy="4549227"/>
          </a:xfrm>
        </p:spPr>
        <p:txBody>
          <a:bodyPr>
            <a:normAutofit fontScale="85000" lnSpcReduction="20000"/>
          </a:bodyPr>
          <a:lstStyle/>
          <a:p>
            <a:r>
              <a:rPr lang="en-US" dirty="0" smtClean="0"/>
              <a:t>African nations achieved independence in many different ways</a:t>
            </a:r>
          </a:p>
          <a:p>
            <a:r>
              <a:rPr lang="en-US" dirty="0" smtClean="0"/>
              <a:t>Colonies under indirect rule generally experienced an easier transition to self-rule</a:t>
            </a:r>
          </a:p>
          <a:p>
            <a:r>
              <a:rPr lang="en-US" dirty="0" smtClean="0"/>
              <a:t>For colonies under direct rule, however, independence came with more difficulty</a:t>
            </a:r>
          </a:p>
          <a:p>
            <a:r>
              <a:rPr lang="en-US" dirty="0" smtClean="0"/>
              <a:t>Some nations had to fight wars to gain power from the European settlers</a:t>
            </a:r>
          </a:p>
          <a:p>
            <a:r>
              <a:rPr lang="en-US" dirty="0" smtClean="0"/>
              <a:t>No matter how they gained freedom though, most new African nations found the road to a strong and stable nation to be difficult </a:t>
            </a:r>
          </a:p>
          <a:p>
            <a:r>
              <a:rPr lang="en-US" dirty="0" smtClean="0"/>
              <a:t>They dealt with creating new governments and establishing economies, and many were plagued by great ethnic strife, as while national borders </a:t>
            </a:r>
            <a:r>
              <a:rPr lang="en-US" dirty="0" err="1" smtClean="0"/>
              <a:t>separeted</a:t>
            </a:r>
            <a:r>
              <a:rPr lang="en-US" dirty="0" smtClean="0"/>
              <a:t> those with similar cultures, they also enclosed traditional enemies</a:t>
            </a:r>
          </a:p>
          <a:p>
            <a:r>
              <a:rPr lang="en-US" dirty="0" smtClean="0"/>
              <a:t>For many African nations, all of this led to instability, violence and an overall struggle to deal with newly gained independence</a:t>
            </a:r>
            <a:endParaRPr lang="en-US" dirty="0"/>
          </a:p>
        </p:txBody>
      </p:sp>
    </p:spTree>
    <p:extLst>
      <p:ext uri="{BB962C8B-B14F-4D97-AF65-F5344CB8AC3E}">
        <p14:creationId xmlns:p14="http://schemas.microsoft.com/office/powerpoint/2010/main" val="27985136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GHANA LEADS THE WAY</a:t>
            </a:r>
            <a:endParaRPr lang="en-US" dirty="0"/>
          </a:p>
        </p:txBody>
      </p:sp>
      <p:sp>
        <p:nvSpPr>
          <p:cNvPr id="4" name="Content Placeholder 3"/>
          <p:cNvSpPr>
            <a:spLocks noGrp="1"/>
          </p:cNvSpPr>
          <p:nvPr>
            <p:ph sz="half" idx="1"/>
          </p:nvPr>
        </p:nvSpPr>
        <p:spPr>
          <a:xfrm>
            <a:off x="232326" y="2316388"/>
            <a:ext cx="5421515" cy="4283698"/>
          </a:xfrm>
        </p:spPr>
        <p:txBody>
          <a:bodyPr>
            <a:normAutofit/>
          </a:bodyPr>
          <a:lstStyle/>
          <a:p>
            <a:r>
              <a:rPr lang="en-US" dirty="0" smtClean="0"/>
              <a:t>British colony of the Gold Coast was the first African colony south of the Sahara to achieve independence</a:t>
            </a:r>
          </a:p>
          <a:p>
            <a:r>
              <a:rPr lang="en-US" dirty="0" smtClean="0"/>
              <a:t>British began to slowly turn over control after WW2, but Africans wanted full freedom</a:t>
            </a:r>
          </a:p>
          <a:p>
            <a:r>
              <a:rPr lang="en-US" dirty="0" smtClean="0"/>
              <a:t>Kwame Nkrumah led the nonviolent movement and starting in 1947, organized strikes and boycotts</a:t>
            </a:r>
          </a:p>
          <a:p>
            <a:r>
              <a:rPr lang="en-US" dirty="0" smtClean="0"/>
              <a:t>Received independence in 1957 and upon receiving it, the Gold Coast took the name Ghana</a:t>
            </a:r>
            <a:endParaRPr lang="en-US" dirty="0"/>
          </a:p>
        </p:txBody>
      </p:sp>
      <p:pic>
        <p:nvPicPr>
          <p:cNvPr id="6" name="Picture 5" descr="Ghana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2685" y="2316388"/>
            <a:ext cx="2772435" cy="2050447"/>
          </a:xfrm>
          <a:prstGeom prst="rect">
            <a:avLst/>
          </a:prstGeom>
        </p:spPr>
      </p:pic>
      <p:pic>
        <p:nvPicPr>
          <p:cNvPr id="7" name="Picture 6" descr="Ghana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2685" y="4648114"/>
            <a:ext cx="2772434" cy="1811030"/>
          </a:xfrm>
          <a:prstGeom prst="rect">
            <a:avLst/>
          </a:prstGeom>
        </p:spPr>
      </p:pic>
    </p:spTree>
    <p:extLst>
      <p:ext uri="{BB962C8B-B14F-4D97-AF65-F5344CB8AC3E}">
        <p14:creationId xmlns:p14="http://schemas.microsoft.com/office/powerpoint/2010/main" val="22849930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GHANA AFTER INDEPENDENCE</a:t>
            </a:r>
            <a:endParaRPr lang="en-US" dirty="0"/>
          </a:p>
        </p:txBody>
      </p:sp>
      <p:sp>
        <p:nvSpPr>
          <p:cNvPr id="4" name="Content Placeholder 3"/>
          <p:cNvSpPr>
            <a:spLocks noGrp="1"/>
          </p:cNvSpPr>
          <p:nvPr>
            <p:ph sz="half" idx="2"/>
          </p:nvPr>
        </p:nvSpPr>
        <p:spPr>
          <a:xfrm>
            <a:off x="139396" y="2191975"/>
            <a:ext cx="8881457" cy="4530491"/>
          </a:xfrm>
        </p:spPr>
        <p:txBody>
          <a:bodyPr>
            <a:normAutofit fontScale="92500" lnSpcReduction="10000"/>
          </a:bodyPr>
          <a:lstStyle/>
          <a:p>
            <a:r>
              <a:rPr lang="en-US" dirty="0" smtClean="0"/>
              <a:t>Nkrumah became the first prime minister of Ghana and pushed through new roads, schools and expanded healthcare</a:t>
            </a:r>
          </a:p>
          <a:p>
            <a:r>
              <a:rPr lang="en-US" dirty="0" smtClean="0"/>
              <a:t>Costly projects began to cripple the economy</a:t>
            </a:r>
          </a:p>
          <a:p>
            <a:r>
              <a:rPr lang="en-US" dirty="0" smtClean="0"/>
              <a:t>His intentions were good, but the expense undermined his leadership</a:t>
            </a:r>
          </a:p>
          <a:p>
            <a:r>
              <a:rPr lang="en-US" dirty="0" smtClean="0"/>
              <a:t>Neglected problems in his own country and spent excess time on Pan-African efforts</a:t>
            </a:r>
          </a:p>
          <a:p>
            <a:r>
              <a:rPr lang="en-US" dirty="0" smtClean="0"/>
              <a:t>In 1966, while Nkrumah was in China, the army and police seized power</a:t>
            </a:r>
          </a:p>
          <a:p>
            <a:r>
              <a:rPr lang="en-US" dirty="0" smtClean="0"/>
              <a:t>After years of struggle between civilian and military rule, in 2000, Ghana held its first open elections</a:t>
            </a:r>
          </a:p>
          <a:p>
            <a:r>
              <a:rPr lang="en-US" dirty="0" smtClean="0"/>
              <a:t>Today, Ghana is a regional power in West Africa and one of the world’s largest gold and diamond producers – and is projected to be the largest producer of cocoa in 2015</a:t>
            </a:r>
            <a:endParaRPr lang="en-US" dirty="0"/>
          </a:p>
        </p:txBody>
      </p:sp>
    </p:spTree>
    <p:extLst>
      <p:ext uri="{BB962C8B-B14F-4D97-AF65-F5344CB8AC3E}">
        <p14:creationId xmlns:p14="http://schemas.microsoft.com/office/powerpoint/2010/main" val="30721490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FIGHTING FOR FREEDOM</a:t>
            </a:r>
            <a:endParaRPr lang="en-US" dirty="0"/>
          </a:p>
        </p:txBody>
      </p:sp>
      <p:sp>
        <p:nvSpPr>
          <p:cNvPr id="6" name="Content Placeholder 5"/>
          <p:cNvSpPr>
            <a:spLocks noGrp="1"/>
          </p:cNvSpPr>
          <p:nvPr>
            <p:ph idx="1"/>
          </p:nvPr>
        </p:nvSpPr>
        <p:spPr>
          <a:xfrm>
            <a:off x="216838" y="2184027"/>
            <a:ext cx="8696975" cy="4383543"/>
          </a:xfrm>
        </p:spPr>
        <p:txBody>
          <a:bodyPr>
            <a:normAutofit fontScale="92500" lnSpcReduction="10000"/>
          </a:bodyPr>
          <a:lstStyle/>
          <a:p>
            <a:r>
              <a:rPr lang="en-US" dirty="0" smtClean="0"/>
              <a:t>In contrast to Ghana, nations such as Kenya and Algeria took up arms against their European rulers in order to ultimately win their freedom, while others (Congo and Angola) have seen lasting civil war</a:t>
            </a:r>
          </a:p>
          <a:p>
            <a:r>
              <a:rPr lang="en-US" dirty="0" smtClean="0"/>
              <a:t>Kenyans claimed independence from the British in 1963, but only after more than 10,000 Africans and 100 settlers had been killed</a:t>
            </a:r>
          </a:p>
          <a:p>
            <a:r>
              <a:rPr lang="en-US" dirty="0" smtClean="0"/>
              <a:t>Today, Kenya is governed under a constitution and is divided into 47 semi-autonomous counties, governed by elected governors</a:t>
            </a:r>
          </a:p>
          <a:p>
            <a:r>
              <a:rPr lang="en-US" dirty="0" smtClean="0"/>
              <a:t>Algerians claimed independence from the French in 1962, but only after the French had sent half a million troops to fight the Algerian National Liberation Front (FLN) </a:t>
            </a:r>
          </a:p>
          <a:p>
            <a:r>
              <a:rPr lang="en-US" dirty="0" smtClean="0"/>
              <a:t>Today, Algeria continues to struggle with civil war between Islamic militants and the government</a:t>
            </a:r>
            <a:endParaRPr lang="en-US" dirty="0"/>
          </a:p>
        </p:txBody>
      </p:sp>
    </p:spTree>
    <p:extLst>
      <p:ext uri="{BB962C8B-B14F-4D97-AF65-F5344CB8AC3E}">
        <p14:creationId xmlns:p14="http://schemas.microsoft.com/office/powerpoint/2010/main" val="28120340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CHALLENGE OF DEMOCRACY</a:t>
            </a:r>
            <a:endParaRPr lang="en-US" dirty="0"/>
          </a:p>
        </p:txBody>
      </p:sp>
    </p:spTree>
    <p:extLst>
      <p:ext uri="{BB962C8B-B14F-4D97-AF65-F5344CB8AC3E}">
        <p14:creationId xmlns:p14="http://schemas.microsoft.com/office/powerpoint/2010/main" val="16666943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627</TotalTime>
  <Words>3166</Words>
  <Application>Microsoft Macintosh PowerPoint</Application>
  <PresentationFormat>On-screen Show (4:3)</PresentationFormat>
  <Paragraphs>199</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Perception</vt:lpstr>
      <vt:lpstr>AFRICA</vt:lpstr>
      <vt:lpstr>ACHIEVING INDEPENDENCE</vt:lpstr>
      <vt:lpstr>SETTING THE STAGE</vt:lpstr>
      <vt:lpstr>IMPACT OF WORLD WAR II</vt:lpstr>
      <vt:lpstr>PATHWAYS TO INDEPENDENCE</vt:lpstr>
      <vt:lpstr>GHANA LEADS THE WAY</vt:lpstr>
      <vt:lpstr>GHANA AFTER INDEPENDENCE</vt:lpstr>
      <vt:lpstr>FIGHTING FOR FREEDOM</vt:lpstr>
      <vt:lpstr>CHALLENGE OF DEMOCRACY</vt:lpstr>
      <vt:lpstr>SETTING THE STAGE</vt:lpstr>
      <vt:lpstr>EUROPEAN POLICIES CAUSE PROBLEMS</vt:lpstr>
      <vt:lpstr>SHORT-LIVED DEMOCRACIES</vt:lpstr>
      <vt:lpstr>INDEPENDENCE IN NIGERIA</vt:lpstr>
      <vt:lpstr>NIGERIAN CIVIL WAR</vt:lpstr>
      <vt:lpstr>NIGERIAN NATION-BUILDING</vt:lpstr>
      <vt:lpstr>NIGERIA RETURNS TO CIVILIAN RULE</vt:lpstr>
      <vt:lpstr>PRESIDENT OBASANJO</vt:lpstr>
      <vt:lpstr>SOUTH AFRICA UNDER APARTHEID</vt:lpstr>
      <vt:lpstr>APARTHEID SEPARATES SOCIETY</vt:lpstr>
      <vt:lpstr>BLACKS PROTEST APARTHEID</vt:lpstr>
      <vt:lpstr>SOUTH AFRICA’S STRUGGLE FOR DEMOCRACY</vt:lpstr>
      <vt:lpstr>FIRST STEPS FOR SOUTH AFRICA</vt:lpstr>
      <vt:lpstr>MAJORITY RULE</vt:lpstr>
      <vt:lpstr>SOUTH AFRICA TODAY</vt:lpstr>
      <vt:lpstr>HUMAN RIGHTS ISSUES</vt:lpstr>
      <vt:lpstr>SETTING THE STAGE</vt:lpstr>
      <vt:lpstr>WHAT IS GENOCIDE?</vt:lpstr>
      <vt:lpstr>RWANDAN GENOCIDE</vt:lpstr>
      <vt:lpstr>RWANDA</vt:lpstr>
      <vt:lpstr>WHO ARE THE HUTUS AND TUTSIS?</vt:lpstr>
      <vt:lpstr>COLONIAL RULE IN RWANDA</vt:lpstr>
      <vt:lpstr>IDENTIFICATION CRISIS</vt:lpstr>
      <vt:lpstr>PARMEHUTU</vt:lpstr>
      <vt:lpstr>HUTUS FIGHT THE TUTSIS</vt:lpstr>
      <vt:lpstr>A FRAGILE PEACE</vt:lpstr>
      <vt:lpstr>A DAY TO REMEMBER</vt:lpstr>
      <vt:lpstr>THE GENOCIDE</vt:lpstr>
      <vt:lpstr>THE GENOCIDE</vt:lpstr>
      <vt:lpstr>WHERE WAS THE HELP?</vt:lpstr>
      <vt:lpstr>END TO THE GENOCIDE</vt:lpstr>
      <vt:lpstr>JUSTICE FOR RWANDAN GENOCIDE</vt:lpstr>
      <vt:lpstr>OTHER ISSUES OF HUMAN RIGHTS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dc:title>
  <dc:creator>Sara Levine</dc:creator>
  <cp:lastModifiedBy>Sara Levine</cp:lastModifiedBy>
  <cp:revision>24</cp:revision>
  <dcterms:created xsi:type="dcterms:W3CDTF">2015-08-26T15:23:39Z</dcterms:created>
  <dcterms:modified xsi:type="dcterms:W3CDTF">2015-08-27T03:01:38Z</dcterms:modified>
</cp:coreProperties>
</file>