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Default Extension="gif" ContentType="image/gif"/>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01" r:id="rId1"/>
  </p:sldMasterIdLst>
  <p:sldIdLst>
    <p:sldId id="256" r:id="rId2"/>
    <p:sldId id="257" r:id="rId3"/>
    <p:sldId id="261" r:id="rId4"/>
    <p:sldId id="264" r:id="rId5"/>
    <p:sldId id="277" r:id="rId6"/>
    <p:sldId id="258" r:id="rId7"/>
    <p:sldId id="259"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90" r:id="rId26"/>
    <p:sldId id="291" r:id="rId27"/>
    <p:sldId id="284" r:id="rId28"/>
    <p:sldId id="286" r:id="rId29"/>
    <p:sldId id="287"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77" d="100"/>
          <a:sy n="77" d="100"/>
        </p:scale>
        <p:origin x="-952"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4560D221-2DD5-DF4D-BE03-EA50B04C0717}" type="datetimeFigureOut">
              <a:rPr lang="en-US" smtClean="0"/>
              <a:t>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FFA0B-CEDB-5441-B671-5DA08F91F2F1}" type="slidenum">
              <a:rPr lang="en-US" smtClean="0"/>
              <a:t>‹#›</a:t>
            </a:fld>
            <a:endParaRPr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560D221-2DD5-DF4D-BE03-EA50B04C0717}" type="datetimeFigureOut">
              <a:rPr lang="en-US" smtClean="0"/>
              <a:t>12/1/13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FFA0B-CEDB-5441-B671-5DA08F91F2F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60D221-2DD5-DF4D-BE03-EA50B04C0717}" type="datetimeFigureOut">
              <a:rPr lang="en-US" smtClean="0"/>
              <a:t>12/1/13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EFFA0B-CEDB-5441-B671-5DA08F91F2F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18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60D221-2DD5-DF4D-BE03-EA50B04C0717}" type="datetimeFigureOut">
              <a:rPr lang="en-US" smtClean="0"/>
              <a:t>12/1/13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FFA0B-CEDB-5441-B671-5DA08F91F2F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560D221-2DD5-DF4D-BE03-EA50B04C0717}" type="datetimeFigureOut">
              <a:rPr lang="en-US" smtClean="0"/>
              <a:t>12/1/13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FFA0B-CEDB-5441-B671-5DA08F91F2F1}" type="slidenum">
              <a:rPr lang="en-US" smtClean="0"/>
              <a:t>‹#›</a:t>
            </a:fld>
            <a:endParaRPr lang="en-US"/>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18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560D221-2DD5-DF4D-BE03-EA50B04C0717}" type="datetimeFigureOut">
              <a:rPr lang="en-US" smtClean="0"/>
              <a:t>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FFA0B-CEDB-5441-B671-5DA08F91F2F1}"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560D221-2DD5-DF4D-BE03-EA50B04C0717}" type="datetimeFigureOut">
              <a:rPr lang="en-US" smtClean="0"/>
              <a:t>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FFA0B-CEDB-5441-B671-5DA08F91F2F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560D221-2DD5-DF4D-BE03-EA50B04C0717}" type="datetimeFigureOut">
              <a:rPr lang="en-US" smtClean="0"/>
              <a:t>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FFA0B-CEDB-5441-B671-5DA08F91F2F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4560D221-2DD5-DF4D-BE03-EA50B04C0717}" type="datetimeFigureOut">
              <a:rPr lang="en-US" smtClean="0"/>
              <a:t>12/1/13</a:t>
            </a:fld>
            <a:endParaRPr lang="en-US"/>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9EEFFA0B-CEDB-5441-B671-5DA08F91F2F1}" type="slidenum">
              <a:rPr lang="en-US" smtClean="0"/>
              <a:t>‹#›</a:t>
            </a:fld>
            <a:endParaRPr lang="en-US"/>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4560D221-2DD5-DF4D-BE03-EA50B04C0717}" type="datetimeFigureOut">
              <a:rPr lang="en-US" smtClean="0"/>
              <a:t>12/1/13</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9EEFFA0B-CEDB-5441-B671-5DA08F91F2F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560D221-2DD5-DF4D-BE03-EA50B04C0717}" type="datetimeFigureOut">
              <a:rPr lang="en-US" smtClean="0"/>
              <a:t>12/1/13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FFA0B-CEDB-5441-B671-5DA08F91F2F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560D221-2DD5-DF4D-BE03-EA50B04C0717}" type="datetimeFigureOut">
              <a:rPr lang="en-US" smtClean="0"/>
              <a:t>12/1/13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EFFA0B-CEDB-5441-B671-5DA08F91F2F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560D221-2DD5-DF4D-BE03-EA50B04C0717}" type="datetimeFigureOut">
              <a:rPr lang="en-US" smtClean="0"/>
              <a:t>12/1/13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FFA0B-CEDB-5441-B671-5DA08F91F2F1}" type="slidenum">
              <a:rPr lang="en-US" smtClean="0"/>
              <a:t>‹#›</a:t>
            </a:fld>
            <a:endParaRPr lang="en-US"/>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560D221-2DD5-DF4D-BE03-EA50B04C0717}" type="datetimeFigureOut">
              <a:rPr lang="en-US" smtClean="0"/>
              <a:t>12/1/13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FFA0B-CEDB-5441-B671-5DA08F91F2F1}" type="slidenum">
              <a:rPr lang="en-US" smtClean="0"/>
              <a:t>‹#›</a:t>
            </a:fld>
            <a:endParaRPr lang="en-US"/>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560D221-2DD5-DF4D-BE03-EA50B04C0717}" type="datetimeFigureOut">
              <a:rPr lang="en-US" smtClean="0"/>
              <a:t>12/1/13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FFA0B-CEDB-5441-B671-5DA08F91F2F1}" type="slidenum">
              <a:rPr lang="en-US" smtClean="0"/>
              <a:t>‹#›</a:t>
            </a:fld>
            <a:endParaRPr lang="en-US"/>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4560D221-2DD5-DF4D-BE03-EA50B04C0717}" type="datetimeFigureOut">
              <a:rPr lang="en-US" smtClean="0"/>
              <a:t>12/1/13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9EEFFA0B-CEDB-5441-B671-5DA08F91F2F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2057400" indent="-457200"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jpeg"/><Relationship Id="rId3"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5" descr="Old_world_map_May_2009_by_waywardmedic"/>
          <p:cNvPicPr>
            <a:picLocks noChangeAspect="1" noChangeArrowheads="1"/>
          </p:cNvPicPr>
          <p:nvPr/>
        </p:nvPicPr>
        <p:blipFill>
          <a:blip r:embed="rId2"/>
          <a:srcRect l="9792" r="6293"/>
          <a:stretch>
            <a:fillRect/>
          </a:stretch>
        </p:blipFill>
        <p:spPr bwMode="auto">
          <a:xfrm>
            <a:off x="0" y="-23813"/>
            <a:ext cx="9144000" cy="6881813"/>
          </a:xfrm>
          <a:prstGeom prst="rect">
            <a:avLst/>
          </a:prstGeom>
          <a:noFill/>
          <a:ln w="9525">
            <a:noFill/>
            <a:miter lim="800000"/>
            <a:headEnd/>
            <a:tailEnd/>
          </a:ln>
        </p:spPr>
      </p:pic>
      <p:sp>
        <p:nvSpPr>
          <p:cNvPr id="2" name="Title 1"/>
          <p:cNvSpPr>
            <a:spLocks noGrp="1"/>
          </p:cNvSpPr>
          <p:nvPr>
            <p:ph type="ctrTitle"/>
          </p:nvPr>
        </p:nvSpPr>
        <p:spPr/>
        <p:txBody>
          <a:bodyPr/>
          <a:lstStyle/>
          <a:p>
            <a:r>
              <a:rPr lang="en-US" dirty="0" smtClean="0">
                <a:solidFill>
                  <a:schemeClr val="bg1"/>
                </a:solidFill>
              </a:rPr>
              <a:t>Age of Imperialism</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solidFill>
                  <a:srgbClr val="000000"/>
                </a:solidFill>
              </a:rPr>
              <a:t>Unit Four</a:t>
            </a:r>
            <a:endParaRPr lang="en-US"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314979"/>
            <a:ext cx="9143999" cy="1143000"/>
          </a:xfrm>
        </p:spPr>
        <p:txBody>
          <a:bodyPr/>
          <a:lstStyle/>
          <a:p>
            <a:r>
              <a:rPr lang="en-US" sz="5000" dirty="0" smtClean="0"/>
              <a:t>Effects of the Berlin Conference</a:t>
            </a:r>
            <a:endParaRPr lang="en-US" sz="5000" dirty="0"/>
          </a:p>
        </p:txBody>
      </p:sp>
      <p:sp>
        <p:nvSpPr>
          <p:cNvPr id="3" name="Content Placeholder 2"/>
          <p:cNvSpPr>
            <a:spLocks noGrp="1"/>
          </p:cNvSpPr>
          <p:nvPr>
            <p:ph sz="half" idx="1"/>
          </p:nvPr>
        </p:nvSpPr>
        <p:spPr>
          <a:xfrm>
            <a:off x="476487" y="1586753"/>
            <a:ext cx="3776472" cy="4928966"/>
          </a:xfrm>
        </p:spPr>
        <p:txBody>
          <a:bodyPr/>
          <a:lstStyle/>
          <a:p>
            <a:r>
              <a:rPr lang="en-US" dirty="0" smtClean="0"/>
              <a:t>Businesses developed cash crops plantations to grow peanuts, palm oil, cocoa and rubber</a:t>
            </a:r>
          </a:p>
          <a:p>
            <a:r>
              <a:rPr lang="en-US" dirty="0" smtClean="0"/>
              <a:t>Products displaced food crops grown to feed families</a:t>
            </a:r>
          </a:p>
          <a:p>
            <a:r>
              <a:rPr lang="en-US" dirty="0" smtClean="0"/>
              <a:t>Major source of wealth continued to be rich mineral resources</a:t>
            </a:r>
            <a:endParaRPr lang="en-US" dirty="0"/>
          </a:p>
        </p:txBody>
      </p:sp>
      <p:pic>
        <p:nvPicPr>
          <p:cNvPr id="5" name="Content Placeholder 4" descr="BerlinConf.jpeg"/>
          <p:cNvPicPr>
            <a:picLocks noGrp="1" noChangeAspect="1"/>
          </p:cNvPicPr>
          <p:nvPr>
            <p:ph sz="half" idx="2"/>
          </p:nvPr>
        </p:nvPicPr>
        <p:blipFill>
          <a:blip r:embed="rId2"/>
          <a:srcRect t="-2078" b="-2078"/>
          <a:stretch>
            <a:fillRect/>
          </a:stretch>
        </p:blipFill>
        <p:spPr>
          <a:xfrm>
            <a:off x="4648200" y="1586753"/>
            <a:ext cx="4060792" cy="4928966"/>
          </a:xfr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Groups Clash</a:t>
            </a:r>
            <a:endParaRPr lang="en-US" dirty="0"/>
          </a:p>
        </p:txBody>
      </p:sp>
      <p:sp>
        <p:nvSpPr>
          <p:cNvPr id="5" name="Content Placeholder 4"/>
          <p:cNvSpPr>
            <a:spLocks noGrp="1"/>
          </p:cNvSpPr>
          <p:nvPr>
            <p:ph idx="1"/>
          </p:nvPr>
        </p:nvSpPr>
        <p:spPr>
          <a:xfrm>
            <a:off x="726141" y="1798008"/>
            <a:ext cx="7691719" cy="4571999"/>
          </a:xfrm>
        </p:spPr>
        <p:txBody>
          <a:bodyPr>
            <a:normAutofit/>
          </a:bodyPr>
          <a:lstStyle/>
          <a:p>
            <a:pPr>
              <a:buNone/>
            </a:pPr>
            <a:r>
              <a:rPr lang="en-US" sz="2800" dirty="0" smtClean="0"/>
              <a:t>AFRICANS: although lands seemed empty to the Europeans, huge areas had been claimed by ethnic groups – among them the Zulu people</a:t>
            </a:r>
          </a:p>
          <a:p>
            <a:pPr>
              <a:buNone/>
            </a:pPr>
            <a:r>
              <a:rPr lang="en-US" sz="2800" dirty="0" smtClean="0"/>
              <a:t>DUTCH: </a:t>
            </a:r>
            <a:r>
              <a:rPr lang="en-US" sz="2800" dirty="0" smtClean="0"/>
              <a:t>D</a:t>
            </a:r>
            <a:r>
              <a:rPr lang="en-US" sz="2800" dirty="0" smtClean="0"/>
              <a:t>utch settlers, known as Boers, gradually took over native Africans’ lands and established large farms; later clashed with the British</a:t>
            </a:r>
          </a:p>
          <a:p>
            <a:pPr>
              <a:buNone/>
            </a:pPr>
            <a:r>
              <a:rPr lang="en-US" sz="2800" dirty="0" smtClean="0"/>
              <a:t>BRITISH: took over Cape Colony in the 1800s and fought with the Boers</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Boer War: 1899-1902</a:t>
            </a:r>
            <a:endParaRPr lang="en-US" dirty="0"/>
          </a:p>
        </p:txBody>
      </p:sp>
      <p:pic>
        <p:nvPicPr>
          <p:cNvPr id="6" name="Content Placeholder 5" descr="boerwar.gif"/>
          <p:cNvPicPr>
            <a:picLocks noGrp="1" noChangeAspect="1"/>
          </p:cNvPicPr>
          <p:nvPr>
            <p:ph sz="half" idx="1"/>
          </p:nvPr>
        </p:nvPicPr>
        <p:blipFill>
          <a:blip r:embed="rId2"/>
          <a:srcRect t="-7499" b="-7499"/>
          <a:stretch>
            <a:fillRect/>
          </a:stretch>
        </p:blipFill>
        <p:spPr>
          <a:xfrm>
            <a:off x="726141" y="1834185"/>
            <a:ext cx="3776472" cy="4583860"/>
          </a:xfrm>
        </p:spPr>
      </p:pic>
      <p:sp>
        <p:nvSpPr>
          <p:cNvPr id="5" name="Content Placeholder 4"/>
          <p:cNvSpPr>
            <a:spLocks noGrp="1"/>
          </p:cNvSpPr>
          <p:nvPr>
            <p:ph sz="half" idx="2"/>
          </p:nvPr>
        </p:nvSpPr>
        <p:spPr>
          <a:xfrm>
            <a:off x="4648199" y="1586753"/>
            <a:ext cx="4275189" cy="5060930"/>
          </a:xfrm>
        </p:spPr>
        <p:txBody>
          <a:bodyPr/>
          <a:lstStyle/>
          <a:p>
            <a:r>
              <a:rPr lang="en-US" dirty="0" smtClean="0"/>
              <a:t>Diamond and gold were discovered in the 1860s and 1870s</a:t>
            </a:r>
          </a:p>
          <a:p>
            <a:r>
              <a:rPr lang="en-US" dirty="0" smtClean="0"/>
              <a:t>Boers tried to keep others from gaining rights</a:t>
            </a:r>
          </a:p>
          <a:p>
            <a:r>
              <a:rPr lang="en-US" dirty="0" smtClean="0"/>
              <a:t>An attempt to start a rebellion failed and Boers blamed the British</a:t>
            </a:r>
          </a:p>
          <a:p>
            <a:r>
              <a:rPr lang="en-US" dirty="0" smtClean="0"/>
              <a:t>First modern “total” war</a:t>
            </a:r>
          </a:p>
          <a:p>
            <a:r>
              <a:rPr lang="en-US" dirty="0" smtClean="0"/>
              <a:t>Britain won in 1902</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90818" y="1732026"/>
            <a:ext cx="8162365" cy="1696974"/>
          </a:xfrm>
        </p:spPr>
        <p:txBody>
          <a:bodyPr/>
          <a:lstStyle/>
          <a:p>
            <a:r>
              <a:rPr lang="en-US" dirty="0" smtClean="0">
                <a:solidFill>
                  <a:srgbClr val="000000"/>
                </a:solidFill>
              </a:rPr>
              <a:t>Muslim Lands Fall to </a:t>
            </a:r>
            <a:br>
              <a:rPr lang="en-US" dirty="0" smtClean="0">
                <a:solidFill>
                  <a:srgbClr val="000000"/>
                </a:solidFill>
              </a:rPr>
            </a:br>
            <a:r>
              <a:rPr lang="en-US" dirty="0" smtClean="0">
                <a:solidFill>
                  <a:srgbClr val="000000"/>
                </a:solidFill>
              </a:rPr>
              <a:t>Imperialist Demands</a:t>
            </a:r>
            <a:endParaRPr lang="en-US" dirty="0">
              <a:solidFill>
                <a:srgbClr val="000000"/>
              </a:solidFill>
            </a:endParaRPr>
          </a:p>
        </p:txBody>
      </p:sp>
      <p:sp>
        <p:nvSpPr>
          <p:cNvPr id="6" name="Text Placeholder 5"/>
          <p:cNvSpPr>
            <a:spLocks noGrp="1"/>
          </p:cNvSpPr>
          <p:nvPr>
            <p:ph type="body" idx="1"/>
          </p:nvPr>
        </p:nvSpPr>
        <p:spPr/>
        <p:txBody>
          <a:bodyPr/>
          <a:lstStyle/>
          <a:p>
            <a:r>
              <a:rPr lang="en-US" dirty="0" smtClean="0">
                <a:solidFill>
                  <a:srgbClr val="000000"/>
                </a:solidFill>
              </a:rPr>
              <a:t>Section Two</a:t>
            </a:r>
            <a:endParaRPr lang="en-US"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6897" y="709307"/>
            <a:ext cx="8544021" cy="5449446"/>
          </a:xfrm>
        </p:spPr>
        <p:txBody>
          <a:bodyPr>
            <a:normAutofit/>
          </a:bodyPr>
          <a:lstStyle/>
          <a:p>
            <a:pPr marL="0" indent="0" algn="ctr">
              <a:buNone/>
            </a:pPr>
            <a:r>
              <a:rPr lang="en-US" sz="2600" dirty="0" smtClean="0"/>
              <a:t>The European powers who carved up Africa among themselves also looked elsewhere to see what other lands they could control. The Muslim lands that rimmed the Mediterranean had largely been claimed as a result of Arab and Ottoman conquests. Now the Muslim power in those areas was weakening. Europeans competed with each other to gain control of this strategically important area.</a:t>
            </a:r>
          </a:p>
          <a:p>
            <a:pPr marL="0" indent="0" algn="ctr">
              <a:buNone/>
            </a:pPr>
            <a:r>
              <a:rPr lang="en-US" sz="2600" dirty="0" smtClean="0"/>
              <a:t>A series of weak rulers destroyed the political unity of the </a:t>
            </a:r>
            <a:r>
              <a:rPr lang="en-US" sz="2600" dirty="0" smtClean="0"/>
              <a:t>Empire. With </a:t>
            </a:r>
            <a:r>
              <a:rPr lang="en-US" sz="2600" dirty="0" smtClean="0"/>
              <a:t>this weakening, the economy began to collapse – currency was devalued, unemployment rose, and the different nationalities began to fight both their Turkish masters and each other.</a:t>
            </a:r>
          </a:p>
          <a:p>
            <a:pPr marL="0" indent="0" algn="ctr">
              <a:buNone/>
            </a:pPr>
            <a:endParaRPr lang="en-US" sz="2600"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Desire for Independence</a:t>
            </a:r>
            <a:endParaRPr lang="en-US" dirty="0"/>
          </a:p>
        </p:txBody>
      </p:sp>
      <p:sp>
        <p:nvSpPr>
          <p:cNvPr id="3" name="Content Placeholder 2"/>
          <p:cNvSpPr>
            <a:spLocks noGrp="1"/>
          </p:cNvSpPr>
          <p:nvPr>
            <p:ph idx="1"/>
          </p:nvPr>
        </p:nvSpPr>
        <p:spPr>
          <a:xfrm>
            <a:off x="478333" y="3012021"/>
            <a:ext cx="8148160" cy="2850534"/>
          </a:xfrm>
        </p:spPr>
        <p:txBody>
          <a:bodyPr numCol="2">
            <a:noAutofit/>
          </a:bodyPr>
          <a:lstStyle/>
          <a:p>
            <a:pPr algn="ctr"/>
            <a:r>
              <a:rPr lang="en-US" sz="2600" dirty="0" smtClean="0"/>
              <a:t>Greeks</a:t>
            </a:r>
          </a:p>
          <a:p>
            <a:pPr algn="ctr"/>
            <a:r>
              <a:rPr lang="en-US" sz="2600" dirty="0" smtClean="0"/>
              <a:t>Serbians</a:t>
            </a:r>
          </a:p>
          <a:p>
            <a:pPr algn="ctr"/>
            <a:r>
              <a:rPr lang="en-US" sz="2600" dirty="0" smtClean="0"/>
              <a:t>Bosnians</a:t>
            </a:r>
          </a:p>
          <a:p>
            <a:pPr algn="ctr"/>
            <a:r>
              <a:rPr lang="en-US" sz="2600" dirty="0" smtClean="0"/>
              <a:t>Romanians</a:t>
            </a:r>
          </a:p>
          <a:p>
            <a:pPr algn="ctr"/>
            <a:r>
              <a:rPr lang="en-US" sz="2600" dirty="0" smtClean="0"/>
              <a:t>Kurds</a:t>
            </a:r>
          </a:p>
          <a:p>
            <a:pPr algn="ctr"/>
            <a:r>
              <a:rPr lang="en-US" sz="2600" dirty="0" smtClean="0"/>
              <a:t>Armenians</a:t>
            </a:r>
          </a:p>
          <a:p>
            <a:pPr algn="ctr"/>
            <a:r>
              <a:rPr lang="en-US" sz="2600" dirty="0" smtClean="0"/>
              <a:t>Syrians</a:t>
            </a:r>
          </a:p>
        </p:txBody>
      </p:sp>
      <p:sp>
        <p:nvSpPr>
          <p:cNvPr id="4" name="TextBox 3"/>
          <p:cNvSpPr txBox="1"/>
          <p:nvPr/>
        </p:nvSpPr>
        <p:spPr>
          <a:xfrm>
            <a:off x="478333" y="1666044"/>
            <a:ext cx="8148160" cy="830997"/>
          </a:xfrm>
          <a:prstGeom prst="rect">
            <a:avLst/>
          </a:prstGeom>
          <a:noFill/>
        </p:spPr>
        <p:txBody>
          <a:bodyPr wrap="square" rtlCol="0">
            <a:spAutoFit/>
          </a:bodyPr>
          <a:lstStyle/>
          <a:p>
            <a:pPr algn="ctr"/>
            <a:r>
              <a:rPr lang="en-US" sz="2400" dirty="0" smtClean="0">
                <a:solidFill>
                  <a:schemeClr val="tx1">
                    <a:lumMod val="75000"/>
                    <a:lumOff val="25000"/>
                  </a:schemeClr>
                </a:solidFill>
              </a:rPr>
              <a:t>Different groups began to want independence. </a:t>
            </a:r>
          </a:p>
          <a:p>
            <a:pPr algn="ctr"/>
            <a:r>
              <a:rPr lang="en-US" sz="2400" dirty="0" smtClean="0">
                <a:solidFill>
                  <a:schemeClr val="tx1">
                    <a:lumMod val="75000"/>
                    <a:lumOff val="25000"/>
                  </a:schemeClr>
                </a:solidFill>
              </a:rPr>
              <a:t>These groups included:</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4829" y="314979"/>
            <a:ext cx="8164652" cy="1143000"/>
          </a:xfrm>
        </p:spPr>
        <p:txBody>
          <a:bodyPr/>
          <a:lstStyle/>
          <a:p>
            <a:r>
              <a:rPr lang="en-US" dirty="0" smtClean="0"/>
              <a:t>Europeans Grab Territory</a:t>
            </a:r>
            <a:endParaRPr lang="en-US" dirty="0"/>
          </a:p>
        </p:txBody>
      </p:sp>
      <p:sp>
        <p:nvSpPr>
          <p:cNvPr id="3" name="Content Placeholder 2"/>
          <p:cNvSpPr>
            <a:spLocks noGrp="1"/>
          </p:cNvSpPr>
          <p:nvPr>
            <p:ph idx="1"/>
          </p:nvPr>
        </p:nvSpPr>
        <p:spPr>
          <a:xfrm>
            <a:off x="726141" y="1814504"/>
            <a:ext cx="7691719" cy="4571999"/>
          </a:xfrm>
        </p:spPr>
        <p:txBody>
          <a:bodyPr/>
          <a:lstStyle/>
          <a:p>
            <a:pPr>
              <a:buNone/>
            </a:pPr>
            <a:r>
              <a:rPr lang="en-US" dirty="0" smtClean="0"/>
              <a:t>GEOPOLITICS: interest in or taking of land for its strategic location or products</a:t>
            </a:r>
          </a:p>
          <a:p>
            <a:r>
              <a:rPr lang="en-US" dirty="0" smtClean="0"/>
              <a:t>World powers were attracted to the strategic location of the Ottoman Empire</a:t>
            </a:r>
          </a:p>
          <a:p>
            <a:pPr>
              <a:buNone/>
            </a:pPr>
            <a:r>
              <a:rPr lang="en-US" dirty="0" smtClean="0"/>
              <a:t>CRIMEAN WAR: war between Russians and Ottomans over land on the Black Sea; Ottomans supported by British and French won the war</a:t>
            </a:r>
          </a:p>
          <a:p>
            <a:r>
              <a:rPr lang="en-US" dirty="0" smtClean="0"/>
              <a:t>Despite winning the Crimean War, the Ottoman Empire continued to lose land</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141" y="1039216"/>
            <a:ext cx="7691719" cy="4571999"/>
          </a:xfrm>
        </p:spPr>
        <p:txBody>
          <a:bodyPr>
            <a:noAutofit/>
          </a:bodyPr>
          <a:lstStyle/>
          <a:p>
            <a:pPr marL="0" indent="0" algn="ctr">
              <a:buNone/>
            </a:pPr>
            <a:r>
              <a:rPr lang="en-US" sz="3000" dirty="0" smtClean="0"/>
              <a:t>In the Muslim lands, the European imperialists gained control by using economic imperialism and creating spheres of influence. Although some governments made attempts at modernization, in most cases it was too little too late. In other areas of the globe, imperialists provided the modernization. India, for example, became a colony that experienced massive change as a result of the occupation of the imperialist British. </a:t>
            </a:r>
            <a:endParaRPr lang="en-US" sz="3000"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524435" y="4669263"/>
            <a:ext cx="8095130" cy="1669882"/>
          </a:xfrm>
        </p:spPr>
        <p:txBody>
          <a:bodyPr/>
          <a:lstStyle/>
          <a:p>
            <a:r>
              <a:rPr lang="en-US" dirty="0" smtClean="0">
                <a:solidFill>
                  <a:schemeClr val="bg1"/>
                </a:solidFill>
              </a:rPr>
              <a:t>British Imperialism </a:t>
            </a:r>
            <a:br>
              <a:rPr lang="en-US" dirty="0" smtClean="0">
                <a:solidFill>
                  <a:schemeClr val="bg1"/>
                </a:solidFill>
              </a:rPr>
            </a:br>
            <a:r>
              <a:rPr lang="en-US" dirty="0" smtClean="0">
                <a:solidFill>
                  <a:schemeClr val="bg1"/>
                </a:solidFill>
              </a:rPr>
              <a:t>in India</a:t>
            </a:r>
            <a:endParaRPr lang="en-US" dirty="0">
              <a:solidFill>
                <a:schemeClr val="bg1"/>
              </a:solidFill>
            </a:endParaRPr>
          </a:p>
        </p:txBody>
      </p:sp>
      <p:sp>
        <p:nvSpPr>
          <p:cNvPr id="5" name="Text Placeholder 4"/>
          <p:cNvSpPr>
            <a:spLocks noGrp="1"/>
          </p:cNvSpPr>
          <p:nvPr>
            <p:ph type="subTitle" idx="1"/>
          </p:nvPr>
        </p:nvSpPr>
        <p:spPr>
          <a:xfrm>
            <a:off x="524435" y="6298400"/>
            <a:ext cx="8095130" cy="507200"/>
          </a:xfrm>
        </p:spPr>
        <p:txBody>
          <a:bodyPr/>
          <a:lstStyle/>
          <a:p>
            <a:r>
              <a:rPr lang="en-US" dirty="0" smtClean="0">
                <a:solidFill>
                  <a:srgbClr val="000000"/>
                </a:solidFill>
              </a:rPr>
              <a:t>Section Three</a:t>
            </a:r>
            <a:endParaRPr lang="en-US" dirty="0">
              <a:solidFill>
                <a:srgbClr val="000000"/>
              </a:solidFill>
            </a:endParaRPr>
          </a:p>
        </p:txBody>
      </p:sp>
      <p:pic>
        <p:nvPicPr>
          <p:cNvPr id="6" name="Picture 8" descr="map"/>
          <p:cNvPicPr>
            <a:picLocks noChangeAspect="1" noChangeArrowheads="1"/>
          </p:cNvPicPr>
          <p:nvPr/>
        </p:nvPicPr>
        <p:blipFill>
          <a:blip r:embed="rId2"/>
          <a:srcRect/>
          <a:stretch>
            <a:fillRect/>
          </a:stretch>
        </p:blipFill>
        <p:spPr bwMode="auto">
          <a:xfrm>
            <a:off x="2391666" y="804672"/>
            <a:ext cx="4453448" cy="36576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0"/>
            <a:ext cx="7691719" cy="1143000"/>
          </a:xfrm>
        </p:spPr>
        <p:txBody>
          <a:bodyPr anchor="b"/>
          <a:lstStyle/>
          <a:p>
            <a:r>
              <a:rPr lang="en-US" dirty="0" smtClean="0"/>
              <a:t>British Expand Control</a:t>
            </a:r>
            <a:endParaRPr lang="en-US" dirty="0"/>
          </a:p>
        </p:txBody>
      </p:sp>
      <p:sp>
        <p:nvSpPr>
          <p:cNvPr id="5" name="Content Placeholder 4"/>
          <p:cNvSpPr>
            <a:spLocks noGrp="1"/>
          </p:cNvSpPr>
          <p:nvPr>
            <p:ph idx="1"/>
          </p:nvPr>
        </p:nvSpPr>
        <p:spPr>
          <a:xfrm>
            <a:off x="247415" y="1385621"/>
            <a:ext cx="8659480" cy="5060930"/>
          </a:xfrm>
        </p:spPr>
        <p:txBody>
          <a:bodyPr>
            <a:noAutofit/>
          </a:bodyPr>
          <a:lstStyle/>
          <a:p>
            <a:pPr marL="0" indent="0" algn="ctr">
              <a:buNone/>
            </a:pPr>
            <a:r>
              <a:rPr lang="en-US" sz="2300" dirty="0" smtClean="0"/>
              <a:t>British economic interest in India began in the 1600s , when the British East India </a:t>
            </a:r>
            <a:r>
              <a:rPr lang="en-US" sz="2300" dirty="0" smtClean="0"/>
              <a:t>C</a:t>
            </a:r>
            <a:r>
              <a:rPr lang="en-US" sz="2300" dirty="0" smtClean="0"/>
              <a:t>ompany set up trading posts in Bombay, Madras and Calcutta. At first, India’s ruling </a:t>
            </a:r>
            <a:r>
              <a:rPr lang="en-US" sz="2300" dirty="0" err="1" smtClean="0"/>
              <a:t>Mughal</a:t>
            </a:r>
            <a:r>
              <a:rPr lang="en-US" sz="2300" dirty="0" smtClean="0"/>
              <a:t> Dynasty kept European traders under control. By 1707, the </a:t>
            </a:r>
            <a:r>
              <a:rPr lang="en-US" sz="2300" dirty="0" err="1" smtClean="0"/>
              <a:t>Mughal</a:t>
            </a:r>
            <a:r>
              <a:rPr lang="en-US" sz="2300" dirty="0" smtClean="0"/>
              <a:t> Empire was collapsing. Dozens of small states, each headed by a separate ruler, broke away from </a:t>
            </a:r>
            <a:r>
              <a:rPr lang="en-US" sz="2300" dirty="0" err="1" smtClean="0"/>
              <a:t>Mughal</a:t>
            </a:r>
            <a:r>
              <a:rPr lang="en-US" sz="2300" dirty="0" smtClean="0"/>
              <a:t> control. </a:t>
            </a:r>
          </a:p>
          <a:p>
            <a:pPr marL="0" indent="0" algn="ctr">
              <a:buNone/>
            </a:pPr>
            <a:r>
              <a:rPr lang="en-US" sz="2300" dirty="0" smtClean="0"/>
              <a:t>The East India Company quickly took advantage of the growing weakness of the </a:t>
            </a:r>
            <a:r>
              <a:rPr lang="en-US" sz="2300" dirty="0" err="1" smtClean="0"/>
              <a:t>Mughals</a:t>
            </a:r>
            <a:r>
              <a:rPr lang="en-US" sz="2300" dirty="0" smtClean="0"/>
              <a:t>. In 1757, Robert Clive led company troops in a decisive victory over Indian forces at the Battle of </a:t>
            </a:r>
            <a:r>
              <a:rPr lang="en-US" sz="2300" dirty="0" err="1" smtClean="0"/>
              <a:t>Plassey</a:t>
            </a:r>
            <a:r>
              <a:rPr lang="en-US" sz="2300" dirty="0" smtClean="0"/>
              <a:t>. From then on, the East India Company was the leading power in India. The area controlled by the company grew over time. Eventually, it governed directly or indirectly an area that included modern Bangladesh, most of southern India, and nearly all territory along the Ganges River in the north.</a:t>
            </a:r>
            <a:endParaRPr lang="en-US" sz="23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Age of Imperialism</a:t>
            </a:r>
            <a:endParaRPr lang="en-US" dirty="0"/>
          </a:p>
        </p:txBody>
      </p:sp>
      <p:sp>
        <p:nvSpPr>
          <p:cNvPr id="3" name="Content Placeholder 2"/>
          <p:cNvSpPr>
            <a:spLocks noGrp="1"/>
          </p:cNvSpPr>
          <p:nvPr>
            <p:ph idx="1"/>
          </p:nvPr>
        </p:nvSpPr>
        <p:spPr>
          <a:xfrm>
            <a:off x="296897" y="1586753"/>
            <a:ext cx="8593504" cy="5060930"/>
          </a:xfrm>
        </p:spPr>
        <p:txBody>
          <a:bodyPr>
            <a:normAutofit/>
          </a:bodyPr>
          <a:lstStyle/>
          <a:p>
            <a:pPr marL="0" indent="0">
              <a:buNone/>
            </a:pPr>
            <a:r>
              <a:rPr lang="en-US" dirty="0" smtClean="0"/>
              <a:t>Industrialization stirred ambitions in many European nations. They wanted more resources to use towards their industrial production and they competed for new markets for their goods. European nations looked to Africa and Asia as sources of the raw materials and as markets for cloth, plows, guns, and other industrial products. In our fourth unit, as we explore the Age of Imperialism, we will do so in four sections:</a:t>
            </a:r>
          </a:p>
          <a:p>
            <a:pPr marL="0" indent="0">
              <a:buNone/>
            </a:pPr>
            <a:r>
              <a:rPr lang="en-US" sz="800" dirty="0" smtClean="0"/>
              <a:t>  </a:t>
            </a:r>
          </a:p>
          <a:p>
            <a:pPr algn="ctr">
              <a:spcBef>
                <a:spcPts val="0"/>
              </a:spcBef>
              <a:buAutoNum type="arabicPeriod"/>
            </a:pPr>
            <a:r>
              <a:rPr lang="en-US" dirty="0" smtClean="0"/>
              <a:t>Imperialists Divide Africa</a:t>
            </a:r>
          </a:p>
          <a:p>
            <a:pPr algn="ctr">
              <a:spcBef>
                <a:spcPts val="0"/>
              </a:spcBef>
              <a:buAutoNum type="arabicPeriod"/>
            </a:pPr>
            <a:r>
              <a:rPr lang="en-US" dirty="0" smtClean="0"/>
              <a:t>Muslim Lands Fall to Imperialist Demands</a:t>
            </a:r>
          </a:p>
          <a:p>
            <a:pPr algn="ctr">
              <a:spcBef>
                <a:spcPts val="0"/>
              </a:spcBef>
              <a:buAutoNum type="arabicPeriod"/>
            </a:pPr>
            <a:r>
              <a:rPr lang="en-US" dirty="0" smtClean="0"/>
              <a:t>British Imperialism in India</a:t>
            </a:r>
          </a:p>
          <a:p>
            <a:pPr algn="ctr">
              <a:spcBef>
                <a:spcPts val="0"/>
              </a:spcBef>
              <a:buAutoNum type="arabicPeriod"/>
            </a:pPr>
            <a:r>
              <a:rPr lang="en-US" dirty="0" smtClean="0"/>
              <a:t>Western Powers Rule Southeast Asia</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British Expand Control</a:t>
            </a:r>
            <a:endParaRPr lang="en-US" dirty="0"/>
          </a:p>
        </p:txBody>
      </p:sp>
      <p:sp>
        <p:nvSpPr>
          <p:cNvPr id="4" name="Rectangle 3"/>
          <p:cNvSpPr/>
          <p:nvPr/>
        </p:nvSpPr>
        <p:spPr>
          <a:xfrm>
            <a:off x="726140" y="1830999"/>
            <a:ext cx="7691719" cy="2431435"/>
          </a:xfrm>
          <a:prstGeom prst="rect">
            <a:avLst/>
          </a:prstGeom>
        </p:spPr>
        <p:txBody>
          <a:bodyPr wrap="square">
            <a:spAutoFit/>
          </a:bodyPr>
          <a:lstStyle/>
          <a:p>
            <a:pPr>
              <a:tabLst>
                <a:tab pos="228600" algn="l"/>
              </a:tabLst>
            </a:pPr>
            <a:r>
              <a:rPr lang="en-US" sz="2400" b="1" dirty="0" smtClean="0">
                <a:ea typeface="Times New Roman" charset="0"/>
                <a:cs typeface="Times New Roman" charset="0"/>
              </a:rPr>
              <a:t>East India Company Dominates</a:t>
            </a:r>
          </a:p>
          <a:p>
            <a:pPr>
              <a:tabLst>
                <a:tab pos="228600" algn="l"/>
              </a:tabLst>
            </a:pPr>
            <a:endParaRPr lang="en-US" sz="800" dirty="0" smtClean="0">
              <a:ea typeface="Times" charset="0"/>
              <a:cs typeface="Times" charset="0"/>
            </a:endParaRPr>
          </a:p>
          <a:p>
            <a:pPr>
              <a:tabLst>
                <a:tab pos="228600" algn="l"/>
              </a:tabLst>
            </a:pPr>
            <a:r>
              <a:rPr lang="en-US" sz="2400" dirty="0" smtClean="0"/>
              <a:t>•	</a:t>
            </a:r>
            <a:r>
              <a:rPr lang="en-US" sz="2400" dirty="0" smtClean="0">
                <a:ea typeface="Times New Roman" charset="0"/>
                <a:cs typeface="Times New Roman" charset="0"/>
              </a:rPr>
              <a:t>British East India Company rules India until 1850s</a:t>
            </a:r>
            <a:endParaRPr lang="en-US" sz="2400" dirty="0" smtClean="0">
              <a:ea typeface="Times" charset="0"/>
              <a:cs typeface="Times" charset="0"/>
            </a:endParaRPr>
          </a:p>
          <a:p>
            <a:pPr>
              <a:tabLst>
                <a:tab pos="228600" algn="l"/>
              </a:tabLst>
            </a:pPr>
            <a:r>
              <a:rPr lang="en-US" sz="2400" dirty="0" smtClean="0"/>
              <a:t>•	</a:t>
            </a:r>
            <a:r>
              <a:rPr lang="en-US" sz="2400" dirty="0" smtClean="0">
                <a:ea typeface="Times New Roman" charset="0"/>
                <a:cs typeface="Times New Roman" charset="0"/>
              </a:rPr>
              <a:t>Company has its own army led by British officers</a:t>
            </a:r>
            <a:endParaRPr lang="en-US" sz="2400" dirty="0" smtClean="0">
              <a:ea typeface="Times" charset="0"/>
              <a:cs typeface="Times" charset="0"/>
            </a:endParaRPr>
          </a:p>
          <a:p>
            <a:pPr>
              <a:tabLst>
                <a:tab pos="228600" algn="l"/>
              </a:tabLst>
            </a:pPr>
            <a:r>
              <a:rPr lang="en-US" sz="2400" dirty="0" smtClean="0"/>
              <a:t>•	</a:t>
            </a:r>
            <a:r>
              <a:rPr lang="en-US" sz="2400" dirty="0" smtClean="0">
                <a:ea typeface="Times New Roman" charset="0"/>
                <a:cs typeface="Times New Roman" charset="0"/>
              </a:rPr>
              <a:t>Army is staffed by </a:t>
            </a:r>
            <a:r>
              <a:rPr lang="en-US" sz="2400" dirty="0" err="1" smtClean="0">
                <a:ea typeface="Times New Roman" charset="0"/>
                <a:cs typeface="Times New Roman" charset="0"/>
              </a:rPr>
              <a:t>sepoys</a:t>
            </a:r>
            <a:endParaRPr lang="en-US" sz="2400" dirty="0" smtClean="0">
              <a:ea typeface="Times New Roman" charset="0"/>
              <a:cs typeface="Times New Roman" charset="0"/>
            </a:endParaRPr>
          </a:p>
          <a:p>
            <a:pPr>
              <a:tabLst>
                <a:tab pos="228600" algn="l"/>
              </a:tabLst>
            </a:pPr>
            <a:endParaRPr lang="en-US" sz="2400" dirty="0" smtClean="0">
              <a:ea typeface="Times New Roman" charset="0"/>
              <a:cs typeface="Times New Roman" charset="0"/>
            </a:endParaRPr>
          </a:p>
          <a:p>
            <a:pPr>
              <a:tabLst>
                <a:tab pos="228600" algn="l"/>
              </a:tabLst>
            </a:pPr>
            <a:r>
              <a:rPr lang="en-US" sz="2400" dirty="0" smtClean="0">
                <a:ea typeface="Times New Roman" charset="0"/>
                <a:cs typeface="Times New Roman" charset="0"/>
              </a:rPr>
              <a:t>SEPOYS: Indian soldiers</a:t>
            </a:r>
            <a:endParaRPr lang="en-US" sz="2400" dirty="0">
              <a:ea typeface="Times New Roman" charset="0"/>
              <a:cs typeface="Times New Roman" charset="0"/>
            </a:endParaRPr>
          </a:p>
        </p:txBody>
      </p:sp>
      <p:sp>
        <p:nvSpPr>
          <p:cNvPr id="5" name="Rectangle 4"/>
          <p:cNvSpPr/>
          <p:nvPr/>
        </p:nvSpPr>
        <p:spPr>
          <a:xfrm>
            <a:off x="726141" y="4470278"/>
            <a:ext cx="7691720" cy="1692771"/>
          </a:xfrm>
          <a:prstGeom prst="rect">
            <a:avLst/>
          </a:prstGeom>
        </p:spPr>
        <p:txBody>
          <a:bodyPr wrap="square">
            <a:spAutoFit/>
          </a:bodyPr>
          <a:lstStyle/>
          <a:p>
            <a:pPr>
              <a:tabLst>
                <a:tab pos="228600" algn="l"/>
              </a:tabLst>
            </a:pPr>
            <a:r>
              <a:rPr lang="en-US" sz="2400" b="1" dirty="0" smtClean="0">
                <a:ea typeface="Times New Roman" charset="0"/>
                <a:cs typeface="Times New Roman" charset="0"/>
              </a:rPr>
              <a:t>Britain’s “Jewel in the Crown”</a:t>
            </a:r>
          </a:p>
          <a:p>
            <a:pPr>
              <a:tabLst>
                <a:tab pos="228600" algn="l"/>
              </a:tabLst>
            </a:pPr>
            <a:endParaRPr lang="en-US" sz="800" dirty="0" smtClean="0">
              <a:ea typeface="Times" charset="0"/>
              <a:cs typeface="Times" charset="0"/>
            </a:endParaRPr>
          </a:p>
          <a:p>
            <a:pPr>
              <a:tabLst>
                <a:tab pos="228600" algn="l"/>
              </a:tabLst>
            </a:pPr>
            <a:r>
              <a:rPr lang="en-US" sz="2400" dirty="0" smtClean="0"/>
              <a:t>•	</a:t>
            </a:r>
            <a:r>
              <a:rPr lang="en-US" sz="2400" dirty="0" smtClean="0">
                <a:ea typeface="Times New Roman" charset="0"/>
                <a:cs typeface="Times New Roman" charset="0"/>
              </a:rPr>
              <a:t>India is Britain’s most valuable colony</a:t>
            </a:r>
            <a:endParaRPr lang="en-US" sz="2400" dirty="0" smtClean="0">
              <a:ea typeface="Times" charset="0"/>
              <a:cs typeface="Times" charset="0"/>
            </a:endParaRPr>
          </a:p>
          <a:p>
            <a:pPr>
              <a:tabLst>
                <a:tab pos="228600" algn="l"/>
              </a:tabLst>
            </a:pPr>
            <a:r>
              <a:rPr lang="en-US" sz="2400" dirty="0" smtClean="0"/>
              <a:t>•	</a:t>
            </a:r>
            <a:r>
              <a:rPr lang="en-US" sz="2400" dirty="0" smtClean="0">
                <a:ea typeface="Times New Roman" charset="0"/>
                <a:cs typeface="Times New Roman" charset="0"/>
              </a:rPr>
              <a:t>Forced to produce raw materials for British manufacturing</a:t>
            </a:r>
            <a:r>
              <a:rPr lang="en-US" sz="2400" dirty="0" smtClean="0">
                <a:ea typeface="Times" charset="0"/>
                <a:cs typeface="Times" charset="0"/>
              </a:rPr>
              <a:t> and </a:t>
            </a:r>
            <a:r>
              <a:rPr lang="en-US" sz="2400" dirty="0" smtClean="0">
                <a:ea typeface="Times" charset="0"/>
                <a:cs typeface="Times" charset="0"/>
              </a:rPr>
              <a:t>buy British goods</a:t>
            </a:r>
            <a:r>
              <a:rPr lang="en-US" sz="2400" dirty="0" smtClean="0">
                <a:ea typeface="Times New Roman" charset="0"/>
                <a:cs typeface="Times New Roman" charset="0"/>
              </a:rPr>
              <a:t> </a:t>
            </a:r>
            <a:endParaRPr lang="en-US" sz="2400" dirty="0">
              <a:ea typeface="Times New Roman" charset="0"/>
              <a:cs typeface="Times New Roman"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4829" y="314979"/>
            <a:ext cx="8164652" cy="1143000"/>
          </a:xfrm>
        </p:spPr>
        <p:txBody>
          <a:bodyPr/>
          <a:lstStyle/>
          <a:p>
            <a:r>
              <a:rPr lang="en-US" dirty="0" smtClean="0"/>
              <a:t>Jewel of the British Crown</a:t>
            </a:r>
            <a:endParaRPr lang="en-US" dirty="0"/>
          </a:p>
        </p:txBody>
      </p:sp>
      <p:sp>
        <p:nvSpPr>
          <p:cNvPr id="3" name="Content Placeholder 2"/>
          <p:cNvSpPr>
            <a:spLocks noGrp="1"/>
          </p:cNvSpPr>
          <p:nvPr>
            <p:ph idx="1"/>
          </p:nvPr>
        </p:nvSpPr>
        <p:spPr>
          <a:xfrm>
            <a:off x="280403" y="1586753"/>
            <a:ext cx="8609998" cy="5027939"/>
          </a:xfrm>
        </p:spPr>
        <p:txBody>
          <a:bodyPr>
            <a:normAutofit/>
          </a:bodyPr>
          <a:lstStyle/>
          <a:p>
            <a:r>
              <a:rPr lang="en-US" sz="2600" dirty="0" smtClean="0"/>
              <a:t>Population </a:t>
            </a:r>
            <a:r>
              <a:rPr lang="en-US" sz="2600" dirty="0" smtClean="0"/>
              <a:t>= 300 million</a:t>
            </a:r>
            <a:r>
              <a:rPr lang="en-US" sz="2600" dirty="0" smtClean="0"/>
              <a:t> making India </a:t>
            </a:r>
            <a:r>
              <a:rPr lang="en-US" sz="2600" dirty="0" smtClean="0"/>
              <a:t>a large market for the</a:t>
            </a:r>
            <a:r>
              <a:rPr lang="en-US" sz="2600" dirty="0" smtClean="0"/>
              <a:t> British</a:t>
            </a:r>
          </a:p>
          <a:p>
            <a:r>
              <a:rPr lang="en-US" sz="2600" dirty="0" smtClean="0"/>
              <a:t>India </a:t>
            </a:r>
            <a:r>
              <a:rPr lang="en-US" sz="2600" dirty="0" smtClean="0"/>
              <a:t>was </a:t>
            </a:r>
            <a:r>
              <a:rPr lang="en-US" sz="2600" dirty="0" smtClean="0"/>
              <a:t>a major supplier of raw materials: tea, indigo, cotton, coffee,</a:t>
            </a:r>
            <a:r>
              <a:rPr lang="en-US" sz="2600" dirty="0" smtClean="0"/>
              <a:t> and opium</a:t>
            </a:r>
          </a:p>
          <a:p>
            <a:pPr>
              <a:buNone/>
            </a:pPr>
            <a:r>
              <a:rPr lang="en-US" sz="2600" dirty="0" smtClean="0"/>
              <a:t>The British imposed restrictions on </a:t>
            </a:r>
            <a:r>
              <a:rPr lang="en-US" sz="2600" dirty="0" smtClean="0"/>
              <a:t>the Indians</a:t>
            </a:r>
            <a:r>
              <a:rPr lang="en-US" sz="2600" dirty="0" smtClean="0"/>
              <a:t>: </a:t>
            </a:r>
          </a:p>
          <a:p>
            <a:pPr>
              <a:spcBef>
                <a:spcPts val="0"/>
              </a:spcBef>
              <a:buNone/>
            </a:pPr>
            <a:endParaRPr lang="en-US" sz="2600" dirty="0" smtClean="0"/>
          </a:p>
          <a:p>
            <a:pPr>
              <a:lnSpc>
                <a:spcPct val="110000"/>
              </a:lnSpc>
              <a:spcBef>
                <a:spcPts val="0"/>
              </a:spcBef>
              <a:buAutoNum type="arabicPeriod"/>
            </a:pPr>
            <a:r>
              <a:rPr lang="en-US" sz="2600" dirty="0" smtClean="0"/>
              <a:t>Indians </a:t>
            </a:r>
            <a:r>
              <a:rPr lang="en-US" sz="2600" dirty="0" smtClean="0"/>
              <a:t>produce raw materials      </a:t>
            </a:r>
            <a:r>
              <a:rPr lang="en-US" sz="2600" dirty="0" smtClean="0"/>
              <a:t> </a:t>
            </a:r>
          </a:p>
          <a:p>
            <a:pPr>
              <a:lnSpc>
                <a:spcPct val="110000"/>
              </a:lnSpc>
              <a:spcBef>
                <a:spcPts val="0"/>
              </a:spcBef>
              <a:buAutoNum type="arabicPeriod"/>
            </a:pPr>
            <a:r>
              <a:rPr lang="en-US" sz="2600" dirty="0" smtClean="0"/>
              <a:t>Indians </a:t>
            </a:r>
            <a:r>
              <a:rPr lang="en-US" sz="2600" dirty="0" smtClean="0"/>
              <a:t>must buy British goods</a:t>
            </a:r>
            <a:r>
              <a:rPr lang="en-US" sz="2600" dirty="0" smtClean="0"/>
              <a:t> </a:t>
            </a:r>
            <a:endParaRPr lang="en-US" sz="2600" dirty="0" smtClean="0"/>
          </a:p>
          <a:p>
            <a:pPr>
              <a:lnSpc>
                <a:spcPct val="110000"/>
              </a:lnSpc>
              <a:spcBef>
                <a:spcPts val="0"/>
              </a:spcBef>
              <a:buAutoNum type="arabicPeriod"/>
            </a:pPr>
            <a:r>
              <a:rPr lang="en-US" sz="2600" dirty="0" smtClean="0"/>
              <a:t>Indian </a:t>
            </a:r>
            <a:r>
              <a:rPr lang="en-US" sz="2600" dirty="0" smtClean="0"/>
              <a:t>manufacturers were not allowed to </a:t>
            </a:r>
            <a:r>
              <a:rPr lang="en-US" sz="2600" u="sng" dirty="0" smtClean="0"/>
              <a:t>compete</a:t>
            </a:r>
            <a:r>
              <a:rPr lang="en-US" sz="2600" dirty="0" smtClean="0"/>
              <a:t> with British </a:t>
            </a:r>
            <a:r>
              <a:rPr lang="en-US" sz="2600" dirty="0" smtClean="0"/>
              <a:t>factories, crushing </a:t>
            </a:r>
            <a:r>
              <a:rPr lang="en-US" sz="2600" dirty="0" smtClean="0"/>
              <a:t>the Indian textile </a:t>
            </a:r>
            <a:r>
              <a:rPr lang="en-US" sz="2600" dirty="0" smtClean="0"/>
              <a:t>business    </a:t>
            </a:r>
            <a:endParaRPr lang="en-US" sz="2600" dirty="0" smtClean="0"/>
          </a:p>
          <a:p>
            <a:endParaRPr lang="en-US" sz="2600"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97931" y="314979"/>
            <a:ext cx="8692470" cy="1143000"/>
          </a:xfrm>
        </p:spPr>
        <p:txBody>
          <a:bodyPr/>
          <a:lstStyle/>
          <a:p>
            <a:r>
              <a:rPr lang="en-US" dirty="0" smtClean="0"/>
              <a:t>Impact of British Imperialism in India</a:t>
            </a:r>
            <a:endParaRPr lang="en-US" dirty="0"/>
          </a:p>
        </p:txBody>
      </p:sp>
      <p:sp>
        <p:nvSpPr>
          <p:cNvPr id="5" name="Text Placeholder 4"/>
          <p:cNvSpPr>
            <a:spLocks noGrp="1"/>
          </p:cNvSpPr>
          <p:nvPr>
            <p:ph type="body" idx="1"/>
          </p:nvPr>
        </p:nvSpPr>
        <p:spPr>
          <a:xfrm>
            <a:off x="723900" y="1960936"/>
            <a:ext cx="3773488" cy="427877"/>
          </a:xfrm>
        </p:spPr>
        <p:txBody>
          <a:bodyPr>
            <a:normAutofit fontScale="92500" lnSpcReduction="20000"/>
          </a:bodyPr>
          <a:lstStyle/>
          <a:p>
            <a:r>
              <a:rPr lang="en-US" u="sng" dirty="0" smtClean="0"/>
              <a:t>Negatives</a:t>
            </a:r>
            <a:endParaRPr lang="en-US" u="sng" dirty="0"/>
          </a:p>
        </p:txBody>
      </p:sp>
      <p:sp>
        <p:nvSpPr>
          <p:cNvPr id="6" name="Content Placeholder 5"/>
          <p:cNvSpPr>
            <a:spLocks noGrp="1"/>
          </p:cNvSpPr>
          <p:nvPr>
            <p:ph sz="half" idx="2"/>
          </p:nvPr>
        </p:nvSpPr>
        <p:spPr/>
        <p:txBody>
          <a:bodyPr>
            <a:normAutofit/>
          </a:bodyPr>
          <a:lstStyle/>
          <a:p>
            <a:pPr marL="228600" indent="-228600">
              <a:lnSpc>
                <a:spcPct val="90000"/>
              </a:lnSpc>
            </a:pPr>
            <a:endParaRPr lang="en-US" dirty="0" smtClean="0"/>
          </a:p>
          <a:p>
            <a:pPr marL="228600" indent="-228600">
              <a:lnSpc>
                <a:spcPct val="90000"/>
              </a:lnSpc>
            </a:pPr>
            <a:r>
              <a:rPr lang="en-US" dirty="0" smtClean="0"/>
              <a:t>Britain </a:t>
            </a:r>
            <a:r>
              <a:rPr lang="en-US" dirty="0" smtClean="0"/>
              <a:t>restricted Indian ownership of industries</a:t>
            </a:r>
          </a:p>
          <a:p>
            <a:pPr marL="228600" indent="-228600">
              <a:lnSpc>
                <a:spcPct val="90000"/>
              </a:lnSpc>
            </a:pPr>
            <a:r>
              <a:rPr lang="en-US" dirty="0" smtClean="0"/>
              <a:t>Place emphasis on cash crops</a:t>
            </a:r>
          </a:p>
          <a:p>
            <a:pPr marL="228600" indent="-228600">
              <a:lnSpc>
                <a:spcPct val="90000"/>
              </a:lnSpc>
            </a:pPr>
            <a:r>
              <a:rPr lang="en-US" dirty="0" smtClean="0"/>
              <a:t>Missionaries</a:t>
            </a:r>
          </a:p>
          <a:p>
            <a:pPr marL="228600" indent="-228600">
              <a:lnSpc>
                <a:spcPct val="90000"/>
              </a:lnSpc>
            </a:pPr>
            <a:r>
              <a:rPr lang="en-US" dirty="0" smtClean="0"/>
              <a:t>Racism</a:t>
            </a:r>
          </a:p>
          <a:p>
            <a:endParaRPr lang="en-US" dirty="0"/>
          </a:p>
        </p:txBody>
      </p:sp>
      <p:sp>
        <p:nvSpPr>
          <p:cNvPr id="7" name="Text Placeholder 6"/>
          <p:cNvSpPr>
            <a:spLocks noGrp="1"/>
          </p:cNvSpPr>
          <p:nvPr>
            <p:ph type="body" sz="quarter" idx="3"/>
          </p:nvPr>
        </p:nvSpPr>
        <p:spPr>
          <a:xfrm>
            <a:off x="4645026" y="1960936"/>
            <a:ext cx="3776472" cy="427877"/>
          </a:xfrm>
        </p:spPr>
        <p:txBody>
          <a:bodyPr>
            <a:normAutofit fontScale="92500" lnSpcReduction="20000"/>
          </a:bodyPr>
          <a:lstStyle/>
          <a:p>
            <a:r>
              <a:rPr lang="en-US" u="sng" dirty="0" smtClean="0"/>
              <a:t>Positives</a:t>
            </a:r>
            <a:endParaRPr lang="en-US" u="sng" dirty="0"/>
          </a:p>
        </p:txBody>
      </p:sp>
      <p:sp>
        <p:nvSpPr>
          <p:cNvPr id="8" name="Content Placeholder 7"/>
          <p:cNvSpPr>
            <a:spLocks noGrp="1"/>
          </p:cNvSpPr>
          <p:nvPr>
            <p:ph sz="quarter" idx="4"/>
          </p:nvPr>
        </p:nvSpPr>
        <p:spPr>
          <a:xfrm>
            <a:off x="4645026" y="2622783"/>
            <a:ext cx="3776472" cy="3783387"/>
          </a:xfrm>
        </p:spPr>
        <p:txBody>
          <a:bodyPr/>
          <a:lstStyle/>
          <a:p>
            <a:pPr marL="228600" indent="-228600">
              <a:lnSpc>
                <a:spcPct val="90000"/>
              </a:lnSpc>
            </a:pPr>
            <a:r>
              <a:rPr lang="en-US" dirty="0" smtClean="0"/>
              <a:t>Railroads</a:t>
            </a:r>
          </a:p>
          <a:p>
            <a:pPr marL="228600" indent="-228600">
              <a:lnSpc>
                <a:spcPct val="90000"/>
              </a:lnSpc>
            </a:pPr>
            <a:r>
              <a:rPr lang="en-US" dirty="0" smtClean="0"/>
              <a:t>Modern network of roads</a:t>
            </a:r>
          </a:p>
          <a:p>
            <a:pPr marL="228600" indent="-228600">
              <a:lnSpc>
                <a:spcPct val="90000"/>
              </a:lnSpc>
            </a:pPr>
            <a:r>
              <a:rPr lang="en-US" dirty="0" smtClean="0"/>
              <a:t>Telephone and telegraph lines</a:t>
            </a:r>
          </a:p>
          <a:p>
            <a:pPr marL="228600" indent="-228600">
              <a:lnSpc>
                <a:spcPct val="90000"/>
              </a:lnSpc>
            </a:pPr>
            <a:r>
              <a:rPr lang="en-US" dirty="0" smtClean="0"/>
              <a:t>Dams, bridges and irrigation canals</a:t>
            </a:r>
          </a:p>
          <a:p>
            <a:pPr marL="228600" indent="-228600">
              <a:lnSpc>
                <a:spcPct val="90000"/>
              </a:lnSpc>
            </a:pPr>
            <a:r>
              <a:rPr lang="en-US" dirty="0" smtClean="0"/>
              <a:t>Schools and </a:t>
            </a:r>
            <a:r>
              <a:rPr lang="en-US" dirty="0" smtClean="0"/>
              <a:t>colleges</a:t>
            </a:r>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itle 1"/>
          <p:cNvSpPr>
            <a:spLocks noGrp="1"/>
          </p:cNvSpPr>
          <p:nvPr>
            <p:ph type="title" idx="4294967295"/>
          </p:nvPr>
        </p:nvSpPr>
        <p:spPr/>
        <p:txBody>
          <a:bodyPr/>
          <a:lstStyle/>
          <a:p>
            <a:pPr algn="ctr" eaLnBrk="1" hangingPunct="1"/>
            <a:r>
              <a:rPr lang="en-US" dirty="0" err="1" smtClean="0"/>
              <a:t>Sepoy</a:t>
            </a:r>
            <a:r>
              <a:rPr lang="en-US" dirty="0" smtClean="0"/>
              <a:t> Rebellion</a:t>
            </a:r>
            <a:endParaRPr lang="en-US" dirty="0"/>
          </a:p>
        </p:txBody>
      </p:sp>
      <p:sp>
        <p:nvSpPr>
          <p:cNvPr id="6147" name="Content Placeholder 2"/>
          <p:cNvSpPr>
            <a:spLocks noGrp="1"/>
          </p:cNvSpPr>
          <p:nvPr>
            <p:ph idx="4294967295"/>
          </p:nvPr>
        </p:nvSpPr>
        <p:spPr>
          <a:xfrm>
            <a:off x="4495800" y="1690559"/>
            <a:ext cx="4343400" cy="4619624"/>
          </a:xfrm>
        </p:spPr>
        <p:txBody>
          <a:bodyPr>
            <a:noAutofit/>
          </a:bodyPr>
          <a:lstStyle/>
          <a:p>
            <a:pPr marL="0" indent="0" eaLnBrk="1" hangingPunct="1">
              <a:spcBef>
                <a:spcPts val="0"/>
              </a:spcBef>
              <a:buNone/>
            </a:pPr>
            <a:r>
              <a:rPr lang="en-US" sz="2000" dirty="0" smtClean="0"/>
              <a:t>1857</a:t>
            </a:r>
            <a:r>
              <a:rPr lang="en-US" sz="2000" dirty="0"/>
              <a:t>: </a:t>
            </a:r>
            <a:r>
              <a:rPr lang="en-US" sz="2000" dirty="0" err="1"/>
              <a:t>Sepoys</a:t>
            </a:r>
            <a:r>
              <a:rPr lang="en-US" sz="2000" dirty="0"/>
              <a:t> revolt as a result of years of mistreatment:  </a:t>
            </a:r>
            <a:r>
              <a:rPr lang="en-US" sz="2000" dirty="0" smtClean="0"/>
              <a:t> </a:t>
            </a:r>
          </a:p>
          <a:p>
            <a:pPr marL="0" indent="0" eaLnBrk="1" hangingPunct="1">
              <a:spcBef>
                <a:spcPts val="0"/>
              </a:spcBef>
              <a:buNone/>
            </a:pPr>
            <a:r>
              <a:rPr lang="en-US" sz="2000" dirty="0" smtClean="0"/>
              <a:t>                     </a:t>
            </a:r>
          </a:p>
          <a:p>
            <a:pPr eaLnBrk="1" hangingPunct="1">
              <a:spcBef>
                <a:spcPts val="0"/>
              </a:spcBef>
              <a:buAutoNum type="arabicPeriod"/>
            </a:pPr>
            <a:r>
              <a:rPr lang="en-US" sz="2000" dirty="0" smtClean="0"/>
              <a:t>Hindus </a:t>
            </a:r>
            <a:r>
              <a:rPr lang="en-US" sz="2000" dirty="0"/>
              <a:t>and Muslims forced to use rifle cartridges greased with animal fat                                           </a:t>
            </a:r>
            <a:r>
              <a:rPr lang="en-US" sz="2000" dirty="0" smtClean="0"/>
              <a:t> </a:t>
            </a:r>
          </a:p>
          <a:p>
            <a:pPr eaLnBrk="1" hangingPunct="1">
              <a:spcBef>
                <a:spcPts val="0"/>
              </a:spcBef>
              <a:buAutoNum type="arabicPeriod"/>
            </a:pPr>
            <a:r>
              <a:rPr lang="en-US" sz="2000" dirty="0" smtClean="0"/>
              <a:t>Traditional </a:t>
            </a:r>
            <a:r>
              <a:rPr lang="en-US" sz="2000" dirty="0"/>
              <a:t>class and religious differences are ignored by British </a:t>
            </a:r>
            <a:r>
              <a:rPr lang="en-US" sz="2000" dirty="0" smtClean="0"/>
              <a:t> </a:t>
            </a:r>
          </a:p>
          <a:p>
            <a:pPr eaLnBrk="1" hangingPunct="1">
              <a:spcBef>
                <a:spcPts val="0"/>
              </a:spcBef>
              <a:buAutoNum type="arabicPeriod"/>
            </a:pPr>
            <a:r>
              <a:rPr lang="en-US" sz="2000" dirty="0" smtClean="0"/>
              <a:t>Force </a:t>
            </a:r>
            <a:r>
              <a:rPr lang="en-US" sz="2000" dirty="0" err="1"/>
              <a:t>Sepoys</a:t>
            </a:r>
            <a:r>
              <a:rPr lang="en-US" sz="2000" dirty="0"/>
              <a:t> to fight and defend their colonies abroad</a:t>
            </a:r>
          </a:p>
          <a:p>
            <a:pPr eaLnBrk="1" hangingPunct="1"/>
            <a:r>
              <a:rPr lang="en-US" sz="2000" dirty="0" smtClean="0"/>
              <a:t>Great Britain crushes </a:t>
            </a:r>
            <a:r>
              <a:rPr lang="en-US" sz="2000" dirty="0"/>
              <a:t>rebellion and takes DIRECT CONTROL over </a:t>
            </a:r>
            <a:r>
              <a:rPr lang="en-US" sz="2000" dirty="0" smtClean="0"/>
              <a:t>India</a:t>
            </a:r>
          </a:p>
          <a:p>
            <a:pPr eaLnBrk="1" hangingPunct="1">
              <a:buNone/>
            </a:pPr>
            <a:r>
              <a:rPr lang="en-US" sz="2000" dirty="0" smtClean="0"/>
              <a:t>RAJ: British rule over India until 1947</a:t>
            </a:r>
            <a:endParaRPr lang="en-US" sz="2000" dirty="0"/>
          </a:p>
        </p:txBody>
      </p:sp>
      <p:pic>
        <p:nvPicPr>
          <p:cNvPr id="5" name="Picture 8" descr="map-Indian Mutiny-1857"/>
          <p:cNvPicPr>
            <a:picLocks noChangeAspect="1" noChangeArrowheads="1"/>
          </p:cNvPicPr>
          <p:nvPr/>
        </p:nvPicPr>
        <p:blipFill>
          <a:blip r:embed="rId2">
            <a:lum bright="-6000" contrast="12000"/>
          </a:blip>
          <a:srcRect/>
          <a:stretch>
            <a:fillRect/>
          </a:stretch>
        </p:blipFill>
        <p:spPr bwMode="auto">
          <a:xfrm>
            <a:off x="726141" y="1690558"/>
            <a:ext cx="3266422" cy="4619625"/>
          </a:xfrm>
          <a:prstGeom prst="rect">
            <a:avLst/>
          </a:prstGeom>
          <a:noFill/>
          <a:ln w="9525">
            <a:solidFill>
              <a:srgbClr val="000066"/>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idx="4294967295"/>
          </p:nvPr>
        </p:nvSpPr>
        <p:spPr/>
        <p:txBody>
          <a:bodyPr/>
          <a:lstStyle/>
          <a:p>
            <a:pPr algn="ctr" eaLnBrk="1" hangingPunct="1"/>
            <a:r>
              <a:rPr lang="en-US" dirty="0" smtClean="0"/>
              <a:t>Calls for Reform</a:t>
            </a:r>
            <a:endParaRPr lang="en-US" dirty="0"/>
          </a:p>
        </p:txBody>
      </p:sp>
      <p:sp>
        <p:nvSpPr>
          <p:cNvPr id="9219" name="Content Placeholder 2"/>
          <p:cNvSpPr>
            <a:spLocks noGrp="1"/>
          </p:cNvSpPr>
          <p:nvPr>
            <p:ph idx="4294967295"/>
          </p:nvPr>
        </p:nvSpPr>
        <p:spPr>
          <a:xfrm>
            <a:off x="313390" y="1905000"/>
            <a:ext cx="4931782" cy="4594223"/>
          </a:xfrm>
        </p:spPr>
        <p:txBody>
          <a:bodyPr>
            <a:normAutofit/>
          </a:bodyPr>
          <a:lstStyle/>
          <a:p>
            <a:pPr eaLnBrk="1" hangingPunct="1"/>
            <a:r>
              <a:rPr lang="en-US" sz="2600" dirty="0"/>
              <a:t>Ram </a:t>
            </a:r>
            <a:r>
              <a:rPr lang="en-US" sz="2600" dirty="0" err="1"/>
              <a:t>Mohun</a:t>
            </a:r>
            <a:r>
              <a:rPr lang="en-US" sz="2600" dirty="0"/>
              <a:t> Roy leads modernization </a:t>
            </a:r>
            <a:r>
              <a:rPr lang="en-US" sz="2600" dirty="0" smtClean="0"/>
              <a:t>movement</a:t>
            </a:r>
          </a:p>
          <a:p>
            <a:pPr eaLnBrk="1" hangingPunct="1"/>
            <a:r>
              <a:rPr lang="en-US" sz="2600" dirty="0"/>
              <a:t>Many Indians adopt western ways and call for social </a:t>
            </a:r>
            <a:r>
              <a:rPr lang="en-US" sz="2600" dirty="0" smtClean="0"/>
              <a:t>reforms</a:t>
            </a:r>
          </a:p>
          <a:p>
            <a:pPr eaLnBrk="1" hangingPunct="1"/>
            <a:r>
              <a:rPr lang="en-US" sz="2600" dirty="0" smtClean="0"/>
              <a:t>Nationalist groups seek independence – the Indian </a:t>
            </a:r>
            <a:r>
              <a:rPr lang="en-US" sz="2600" dirty="0"/>
              <a:t>National Congress (1885</a:t>
            </a:r>
            <a:r>
              <a:rPr lang="en-US" sz="2600" dirty="0" smtClean="0"/>
              <a:t>) and the Muslim </a:t>
            </a:r>
            <a:r>
              <a:rPr lang="en-US" sz="2600" dirty="0"/>
              <a:t>League (1906)</a:t>
            </a:r>
          </a:p>
        </p:txBody>
      </p:sp>
      <p:pic>
        <p:nvPicPr>
          <p:cNvPr id="9220" name="Picture 7" descr="265Raja_Ram_Mohan_Roy"/>
          <p:cNvPicPr>
            <a:picLocks noChangeAspect="1" noChangeArrowheads="1"/>
          </p:cNvPicPr>
          <p:nvPr/>
        </p:nvPicPr>
        <p:blipFill>
          <a:blip r:embed="rId2"/>
          <a:srcRect/>
          <a:stretch>
            <a:fillRect/>
          </a:stretch>
        </p:blipFill>
        <p:spPr bwMode="auto">
          <a:xfrm>
            <a:off x="5560360" y="1905000"/>
            <a:ext cx="2857500" cy="432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6" descr="European_Imperialism_in_Asia"/>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90818" y="989729"/>
            <a:ext cx="8162365" cy="914400"/>
          </a:xfrm>
        </p:spPr>
        <p:txBody>
          <a:bodyPr/>
          <a:lstStyle/>
          <a:p>
            <a:r>
              <a:rPr lang="en-US" dirty="0" smtClean="0">
                <a:solidFill>
                  <a:schemeClr val="bg1"/>
                </a:solidFill>
              </a:rPr>
              <a:t>Western Powers Rule</a:t>
            </a:r>
            <a:br>
              <a:rPr lang="en-US" dirty="0" smtClean="0">
                <a:solidFill>
                  <a:schemeClr val="bg1"/>
                </a:solidFill>
              </a:rPr>
            </a:br>
            <a:r>
              <a:rPr lang="en-US" dirty="0" smtClean="0">
                <a:solidFill>
                  <a:schemeClr val="bg1"/>
                </a:solidFill>
              </a:rPr>
              <a:t>Southeast Asia	</a:t>
            </a:r>
            <a:endParaRPr lang="en-US" dirty="0">
              <a:solidFill>
                <a:schemeClr val="bg1"/>
              </a:solidFill>
            </a:endParaRPr>
          </a:p>
        </p:txBody>
      </p:sp>
      <p:sp>
        <p:nvSpPr>
          <p:cNvPr id="3" name="Text Placeholder 2"/>
          <p:cNvSpPr>
            <a:spLocks noGrp="1"/>
          </p:cNvSpPr>
          <p:nvPr>
            <p:ph type="body" idx="1"/>
          </p:nvPr>
        </p:nvSpPr>
        <p:spPr>
          <a:xfrm>
            <a:off x="490818" y="1904129"/>
            <a:ext cx="8162365" cy="701000"/>
          </a:xfrm>
        </p:spPr>
        <p:txBody>
          <a:bodyPr/>
          <a:lstStyle/>
          <a:p>
            <a:r>
              <a:rPr lang="en-US" dirty="0" smtClean="0">
                <a:solidFill>
                  <a:srgbClr val="000000"/>
                </a:solidFill>
              </a:rPr>
              <a:t>Section Four</a:t>
            </a:r>
            <a:endParaRPr lang="en-US" dirty="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Europeans Race to Claim</a:t>
            </a:r>
            <a:br>
              <a:rPr lang="en-US" dirty="0" smtClean="0"/>
            </a:br>
            <a:r>
              <a:rPr lang="en-US" dirty="0" smtClean="0"/>
              <a:t>Pacific Rim</a:t>
            </a:r>
            <a:endParaRPr lang="en-US" dirty="0"/>
          </a:p>
        </p:txBody>
      </p:sp>
      <p:sp>
        <p:nvSpPr>
          <p:cNvPr id="5" name="Content Placeholder 4"/>
          <p:cNvSpPr>
            <a:spLocks noGrp="1"/>
          </p:cNvSpPr>
          <p:nvPr>
            <p:ph sz="half" idx="1"/>
          </p:nvPr>
        </p:nvSpPr>
        <p:spPr>
          <a:xfrm>
            <a:off x="263908" y="1880486"/>
            <a:ext cx="2672069" cy="4583860"/>
          </a:xfrm>
        </p:spPr>
        <p:txBody>
          <a:bodyPr/>
          <a:lstStyle/>
          <a:p>
            <a:r>
              <a:rPr lang="en-US" dirty="0" smtClean="0"/>
              <a:t>Dutch, British, French, Germans and Americans</a:t>
            </a:r>
          </a:p>
          <a:p>
            <a:r>
              <a:rPr lang="en-US" dirty="0" smtClean="0"/>
              <a:t>Raw materials: sugar cane, coffee, cocoa, rubber, coconuts, bananas, pineapple</a:t>
            </a:r>
            <a:endParaRPr lang="en-US" dirty="0" smtClean="0"/>
          </a:p>
          <a:p>
            <a:endParaRPr lang="en-US" dirty="0"/>
          </a:p>
        </p:txBody>
      </p:sp>
      <p:pic>
        <p:nvPicPr>
          <p:cNvPr id="7" name="Picture 2" descr="https://qed.princeton.edu/images/7/7c/The_High_Colonial_Age_1870-1914.jpg"/>
          <p:cNvPicPr>
            <a:picLocks noChangeAspect="1" noChangeArrowheads="1"/>
          </p:cNvPicPr>
          <p:nvPr/>
        </p:nvPicPr>
        <p:blipFill>
          <a:blip r:embed="rId2"/>
          <a:srcRect t="26010"/>
          <a:stretch>
            <a:fillRect/>
          </a:stretch>
        </p:blipFill>
        <p:spPr bwMode="auto">
          <a:xfrm>
            <a:off x="2935977" y="1880486"/>
            <a:ext cx="5970918" cy="458606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p:txBody>
          <a:bodyPr/>
          <a:lstStyle/>
          <a:p>
            <a:pPr algn="ctr" eaLnBrk="1" hangingPunct="1"/>
            <a:r>
              <a:rPr lang="en-US" dirty="0" smtClean="0"/>
              <a:t>Dutch Expand Control</a:t>
            </a:r>
            <a:endParaRPr lang="en-US" dirty="0"/>
          </a:p>
        </p:txBody>
      </p:sp>
      <p:sp>
        <p:nvSpPr>
          <p:cNvPr id="13315" name="Content Placeholder 2"/>
          <p:cNvSpPr>
            <a:spLocks noGrp="1"/>
          </p:cNvSpPr>
          <p:nvPr>
            <p:ph idx="4294967295"/>
          </p:nvPr>
        </p:nvSpPr>
        <p:spPr>
          <a:xfrm>
            <a:off x="329885" y="1781513"/>
            <a:ext cx="4700861" cy="4668184"/>
          </a:xfrm>
        </p:spPr>
        <p:txBody>
          <a:bodyPr>
            <a:normAutofit fontScale="92500" lnSpcReduction="10000"/>
          </a:bodyPr>
          <a:lstStyle/>
          <a:p>
            <a:pPr eaLnBrk="1" hangingPunct="1">
              <a:spcBef>
                <a:spcPts val="0"/>
              </a:spcBef>
            </a:pPr>
            <a:r>
              <a:rPr lang="en-US" dirty="0"/>
              <a:t>Controlled the island chain known as </a:t>
            </a:r>
            <a:r>
              <a:rPr lang="en-US" dirty="0" smtClean="0"/>
              <a:t>Indonesia</a:t>
            </a:r>
          </a:p>
          <a:p>
            <a:pPr eaLnBrk="1" hangingPunct="1">
              <a:spcBef>
                <a:spcPts val="0"/>
              </a:spcBef>
              <a:buNone/>
            </a:pPr>
            <a:endParaRPr lang="en-US" dirty="0" smtClean="0"/>
          </a:p>
          <a:p>
            <a:pPr eaLnBrk="1" hangingPunct="1">
              <a:spcBef>
                <a:spcPts val="0"/>
              </a:spcBef>
            </a:pPr>
            <a:r>
              <a:rPr lang="en-US" dirty="0"/>
              <a:t>Wanted the oil and tin that were discovered</a:t>
            </a:r>
            <a:r>
              <a:rPr lang="en-US" dirty="0" smtClean="0"/>
              <a:t> there </a:t>
            </a:r>
            <a:r>
              <a:rPr lang="en-US" dirty="0"/>
              <a:t>along with other natural </a:t>
            </a:r>
            <a:r>
              <a:rPr lang="en-US" dirty="0" smtClean="0"/>
              <a:t>resources</a:t>
            </a:r>
          </a:p>
          <a:p>
            <a:pPr eaLnBrk="1" hangingPunct="1">
              <a:spcBef>
                <a:spcPts val="0"/>
              </a:spcBef>
              <a:buNone/>
            </a:pPr>
            <a:endParaRPr lang="en-US" dirty="0" smtClean="0"/>
          </a:p>
          <a:p>
            <a:pPr marL="0" indent="0" eaLnBrk="1" hangingPunct="1">
              <a:spcBef>
                <a:spcPts val="0"/>
              </a:spcBef>
              <a:buNone/>
            </a:pPr>
            <a:r>
              <a:rPr lang="en-US" dirty="0"/>
              <a:t>Dutch saw this area as there new home and thus created a rigid caste system:</a:t>
            </a:r>
            <a:r>
              <a:rPr lang="en-US" dirty="0" smtClean="0"/>
              <a:t> </a:t>
            </a:r>
          </a:p>
          <a:p>
            <a:pPr eaLnBrk="1" hangingPunct="1">
              <a:spcBef>
                <a:spcPts val="0"/>
              </a:spcBef>
              <a:buNone/>
            </a:pPr>
            <a:endParaRPr lang="en-US" dirty="0" smtClean="0"/>
          </a:p>
          <a:p>
            <a:pPr eaLnBrk="1" hangingPunct="1">
              <a:spcBef>
                <a:spcPts val="0"/>
              </a:spcBef>
              <a:buAutoNum type="arabicPeriod"/>
            </a:pPr>
            <a:r>
              <a:rPr lang="en-US" dirty="0" smtClean="0"/>
              <a:t>Dutch </a:t>
            </a:r>
            <a:endParaRPr lang="en-US" dirty="0" smtClean="0"/>
          </a:p>
          <a:p>
            <a:pPr eaLnBrk="1" hangingPunct="1">
              <a:spcBef>
                <a:spcPts val="0"/>
              </a:spcBef>
              <a:buAutoNum type="arabicPeriod"/>
            </a:pPr>
            <a:r>
              <a:rPr lang="en-US" dirty="0" smtClean="0"/>
              <a:t>Wealthy &amp; Educated Indonesians</a:t>
            </a:r>
            <a:endParaRPr lang="en-US" dirty="0" smtClean="0"/>
          </a:p>
          <a:p>
            <a:pPr eaLnBrk="1" hangingPunct="1">
              <a:spcBef>
                <a:spcPts val="0"/>
              </a:spcBef>
              <a:buAutoNum type="arabicPeriod"/>
            </a:pPr>
            <a:r>
              <a:rPr lang="en-US" dirty="0" smtClean="0"/>
              <a:t>Plantation </a:t>
            </a:r>
            <a:r>
              <a:rPr lang="en-US" dirty="0"/>
              <a:t>workers</a:t>
            </a:r>
            <a:endParaRPr lang="en-US" dirty="0" smtClean="0"/>
          </a:p>
          <a:p>
            <a:pPr eaLnBrk="1" hangingPunct="1">
              <a:spcBef>
                <a:spcPts val="0"/>
              </a:spcBef>
            </a:pPr>
            <a:endParaRPr lang="en-US" dirty="0"/>
          </a:p>
        </p:txBody>
      </p:sp>
      <p:pic>
        <p:nvPicPr>
          <p:cNvPr id="13316" name="Picture 5" descr="ole"/>
          <p:cNvPicPr>
            <a:picLocks noChangeAspect="1" noChangeArrowheads="1"/>
          </p:cNvPicPr>
          <p:nvPr/>
        </p:nvPicPr>
        <p:blipFill>
          <a:blip r:embed="rId2"/>
          <a:srcRect/>
          <a:stretch>
            <a:fillRect/>
          </a:stretch>
        </p:blipFill>
        <p:spPr bwMode="auto">
          <a:xfrm>
            <a:off x="5251358" y="1781513"/>
            <a:ext cx="3441112" cy="44537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rtlCol="0">
            <a:normAutofit/>
          </a:bodyPr>
          <a:lstStyle/>
          <a:p>
            <a:pPr eaLnBrk="1" fontAlgn="auto" hangingPunct="1">
              <a:spcAft>
                <a:spcPts val="0"/>
              </a:spcAft>
              <a:defRPr/>
            </a:pPr>
            <a:r>
              <a:rPr lang="en-US" spc="200" dirty="0" smtClean="0"/>
              <a:t>French in Indochina</a:t>
            </a:r>
            <a:endParaRPr lang="en-US" kern="1200" spc="200" dirty="0"/>
          </a:p>
        </p:txBody>
      </p:sp>
      <p:sp>
        <p:nvSpPr>
          <p:cNvPr id="15363" name="Content Placeholder 2"/>
          <p:cNvSpPr>
            <a:spLocks noGrp="1"/>
          </p:cNvSpPr>
          <p:nvPr>
            <p:ph idx="4294967295"/>
          </p:nvPr>
        </p:nvSpPr>
        <p:spPr>
          <a:xfrm>
            <a:off x="4684366" y="2391846"/>
            <a:ext cx="4002433" cy="3717625"/>
          </a:xfrm>
        </p:spPr>
        <p:txBody>
          <a:bodyPr>
            <a:normAutofit/>
          </a:bodyPr>
          <a:lstStyle/>
          <a:p>
            <a:pPr eaLnBrk="1" hangingPunct="1"/>
            <a:r>
              <a:rPr lang="en-US" sz="2800" dirty="0"/>
              <a:t>Control Vietnam, Laos and Cambodia</a:t>
            </a:r>
          </a:p>
          <a:p>
            <a:pPr eaLnBrk="1" hangingPunct="1"/>
            <a:r>
              <a:rPr lang="en-US" sz="2800" dirty="0"/>
              <a:t>Used direct control</a:t>
            </a:r>
          </a:p>
          <a:p>
            <a:pPr eaLnBrk="1" hangingPunct="1"/>
            <a:r>
              <a:rPr lang="en-US" sz="2800" dirty="0"/>
              <a:t>Exported rice at  the cost of the Vietnamese</a:t>
            </a:r>
          </a:p>
        </p:txBody>
      </p:sp>
      <p:pic>
        <p:nvPicPr>
          <p:cNvPr id="15364" name="Picture 5" descr="French+Indochina+expansion"/>
          <p:cNvPicPr>
            <a:picLocks noChangeAspect="1" noChangeArrowheads="1"/>
          </p:cNvPicPr>
          <p:nvPr/>
        </p:nvPicPr>
        <p:blipFill>
          <a:blip r:embed="rId2"/>
          <a:srcRect/>
          <a:stretch>
            <a:fillRect/>
          </a:stretch>
        </p:blipFill>
        <p:spPr bwMode="auto">
          <a:xfrm>
            <a:off x="498385" y="1752600"/>
            <a:ext cx="3905580" cy="47631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smtClean="0"/>
              <a:t>Colonial Impact</a:t>
            </a:r>
            <a:endParaRPr lang="en-US" dirty="0"/>
          </a:p>
        </p:txBody>
      </p:sp>
      <p:sp>
        <p:nvSpPr>
          <p:cNvPr id="16387" name="Content Placeholder 2"/>
          <p:cNvSpPr>
            <a:spLocks noGrp="1"/>
          </p:cNvSpPr>
          <p:nvPr>
            <p:ph idx="4294967295"/>
          </p:nvPr>
        </p:nvSpPr>
        <p:spPr>
          <a:xfrm>
            <a:off x="3048000" y="1600200"/>
            <a:ext cx="5867400" cy="2667000"/>
          </a:xfrm>
        </p:spPr>
        <p:txBody>
          <a:bodyPr>
            <a:normAutofit/>
          </a:bodyPr>
          <a:lstStyle/>
          <a:p>
            <a:pPr>
              <a:spcBef>
                <a:spcPts val="0"/>
              </a:spcBef>
            </a:pPr>
            <a:r>
              <a:rPr lang="en-US" sz="2300" dirty="0" smtClean="0"/>
              <a:t>Modernization </a:t>
            </a:r>
            <a:r>
              <a:rPr lang="en-US" sz="2300" dirty="0"/>
              <a:t>mainly helps European business at the cost of the </a:t>
            </a:r>
            <a:r>
              <a:rPr lang="en-US" sz="2300" dirty="0" smtClean="0"/>
              <a:t>colony</a:t>
            </a:r>
            <a:endParaRPr lang="en-US" sz="2300" dirty="0" smtClean="0"/>
          </a:p>
          <a:p>
            <a:pPr>
              <a:spcBef>
                <a:spcPts val="0"/>
              </a:spcBef>
            </a:pPr>
            <a:r>
              <a:rPr lang="en-US" sz="2300" dirty="0" smtClean="0"/>
              <a:t>Education</a:t>
            </a:r>
            <a:r>
              <a:rPr lang="en-US" sz="2300" dirty="0"/>
              <a:t>, health, and sanitation </a:t>
            </a:r>
            <a:r>
              <a:rPr lang="en-US" sz="2300" dirty="0" smtClean="0"/>
              <a:t>improve</a:t>
            </a:r>
            <a:endParaRPr lang="en-US" sz="2300" dirty="0" smtClean="0"/>
          </a:p>
          <a:p>
            <a:pPr>
              <a:spcBef>
                <a:spcPts val="0"/>
              </a:spcBef>
            </a:pPr>
            <a:r>
              <a:rPr lang="en-US" sz="2300" dirty="0" smtClean="0"/>
              <a:t>Millions </a:t>
            </a:r>
            <a:r>
              <a:rPr lang="en-US" sz="2300" dirty="0"/>
              <a:t>migrate to southeast Asia to work in mines and on </a:t>
            </a:r>
            <a:r>
              <a:rPr lang="en-US" sz="2300" dirty="0" smtClean="0"/>
              <a:t>plantations</a:t>
            </a:r>
            <a:endParaRPr lang="en-US" sz="2300" dirty="0" smtClean="0"/>
          </a:p>
          <a:p>
            <a:pPr>
              <a:spcBef>
                <a:spcPts val="0"/>
              </a:spcBef>
            </a:pPr>
            <a:r>
              <a:rPr lang="en-US" sz="2300" dirty="0" smtClean="0"/>
              <a:t>Colonialism </a:t>
            </a:r>
            <a:r>
              <a:rPr lang="en-US" sz="2300" dirty="0"/>
              <a:t>leads to racial and religious problems </a:t>
            </a:r>
          </a:p>
        </p:txBody>
      </p:sp>
      <p:pic>
        <p:nvPicPr>
          <p:cNvPr id="16388" name="Picture 4" descr="hongkong"/>
          <p:cNvPicPr>
            <a:picLocks noChangeAspect="1" noChangeArrowheads="1"/>
          </p:cNvPicPr>
          <p:nvPr/>
        </p:nvPicPr>
        <p:blipFill>
          <a:blip r:embed="rId2"/>
          <a:srcRect/>
          <a:stretch>
            <a:fillRect/>
          </a:stretch>
        </p:blipFill>
        <p:spPr bwMode="auto">
          <a:xfrm>
            <a:off x="228600" y="4267200"/>
            <a:ext cx="8686800" cy="2438400"/>
          </a:xfrm>
          <a:prstGeom prst="rect">
            <a:avLst/>
          </a:prstGeom>
          <a:noFill/>
          <a:ln w="9525">
            <a:noFill/>
            <a:miter lim="800000"/>
            <a:headEnd/>
            <a:tailEnd/>
          </a:ln>
        </p:spPr>
      </p:pic>
      <p:pic>
        <p:nvPicPr>
          <p:cNvPr id="16389" name="Picture 7" descr="5940_267611025382_553345382_8615631_5274964_n"/>
          <p:cNvPicPr>
            <a:picLocks noChangeAspect="1" noChangeArrowheads="1"/>
          </p:cNvPicPr>
          <p:nvPr/>
        </p:nvPicPr>
        <p:blipFill>
          <a:blip r:embed="rId3"/>
          <a:srcRect/>
          <a:stretch>
            <a:fillRect/>
          </a:stretch>
        </p:blipFill>
        <p:spPr bwMode="auto">
          <a:xfrm>
            <a:off x="228600" y="1752600"/>
            <a:ext cx="2819400" cy="2392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Imperialism?</a:t>
            </a:r>
            <a:endParaRPr lang="en-US" dirty="0"/>
          </a:p>
        </p:txBody>
      </p:sp>
      <p:sp>
        <p:nvSpPr>
          <p:cNvPr id="3" name="Content Placeholder 2"/>
          <p:cNvSpPr>
            <a:spLocks noGrp="1"/>
          </p:cNvSpPr>
          <p:nvPr>
            <p:ph idx="1"/>
          </p:nvPr>
        </p:nvSpPr>
        <p:spPr>
          <a:xfrm>
            <a:off x="296897" y="1586753"/>
            <a:ext cx="8626492" cy="5027939"/>
          </a:xfrm>
        </p:spPr>
        <p:txBody>
          <a:bodyPr>
            <a:normAutofit/>
          </a:bodyPr>
          <a:lstStyle/>
          <a:p>
            <a:pPr>
              <a:buNone/>
            </a:pPr>
            <a:r>
              <a:rPr lang="en-US" dirty="0" smtClean="0"/>
              <a:t>IMPERIALISM: takeover of a country or territory by a stronger nation with the intent of dominating the political, economic and social life of people within that nation</a:t>
            </a:r>
          </a:p>
          <a:p>
            <a:r>
              <a:rPr lang="en-US" dirty="0" smtClean="0"/>
              <a:t>Europeans were motivated by political, economic and social forces</a:t>
            </a:r>
          </a:p>
          <a:p>
            <a:pPr>
              <a:buNone/>
            </a:pPr>
            <a:endParaRPr lang="en-US" dirty="0"/>
          </a:p>
        </p:txBody>
      </p:sp>
      <p:graphicFrame>
        <p:nvGraphicFramePr>
          <p:cNvPr id="4" name="Table 3"/>
          <p:cNvGraphicFramePr>
            <a:graphicFrameLocks noGrp="1"/>
          </p:cNvGraphicFramePr>
          <p:nvPr/>
        </p:nvGraphicFramePr>
        <p:xfrm>
          <a:off x="1622965" y="4321819"/>
          <a:ext cx="6096000" cy="1870696"/>
        </p:xfrm>
        <a:graphic>
          <a:graphicData uri="http://schemas.openxmlformats.org/drawingml/2006/table">
            <a:tbl>
              <a:tblPr firstRow="1" bandRow="1">
                <a:tableStyleId>{5C22544A-7EE6-4342-B048-85BDC9FD1C3A}</a:tableStyleId>
              </a:tblPr>
              <a:tblGrid>
                <a:gridCol w="3048000"/>
                <a:gridCol w="3048000"/>
              </a:tblGrid>
              <a:tr h="387336">
                <a:tc>
                  <a:txBody>
                    <a:bodyPr/>
                    <a:lstStyle/>
                    <a:p>
                      <a:pPr algn="ctr"/>
                      <a:r>
                        <a:rPr lang="en-US" dirty="0" smtClean="0"/>
                        <a:t>Economic Motives</a:t>
                      </a:r>
                      <a:endParaRPr lang="en-US" dirty="0"/>
                    </a:p>
                  </a:txBody>
                  <a:tcPr/>
                </a:tc>
                <a:tc>
                  <a:txBody>
                    <a:bodyPr/>
                    <a:lstStyle/>
                    <a:p>
                      <a:pPr algn="ctr"/>
                      <a:r>
                        <a:rPr lang="en-US" dirty="0" smtClean="0"/>
                        <a:t>External Forces</a:t>
                      </a:r>
                      <a:endParaRPr lang="en-US" dirty="0"/>
                    </a:p>
                  </a:txBody>
                  <a:tcPr/>
                </a:tc>
              </a:tr>
              <a:tr h="370840">
                <a:tc>
                  <a:txBody>
                    <a:bodyPr/>
                    <a:lstStyle/>
                    <a:p>
                      <a:r>
                        <a:rPr lang="en-US" dirty="0" smtClean="0"/>
                        <a:t>Nationalism</a:t>
                      </a:r>
                      <a:endParaRPr lang="en-US" dirty="0"/>
                    </a:p>
                  </a:txBody>
                  <a:tcPr/>
                </a:tc>
                <a:tc>
                  <a:txBody>
                    <a:bodyPr/>
                    <a:lstStyle/>
                    <a:p>
                      <a:r>
                        <a:rPr lang="en-US" dirty="0" smtClean="0"/>
                        <a:t>Maxim gun</a:t>
                      </a:r>
                    </a:p>
                  </a:txBody>
                  <a:tcPr/>
                </a:tc>
              </a:tr>
              <a:tr h="370840">
                <a:tc>
                  <a:txBody>
                    <a:bodyPr/>
                    <a:lstStyle/>
                    <a:p>
                      <a:r>
                        <a:rPr lang="en-US" dirty="0" smtClean="0"/>
                        <a:t>Economic competition</a:t>
                      </a:r>
                    </a:p>
                  </a:txBody>
                  <a:tcPr/>
                </a:tc>
                <a:tc>
                  <a:txBody>
                    <a:bodyPr/>
                    <a:lstStyle/>
                    <a:p>
                      <a:r>
                        <a:rPr lang="en-US" dirty="0" smtClean="0"/>
                        <a:t>Railroads</a:t>
                      </a:r>
                      <a:r>
                        <a:rPr lang="en-US" baseline="0" dirty="0" smtClean="0"/>
                        <a:t> &amp; steamships</a:t>
                      </a:r>
                      <a:endParaRPr lang="en-US" dirty="0"/>
                    </a:p>
                  </a:txBody>
                  <a:tcPr/>
                </a:tc>
              </a:tr>
              <a:tr h="370840">
                <a:tc>
                  <a:txBody>
                    <a:bodyPr/>
                    <a:lstStyle/>
                    <a:p>
                      <a:r>
                        <a:rPr lang="en-US" dirty="0" smtClean="0"/>
                        <a:t>European</a:t>
                      </a:r>
                      <a:r>
                        <a:rPr lang="en-US" baseline="0" dirty="0" smtClean="0"/>
                        <a:t> racism</a:t>
                      </a:r>
                      <a:endParaRPr lang="en-US" dirty="0"/>
                    </a:p>
                  </a:txBody>
                  <a:tcPr/>
                </a:tc>
                <a:tc>
                  <a:txBody>
                    <a:bodyPr/>
                    <a:lstStyle/>
                    <a:p>
                      <a:r>
                        <a:rPr lang="en-US" dirty="0" smtClean="0"/>
                        <a:t>Cure for malaria</a:t>
                      </a:r>
                      <a:endParaRPr lang="en-US" dirty="0"/>
                    </a:p>
                  </a:txBody>
                  <a:tcPr/>
                </a:tc>
              </a:tr>
              <a:tr h="370840">
                <a:tc>
                  <a:txBody>
                    <a:bodyPr/>
                    <a:lstStyle/>
                    <a:p>
                      <a:r>
                        <a:rPr lang="en-US" dirty="0" smtClean="0"/>
                        <a:t>Missionary</a:t>
                      </a:r>
                      <a:r>
                        <a:rPr lang="en-US" baseline="0" dirty="0" smtClean="0"/>
                        <a:t> impulse</a:t>
                      </a:r>
                      <a:endParaRPr lang="en-US" dirty="0"/>
                    </a:p>
                  </a:txBody>
                  <a:tcPr/>
                </a:tc>
                <a:tc>
                  <a:txBody>
                    <a:bodyPr/>
                    <a:lstStyle/>
                    <a:p>
                      <a:endParaRPr lang="en-US" dirty="0"/>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Imperialism?</a:t>
            </a:r>
            <a:endParaRPr lang="en-US" dirty="0"/>
          </a:p>
        </p:txBody>
      </p:sp>
      <p:sp>
        <p:nvSpPr>
          <p:cNvPr id="3" name="Content Placeholder 2"/>
          <p:cNvSpPr>
            <a:spLocks noGrp="1"/>
          </p:cNvSpPr>
          <p:nvPr>
            <p:ph idx="1"/>
          </p:nvPr>
        </p:nvSpPr>
        <p:spPr>
          <a:xfrm>
            <a:off x="726141" y="1798008"/>
            <a:ext cx="7691719" cy="4571999"/>
          </a:xfrm>
        </p:spPr>
        <p:txBody>
          <a:bodyPr>
            <a:normAutofit/>
          </a:bodyPr>
          <a:lstStyle/>
          <a:p>
            <a:r>
              <a:rPr lang="en-US" sz="2800" dirty="0" smtClean="0"/>
              <a:t>Because of advanced technology, Europeans believed they were better than other people</a:t>
            </a:r>
          </a:p>
          <a:p>
            <a:pPr>
              <a:buNone/>
            </a:pPr>
            <a:r>
              <a:rPr lang="en-US" sz="2800" dirty="0" smtClean="0"/>
              <a:t>RACISM: the idea that one race is superior to others</a:t>
            </a:r>
          </a:p>
          <a:p>
            <a:pPr>
              <a:buNone/>
            </a:pPr>
            <a:r>
              <a:rPr lang="en-US" sz="2800" dirty="0" smtClean="0"/>
              <a:t>SOCIAL DARWINISM: social theory asserting that those fittest for survival enjoyed wealth and success and were superior to others, “survival of the fittest”</a:t>
            </a:r>
          </a:p>
          <a:p>
            <a:pPr>
              <a:buNone/>
            </a:pP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16" descr="imperialism"/>
          <p:cNvPicPr>
            <a:picLocks noChangeAspect="1" noChangeArrowheads="1"/>
          </p:cNvPicPr>
          <p:nvPr/>
        </p:nvPicPr>
        <p:blipFill>
          <a:blip r:embed="rId2"/>
          <a:srcRect/>
          <a:stretch>
            <a:fillRect/>
          </a:stretch>
        </p:blipFill>
        <p:spPr bwMode="auto">
          <a:xfrm>
            <a:off x="1573573" y="364062"/>
            <a:ext cx="6046770" cy="628362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0000"/>
                </a:solidFill>
              </a:rPr>
              <a:t>Imperialists Divide Africa</a:t>
            </a:r>
            <a:endParaRPr lang="en-US" dirty="0">
              <a:solidFill>
                <a:srgbClr val="000000"/>
              </a:solidFill>
            </a:endParaRPr>
          </a:p>
        </p:txBody>
      </p:sp>
      <p:sp>
        <p:nvSpPr>
          <p:cNvPr id="5" name="Text Placeholder 4"/>
          <p:cNvSpPr>
            <a:spLocks noGrp="1"/>
          </p:cNvSpPr>
          <p:nvPr>
            <p:ph type="body" idx="1"/>
          </p:nvPr>
        </p:nvSpPr>
        <p:spPr/>
        <p:txBody>
          <a:bodyPr/>
          <a:lstStyle/>
          <a:p>
            <a:r>
              <a:rPr lang="en-US" dirty="0" smtClean="0">
                <a:solidFill>
                  <a:srgbClr val="000000"/>
                </a:solidFill>
              </a:rPr>
              <a:t>Section One</a:t>
            </a:r>
            <a:endParaRPr lang="en-US"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Pre-Imperialism in Africa</a:t>
            </a:r>
            <a:endParaRPr lang="en-US" dirty="0"/>
          </a:p>
        </p:txBody>
      </p:sp>
      <p:sp>
        <p:nvSpPr>
          <p:cNvPr id="8" name="Content Placeholder 7"/>
          <p:cNvSpPr>
            <a:spLocks noGrp="1"/>
          </p:cNvSpPr>
          <p:nvPr>
            <p:ph idx="1"/>
          </p:nvPr>
        </p:nvSpPr>
        <p:spPr>
          <a:xfrm>
            <a:off x="230920" y="1586753"/>
            <a:ext cx="8708963" cy="5060930"/>
          </a:xfrm>
        </p:spPr>
        <p:txBody>
          <a:bodyPr>
            <a:noAutofit/>
          </a:bodyPr>
          <a:lstStyle/>
          <a:p>
            <a:pPr marL="0" indent="0">
              <a:spcBef>
                <a:spcPts val="0"/>
              </a:spcBef>
              <a:buNone/>
            </a:pPr>
            <a:r>
              <a:rPr lang="en-US" sz="2600" dirty="0" smtClean="0"/>
              <a:t>Prior to the Age of Imperialism, Europeans controlled very little of the land on the large continent of Africa. As late as 1880, Europeans controlled only </a:t>
            </a:r>
            <a:r>
              <a:rPr lang="en-US" sz="2600" u="sng" dirty="0" smtClean="0"/>
              <a:t>10 percent </a:t>
            </a:r>
            <a:r>
              <a:rPr lang="en-US" sz="2600" dirty="0" smtClean="0"/>
              <a:t>of the continent’s land, </a:t>
            </a:r>
            <a:r>
              <a:rPr lang="en-US" sz="2600" u="sng" dirty="0" smtClean="0"/>
              <a:t>mainly on the coast</a:t>
            </a:r>
            <a:r>
              <a:rPr lang="en-US" sz="2600" dirty="0" smtClean="0"/>
              <a:t>.</a:t>
            </a:r>
          </a:p>
          <a:p>
            <a:pPr marL="0" indent="0">
              <a:spcBef>
                <a:spcPts val="0"/>
              </a:spcBef>
              <a:buNone/>
            </a:pPr>
            <a:endParaRPr lang="en-US" sz="2600" dirty="0" smtClean="0"/>
          </a:p>
          <a:p>
            <a:pPr marL="0" indent="0">
              <a:spcBef>
                <a:spcPts val="0"/>
              </a:spcBef>
              <a:buNone/>
            </a:pPr>
            <a:r>
              <a:rPr lang="en-US" sz="2600" dirty="0" smtClean="0"/>
              <a:t>Two factors kept Europeans mostly out of Africa:</a:t>
            </a:r>
          </a:p>
          <a:p>
            <a:pPr marL="0" indent="0">
              <a:spcBef>
                <a:spcPts val="0"/>
              </a:spcBef>
              <a:buNone/>
            </a:pPr>
            <a:endParaRPr lang="en-US" sz="2600" dirty="0" smtClean="0"/>
          </a:p>
          <a:p>
            <a:pPr>
              <a:spcBef>
                <a:spcPts val="0"/>
              </a:spcBef>
              <a:buAutoNum type="arabicPeriod"/>
            </a:pPr>
            <a:r>
              <a:rPr lang="en-US" sz="2600" dirty="0" smtClean="0"/>
              <a:t>Europeans could not travel into the interior of Africa due to the African rivers</a:t>
            </a:r>
          </a:p>
          <a:p>
            <a:pPr>
              <a:spcBef>
                <a:spcPts val="0"/>
              </a:spcBef>
              <a:buAutoNum type="arabicPeriod"/>
            </a:pPr>
            <a:r>
              <a:rPr lang="en-US" sz="2600" dirty="0" smtClean="0"/>
              <a:t>Large networks of Africans conducted trade, keeping Europeans from controlling the sources of trade</a:t>
            </a:r>
            <a:endParaRPr lang="en-US" sz="2600"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Forces</a:t>
            </a:r>
            <a:endParaRPr lang="en-US" dirty="0"/>
          </a:p>
        </p:txBody>
      </p:sp>
      <p:sp>
        <p:nvSpPr>
          <p:cNvPr id="3" name="Content Placeholder 2"/>
          <p:cNvSpPr>
            <a:spLocks noGrp="1"/>
          </p:cNvSpPr>
          <p:nvPr>
            <p:ph idx="1"/>
          </p:nvPr>
        </p:nvSpPr>
        <p:spPr>
          <a:xfrm>
            <a:off x="263908" y="1586753"/>
            <a:ext cx="8593503" cy="5060930"/>
          </a:xfrm>
        </p:spPr>
        <p:txBody>
          <a:bodyPr>
            <a:normAutofit/>
          </a:bodyPr>
          <a:lstStyle/>
          <a:p>
            <a:r>
              <a:rPr lang="en-US" sz="2600" dirty="0" smtClean="0"/>
              <a:t>External and internal forces contributed to the Europeans’ conquest of Africa</a:t>
            </a:r>
          </a:p>
          <a:p>
            <a:r>
              <a:rPr lang="en-US" sz="2600" dirty="0" smtClean="0"/>
              <a:t>First automatic machine gun, The Maxim, gave Europeans an advantage</a:t>
            </a:r>
          </a:p>
          <a:p>
            <a:r>
              <a:rPr lang="en-US" sz="2600" dirty="0" smtClean="0"/>
              <a:t>European countries had means to control their empire</a:t>
            </a:r>
          </a:p>
          <a:p>
            <a:r>
              <a:rPr lang="en-US" sz="2600" dirty="0" smtClean="0"/>
              <a:t>Quinine (a drug) allowed Europeans to avoid malaria</a:t>
            </a:r>
          </a:p>
          <a:p>
            <a:r>
              <a:rPr lang="en-US" sz="2600" dirty="0" smtClean="0"/>
              <a:t>Africans’ huge variety of languages and cultures discouraged unity among them, allowing Europeans to play rival groups against each other</a:t>
            </a:r>
            <a:endParaRPr lang="en-US" sz="2600"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Berlin Conference</a:t>
            </a:r>
            <a:endParaRPr lang="en-US" dirty="0"/>
          </a:p>
        </p:txBody>
      </p:sp>
      <p:pic>
        <p:nvPicPr>
          <p:cNvPr id="6" name="Content Placeholder 5" descr="berlinconference.jpg"/>
          <p:cNvPicPr>
            <a:picLocks noGrp="1" noChangeAspect="1"/>
          </p:cNvPicPr>
          <p:nvPr>
            <p:ph sz="half" idx="1"/>
          </p:nvPr>
        </p:nvPicPr>
        <p:blipFill>
          <a:blip r:embed="rId2"/>
          <a:srcRect t="-14722" b="-14722"/>
          <a:stretch>
            <a:fillRect/>
          </a:stretch>
        </p:blipFill>
        <p:spPr>
          <a:xfrm>
            <a:off x="453170" y="1457979"/>
            <a:ext cx="4047202" cy="4912470"/>
          </a:xfrm>
        </p:spPr>
      </p:pic>
      <p:sp>
        <p:nvSpPr>
          <p:cNvPr id="5" name="Content Placeholder 4"/>
          <p:cNvSpPr>
            <a:spLocks noGrp="1"/>
          </p:cNvSpPr>
          <p:nvPr>
            <p:ph sz="half" idx="2"/>
          </p:nvPr>
        </p:nvSpPr>
        <p:spPr/>
        <p:txBody>
          <a:bodyPr/>
          <a:lstStyle/>
          <a:p>
            <a:r>
              <a:rPr lang="en-US" dirty="0" smtClean="0"/>
              <a:t>14 European nations met in 1884-1885 to lay down rules for division of Africa</a:t>
            </a:r>
          </a:p>
          <a:p>
            <a:r>
              <a:rPr lang="en-US" dirty="0" smtClean="0"/>
              <a:t>Divided continent with no thought of how African groups were distributed</a:t>
            </a:r>
          </a:p>
          <a:p>
            <a:r>
              <a:rPr lang="en-US" dirty="0" smtClean="0"/>
              <a:t>No African rulers attended the meetings</a:t>
            </a:r>
            <a:endParaRPr lang="en-US" dirty="0"/>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majorFont>
      <a:minorFont>
        <a:latin typeface="Calisto MT"/>
        <a:ea typeface=""/>
        <a:cs typeface=""/>
        <a:font script="Jpan" typeface="ＭＳ Ｐ明朝"/>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129</TotalTime>
  <Words>1436</Words>
  <Application>Microsoft Macintosh PowerPoint</Application>
  <PresentationFormat>On-screen Show (4:3)</PresentationFormat>
  <Paragraphs>152</Paragraphs>
  <Slides>29</Slides>
  <Notes>0</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Venture</vt:lpstr>
      <vt:lpstr>Age of Imperialism</vt:lpstr>
      <vt:lpstr>The Age of Imperialism</vt:lpstr>
      <vt:lpstr>What is Imperialism?</vt:lpstr>
      <vt:lpstr>What is Imperialism?</vt:lpstr>
      <vt:lpstr>Slide 5</vt:lpstr>
      <vt:lpstr>Imperialists Divide Africa</vt:lpstr>
      <vt:lpstr>Pre-Imperialism in Africa</vt:lpstr>
      <vt:lpstr>Enabling Forces</vt:lpstr>
      <vt:lpstr>Berlin Conference</vt:lpstr>
      <vt:lpstr>Effects of the Berlin Conference</vt:lpstr>
      <vt:lpstr>Three Groups Clash</vt:lpstr>
      <vt:lpstr>Boer War: 1899-1902</vt:lpstr>
      <vt:lpstr>Muslim Lands Fall to  Imperialist Demands</vt:lpstr>
      <vt:lpstr>Slide 14</vt:lpstr>
      <vt:lpstr>Desire for Independence</vt:lpstr>
      <vt:lpstr>Europeans Grab Territory</vt:lpstr>
      <vt:lpstr>Slide 17</vt:lpstr>
      <vt:lpstr>British Imperialism  in India</vt:lpstr>
      <vt:lpstr>British Expand Control</vt:lpstr>
      <vt:lpstr>British Expand Control</vt:lpstr>
      <vt:lpstr>Jewel of the British Crown</vt:lpstr>
      <vt:lpstr>Impact of British Imperialism in India</vt:lpstr>
      <vt:lpstr>Sepoy Rebellion</vt:lpstr>
      <vt:lpstr>Calls for Reform</vt:lpstr>
      <vt:lpstr>Western Powers Rule Southeast Asia </vt:lpstr>
      <vt:lpstr>Europeans Race to Claim Pacific Rim</vt:lpstr>
      <vt:lpstr>Dutch Expand Control</vt:lpstr>
      <vt:lpstr>French in Indochina</vt:lpstr>
      <vt:lpstr>Colonial Impact</vt:lpstr>
    </vt:vector>
  </TitlesOfParts>
  <Company>New England School of Law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of Imperialism</dc:title>
  <dc:creator>Sara Estis</dc:creator>
  <cp:lastModifiedBy>Sara Estis</cp:lastModifiedBy>
  <cp:revision>19</cp:revision>
  <dcterms:created xsi:type="dcterms:W3CDTF">2013-12-01T20:22:27Z</dcterms:created>
  <dcterms:modified xsi:type="dcterms:W3CDTF">2013-12-01T22:32:20Z</dcterms:modified>
</cp:coreProperties>
</file>