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3"/>
  </p:notesMasterIdLst>
  <p:handoutMasterIdLst>
    <p:handoutMasterId r:id="rId64"/>
  </p:handoutMasterIdLst>
  <p:sldIdLst>
    <p:sldId id="266" r:id="rId2"/>
    <p:sldId id="268" r:id="rId3"/>
    <p:sldId id="269" r:id="rId4"/>
    <p:sldId id="270" r:id="rId5"/>
    <p:sldId id="271" r:id="rId6"/>
    <p:sldId id="275" r:id="rId7"/>
    <p:sldId id="276" r:id="rId8"/>
    <p:sldId id="277" r:id="rId9"/>
    <p:sldId id="278" r:id="rId10"/>
    <p:sldId id="280" r:id="rId11"/>
    <p:sldId id="281" r:id="rId12"/>
    <p:sldId id="282" r:id="rId13"/>
    <p:sldId id="284" r:id="rId14"/>
    <p:sldId id="285" r:id="rId15"/>
    <p:sldId id="287" r:id="rId16"/>
    <p:sldId id="289" r:id="rId17"/>
    <p:sldId id="267" r:id="rId18"/>
    <p:sldId id="257" r:id="rId19"/>
    <p:sldId id="258" r:id="rId20"/>
    <p:sldId id="259" r:id="rId21"/>
    <p:sldId id="265" r:id="rId22"/>
    <p:sldId id="260" r:id="rId23"/>
    <p:sldId id="261" r:id="rId24"/>
    <p:sldId id="264" r:id="rId25"/>
    <p:sldId id="263" r:id="rId26"/>
    <p:sldId id="262"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9" r:id="rId46"/>
    <p:sldId id="310" r:id="rId47"/>
    <p:sldId id="311" r:id="rId48"/>
    <p:sldId id="312" r:id="rId49"/>
    <p:sldId id="313" r:id="rId50"/>
    <p:sldId id="314" r:id="rId51"/>
    <p:sldId id="324" r:id="rId52"/>
    <p:sldId id="308" r:id="rId53"/>
    <p:sldId id="315" r:id="rId54"/>
    <p:sldId id="316" r:id="rId55"/>
    <p:sldId id="317" r:id="rId56"/>
    <p:sldId id="318" r:id="rId57"/>
    <p:sldId id="319" r:id="rId58"/>
    <p:sldId id="320" r:id="rId59"/>
    <p:sldId id="321" r:id="rId60"/>
    <p:sldId id="322" r:id="rId61"/>
    <p:sldId id="323" r:id="rId62"/>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p:restoredLeft sz="10754" autoAdjust="0"/>
    <p:restoredTop sz="94640" autoAdjust="0"/>
  </p:normalViewPr>
  <p:slideViewPr>
    <p:cSldViewPr snapToGrid="0" snapToObjects="1">
      <p:cViewPr varScale="1">
        <p:scale>
          <a:sx n="103" d="100"/>
          <a:sy n="103" d="100"/>
        </p:scale>
        <p:origin x="-396" y="-84"/>
      </p:cViewPr>
      <p:guideLst>
        <p:guide orient="horz" pos="2160"/>
        <p:guide pos="2880"/>
      </p:guideLst>
    </p:cSldViewPr>
  </p:slideViewPr>
  <p:outlineViewPr>
    <p:cViewPr>
      <p:scale>
        <a:sx n="33" d="100"/>
        <a:sy n="33" d="100"/>
      </p:scale>
      <p:origin x="0" y="20512"/>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DBF77DA7-9A55-4E34-B926-17CD1E58C6E2}" type="datetimeFigureOut">
              <a:rPr lang="en-US" smtClean="0"/>
              <a:pPr/>
              <a:t>1/21/2016</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C0D7FE2-090D-40DE-9E6E-A0547098FAA0}" type="slidenum">
              <a:rPr lang="en-US" smtClean="0"/>
              <a:pPr/>
              <a:t>‹#›</a:t>
            </a:fld>
            <a:endParaRPr lang="en-US"/>
          </a:p>
        </p:txBody>
      </p:sp>
    </p:spTree>
    <p:extLst>
      <p:ext uri="{BB962C8B-B14F-4D97-AF65-F5344CB8AC3E}">
        <p14:creationId xmlns:p14="http://schemas.microsoft.com/office/powerpoint/2010/main" val="27446586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8B4D99F-B3BA-F54A-9220-FC51F384937C}" type="datetimeFigureOut">
              <a:rPr lang="en-US" smtClean="0"/>
              <a:t>1/21/2016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3211D0BC-4D4F-AE4F-84D2-24B07773E443}" type="slidenum">
              <a:rPr lang="en-US" smtClean="0"/>
              <a:t>‹#›</a:t>
            </a:fld>
            <a:endParaRPr lang="en-US"/>
          </a:p>
        </p:txBody>
      </p:sp>
    </p:spTree>
    <p:extLst>
      <p:ext uri="{BB962C8B-B14F-4D97-AF65-F5344CB8AC3E}">
        <p14:creationId xmlns:p14="http://schemas.microsoft.com/office/powerpoint/2010/main" val="316653612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en.wikipedia.org/wiki/Yarmouk_camp_fighting_(December_2012)" TargetMode="External"/><Relationship Id="rId2" Type="http://schemas.openxmlformats.org/officeDocument/2006/relationships/slide" Target="../slides/slide51.xml"/><Relationship Id="rId1" Type="http://schemas.openxmlformats.org/officeDocument/2006/relationships/notesMaster" Target="../notesMasters/notesMaster1.xml"/><Relationship Id="rId4" Type="http://schemas.openxmlformats.org/officeDocument/2006/relationships/hyperlink" Target="https://en.wikipedia.org/wiki/Popular_Front_for_the_Liberation_of_Palestine_%E2%80%93_General_Command"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err="1" smtClean="0">
                <a:solidFill>
                  <a:schemeClr val="tx1"/>
                </a:solidFill>
                <a:latin typeface="+mn-lt"/>
                <a:ea typeface="+mn-ea"/>
                <a:cs typeface="+mn-cs"/>
              </a:rPr>
              <a:t>armouk</a:t>
            </a:r>
            <a:r>
              <a:rPr lang="en-US" sz="1200" kern="1200" dirty="0" smtClean="0">
                <a:solidFill>
                  <a:schemeClr val="tx1"/>
                </a:solidFill>
                <a:latin typeface="+mn-lt"/>
                <a:ea typeface="+mn-ea"/>
                <a:cs typeface="+mn-cs"/>
              </a:rPr>
              <a:t> camp (unofficial refugee</a:t>
            </a:r>
            <a:r>
              <a:rPr lang="en-US" sz="1200" kern="1200" baseline="0" dirty="0" smtClean="0">
                <a:solidFill>
                  <a:schemeClr val="tx1"/>
                </a:solidFill>
                <a:latin typeface="+mn-lt"/>
                <a:ea typeface="+mn-ea"/>
                <a:cs typeface="+mn-cs"/>
              </a:rPr>
              <a:t> camp in SW Syria) </a:t>
            </a:r>
            <a:r>
              <a:rPr lang="en-US" sz="1200" kern="1200" dirty="0" smtClean="0">
                <a:solidFill>
                  <a:schemeClr val="tx1"/>
                </a:solidFill>
                <a:latin typeface="+mn-lt"/>
                <a:ea typeface="+mn-ea"/>
                <a:cs typeface="+mn-cs"/>
              </a:rPr>
              <a:t>became the scene of </a:t>
            </a:r>
            <a:r>
              <a:rPr lang="en-US" sz="1200" kern="1200" dirty="0" smtClean="0">
                <a:solidFill>
                  <a:schemeClr val="tx1"/>
                </a:solidFill>
                <a:latin typeface="+mn-lt"/>
                <a:ea typeface="+mn-ea"/>
                <a:cs typeface="+mn-cs"/>
                <a:hlinkClick r:id="rId3"/>
              </a:rPr>
              <a:t>intense fighting in 2012 between the Free Syrian Army and the </a:t>
            </a:r>
            <a:r>
              <a:rPr lang="en-US" sz="1200" kern="1200" dirty="0" smtClean="0">
                <a:solidFill>
                  <a:schemeClr val="tx1"/>
                </a:solidFill>
                <a:latin typeface="+mn-lt"/>
                <a:ea typeface="+mn-ea"/>
                <a:cs typeface="+mn-cs"/>
                <a:hlinkClick r:id="rId4"/>
              </a:rPr>
              <a:t>PFLP-GC supported by Syrian Army government forces. The camp then was consequently taken over by various factions and was deprived of supplies, resulting in hunger,</a:t>
            </a:r>
            <a:r>
              <a:rPr lang="en-US" sz="1200" kern="1200" baseline="30000" dirty="0" smtClean="0">
                <a:solidFill>
                  <a:schemeClr val="tx1"/>
                </a:solidFill>
                <a:latin typeface="+mn-lt"/>
                <a:ea typeface="+mn-ea"/>
                <a:cs typeface="+mn-cs"/>
                <a:hlinkClick r:id="rId4"/>
              </a:rPr>
              <a:t>[2]</a:t>
            </a:r>
            <a:r>
              <a:rPr lang="en-US" sz="1200" kern="1200" baseline="0" dirty="0" smtClean="0">
                <a:solidFill>
                  <a:schemeClr val="tx1"/>
                </a:solidFill>
                <a:latin typeface="+mn-lt"/>
                <a:ea typeface="+mn-ea"/>
                <a:cs typeface="+mn-cs"/>
                <a:hlinkClick r:id="rId4"/>
              </a:rPr>
              <a:t> diseases and a high death rate, which caused many to leave.</a:t>
            </a:r>
            <a:endParaRPr lang="en-US" dirty="0"/>
          </a:p>
        </p:txBody>
      </p:sp>
      <p:sp>
        <p:nvSpPr>
          <p:cNvPr id="4" name="Slide Number Placeholder 3"/>
          <p:cNvSpPr>
            <a:spLocks noGrp="1"/>
          </p:cNvSpPr>
          <p:nvPr>
            <p:ph type="sldNum" sz="quarter" idx="10"/>
          </p:nvPr>
        </p:nvSpPr>
        <p:spPr/>
        <p:txBody>
          <a:bodyPr/>
          <a:lstStyle/>
          <a:p>
            <a:fld id="{3211D0BC-4D4F-AE4F-84D2-24B07773E443}" type="slidenum">
              <a:rPr lang="en-US" smtClean="0"/>
              <a:t>51</a:t>
            </a:fld>
            <a:endParaRPr lang="en-US"/>
          </a:p>
        </p:txBody>
      </p:sp>
    </p:spTree>
    <p:extLst>
      <p:ext uri="{BB962C8B-B14F-4D97-AF65-F5344CB8AC3E}">
        <p14:creationId xmlns:p14="http://schemas.microsoft.com/office/powerpoint/2010/main" val="344740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2463945-E12B-A843-83D1-CE78F90E1184}"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9" name="Rectangle 8"/>
          <p:cNvSpPr/>
          <p:nvPr/>
        </p:nvSpPr>
        <p:spPr>
          <a:xfrm>
            <a:off x="345440"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712714" y="3136658"/>
            <a:ext cx="910224" cy="2075688"/>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45483" y="3055621"/>
            <a:ext cx="6947845"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a:xfrm>
            <a:off x="7786826" y="4625268"/>
            <a:ext cx="762000" cy="457200"/>
          </a:xfrm>
        </p:spPr>
        <p:txBody>
          <a:bodyPr/>
          <a:lstStyle>
            <a:lvl1pPr algn="ctr">
              <a:defRPr sz="2800">
                <a:solidFill>
                  <a:schemeClr val="accent1">
                    <a:lumMod val="50000"/>
                  </a:schemeClr>
                </a:solidFill>
              </a:defRPr>
            </a:lvl1pPr>
          </a:lstStyle>
          <a:p>
            <a:fld id="{B7C3F84E-12DE-1D40-897A-805772C8A370}" type="slidenum">
              <a:rPr lang="en-US" smtClean="0"/>
              <a:pPr/>
              <a:t>‹#›</a:t>
            </a:fld>
            <a:endParaRPr lang="en-US"/>
          </a:p>
        </p:txBody>
      </p:sp>
      <p:sp>
        <p:nvSpPr>
          <p:cNvPr id="11" name="Rectangle 10"/>
          <p:cNvSpPr/>
          <p:nvPr/>
        </p:nvSpPr>
        <p:spPr>
          <a:xfrm>
            <a:off x="541822" y="4559276"/>
            <a:ext cx="6755166"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38971" y="3139440"/>
            <a:ext cx="6760868"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33"/>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63945-E12B-A843-83D1-CE78F90E1184}"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6861702" y="228600"/>
            <a:ext cx="1859280" cy="6122634"/>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Rectangle 7"/>
          <p:cNvSpPr/>
          <p:nvPr/>
        </p:nvSpPr>
        <p:spPr>
          <a:xfrm>
            <a:off x="6955225" y="351409"/>
            <a:ext cx="1672235" cy="587701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p:cNvSpPr>
            <a:spLocks noGrp="1"/>
          </p:cNvSpPr>
          <p:nvPr>
            <p:ph type="title" orient="vert"/>
          </p:nvPr>
        </p:nvSpPr>
        <p:spPr>
          <a:xfrm>
            <a:off x="7048577" y="395427"/>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0999"/>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2463945-E12B-A843-83D1-CE78F90E1184}"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2463945-E12B-A843-83D1-CE78F90E1184}" type="datetimeFigureOut">
              <a:rPr lang="en-US" smtClean="0"/>
              <a:pPr/>
              <a:t>1/21/2016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8" name="Rounded Rectangle 7"/>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52463945-E12B-A843-83D1-CE78F90E1184}" type="datetimeFigureOut">
              <a:rPr lang="en-US" smtClean="0"/>
              <a:pPr/>
              <a:t>1/21/2016</a:t>
            </a:fld>
            <a:endParaRPr lang="en-US"/>
          </a:p>
        </p:txBody>
      </p:sp>
      <p:sp>
        <p:nvSpPr>
          <p:cNvPr id="13" name="Rectangle 12"/>
          <p:cNvSpPr/>
          <p:nvPr/>
        </p:nvSpPr>
        <p:spPr>
          <a:xfrm>
            <a:off x="451976"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67656" y="3048000"/>
            <a:ext cx="8033800" cy="2245359"/>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C3F84E-12DE-1D40-897A-805772C8A370}" type="slidenum">
              <a:rPr lang="en-US" smtClean="0"/>
              <a:pPr/>
              <a:t>‹#›</a:t>
            </a:fld>
            <a:endParaRPr lang="en-US"/>
          </a:p>
        </p:txBody>
      </p:sp>
      <p:sp>
        <p:nvSpPr>
          <p:cNvPr id="2" name="Title 1"/>
          <p:cNvSpPr>
            <a:spLocks noGrp="1"/>
          </p:cNvSpPr>
          <p:nvPr>
            <p:ph type="title"/>
          </p:nvPr>
        </p:nvSpPr>
        <p:spPr>
          <a:xfrm>
            <a:off x="736456" y="3200399"/>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15" name="Rectangle 14"/>
          <p:cNvSpPr/>
          <p:nvPr/>
        </p:nvSpPr>
        <p:spPr>
          <a:xfrm>
            <a:off x="675496" y="4541520"/>
            <a:ext cx="7818120" cy="664367"/>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736456" y="4607510"/>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4" name="Rectangle 13"/>
          <p:cNvSpPr/>
          <p:nvPr/>
        </p:nvSpPr>
        <p:spPr>
          <a:xfrm>
            <a:off x="675757" y="3124200"/>
            <a:ext cx="7817599" cy="207772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463945-E12B-A843-83D1-CE78F90E1184}"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8" y="408372"/>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8"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8"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52463945-E12B-A843-83D1-CE78F90E1184}" type="datetimeFigureOut">
              <a:rPr lang="en-US" smtClean="0"/>
              <a:pPr/>
              <a:t>1/21/2016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2463945-E12B-A843-83D1-CE78F90E1184}" type="datetimeFigureOut">
              <a:rPr lang="en-US" smtClean="0"/>
              <a:pPr/>
              <a:t>1/21/2016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ounded Rectangle 10"/>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p:cNvSpPr>
            <a:spLocks noGrp="1"/>
          </p:cNvSpPr>
          <p:nvPr>
            <p:ph type="dt" sz="half" idx="10"/>
          </p:nvPr>
        </p:nvSpPr>
        <p:spPr/>
        <p:txBody>
          <a:bodyPr/>
          <a:lstStyle/>
          <a:p>
            <a:fld id="{52463945-E12B-A843-83D1-CE78F90E1184}" type="datetimeFigureOut">
              <a:rPr lang="en-US" smtClean="0"/>
              <a:pPr/>
              <a:t>1/21/2016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C3F84E-12DE-1D40-897A-805772C8A37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ounded Rectangle 11"/>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2463945-E12B-A843-83D1-CE78F90E1184}" type="datetimeFigureOut">
              <a:rPr lang="en-US" smtClean="0"/>
              <a:pPr/>
              <a:t>1/21/2016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C3F84E-12DE-1D40-897A-805772C8A370}" type="slidenum">
              <a:rPr lang="en-US" smtClean="0"/>
              <a:pPr/>
              <a:t>‹#›</a:t>
            </a:fld>
            <a:endParaRPr lang="en-US"/>
          </a:p>
        </p:txBody>
      </p:sp>
      <p:sp>
        <p:nvSpPr>
          <p:cNvPr id="8" name="Rectangle 7"/>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6690" y="1642472"/>
            <a:ext cx="2483254" cy="3234328"/>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769000"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0" y="1734312"/>
            <a:ext cx="2298634" cy="1191620"/>
          </a:xfrm>
        </p:spPr>
        <p:txBody>
          <a:bodyPr anchor="b">
            <a:normAutofit/>
          </a:bodyPr>
          <a:lstStyle>
            <a:lvl1pPr algn="l">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ounded Rectangle 8"/>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5" name="Date Placeholder 4"/>
          <p:cNvSpPr>
            <a:spLocks noGrp="1"/>
          </p:cNvSpPr>
          <p:nvPr>
            <p:ph type="dt" sz="half" idx="10"/>
          </p:nvPr>
        </p:nvSpPr>
        <p:spPr/>
        <p:txBody>
          <a:bodyPr/>
          <a:lstStyle/>
          <a:p>
            <a:fld id="{52463945-E12B-A843-83D1-CE78F90E1184}" type="datetimeFigureOut">
              <a:rPr lang="en-US" smtClean="0"/>
              <a:pPr/>
              <a:t>1/21/2016</a:t>
            </a:fld>
            <a:endParaRPr lang="en-US"/>
          </a:p>
        </p:txBody>
      </p:sp>
      <p:sp>
        <p:nvSpPr>
          <p:cNvPr id="7" name="Slide Number Placeholder 6"/>
          <p:cNvSpPr>
            <a:spLocks noGrp="1"/>
          </p:cNvSpPr>
          <p:nvPr>
            <p:ph type="sldNum" sz="quarter" idx="12"/>
          </p:nvPr>
        </p:nvSpPr>
        <p:spPr/>
        <p:txBody>
          <a:bodyPr/>
          <a:lstStyle/>
          <a:p>
            <a:fld id="{B7C3F84E-12DE-1D40-897A-805772C8A370}" type="slidenum">
              <a:rPr lang="en-US" smtClean="0"/>
              <a:pPr/>
              <a:t>‹#›</a:t>
            </a:fld>
            <a:endParaRPr lang="en-US"/>
          </a:p>
        </p:txBody>
      </p:sp>
      <p:sp>
        <p:nvSpPr>
          <p:cNvPr id="10" name="Rectangle 9"/>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61999" y="5029200"/>
            <a:ext cx="7600765" cy="1202924"/>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p:txBody>
          <a:bodyPr/>
          <a:lstStyle/>
          <a:p>
            <a:endParaRPr lang="en-US"/>
          </a:p>
        </p:txBody>
      </p:sp>
      <p:sp>
        <p:nvSpPr>
          <p:cNvPr id="13" name="Rectangle 12"/>
          <p:cNvSpPr/>
          <p:nvPr/>
        </p:nvSpPr>
        <p:spPr>
          <a:xfrm>
            <a:off x="914400" y="5638800"/>
            <a:ext cx="7328514" cy="451696"/>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05589" y="5074920"/>
            <a:ext cx="7946136" cy="1097280"/>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p:cNvSpPr>
            <a:spLocks noGrp="1"/>
          </p:cNvSpPr>
          <p:nvPr>
            <p:ph type="body" sz="half" idx="2"/>
          </p:nvPr>
        </p:nvSpPr>
        <p:spPr>
          <a:xfrm>
            <a:off x="956289" y="5656556"/>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00"/>
            <a:ext cx="7328514" cy="523043"/>
          </a:xfrm>
        </p:spPr>
        <p:txBody>
          <a:bodyPr anchor="ctr" anchorCtr="0"/>
          <a:lstStyle>
            <a:lvl1pPr algn="ctr">
              <a:defRPr sz="2000" b="0">
                <a:solidFill>
                  <a:schemeClr val="accent1">
                    <a:lumMod val="75000"/>
                  </a:schemeClr>
                </a:solidFill>
              </a:defRPr>
            </a:lvl1pPr>
          </a:lstStyle>
          <a:p>
            <a:r>
              <a:rPr lang="en-US" smtClean="0"/>
              <a:t>Click to edit Master title style</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ounded Rectangle 6"/>
          <p:cNvSpPr/>
          <p:nvPr/>
        </p:nvSpPr>
        <p:spPr>
          <a:xfrm>
            <a:off x="91440" y="101600"/>
            <a:ext cx="8961120" cy="6664960"/>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1752600"/>
            <a:ext cx="82296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2"/>
                </a:solidFill>
              </a:defRPr>
            </a:lvl1pPr>
          </a:lstStyle>
          <a:p>
            <a:fld id="{52463945-E12B-A843-83D1-CE78F90E1184}" type="datetimeFigureOut">
              <a:rPr lang="en-US" smtClean="0"/>
              <a:pPr/>
              <a:t>1/21/2016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2"/>
                </a:solidFill>
              </a:defRPr>
            </a:lvl1pPr>
          </a:lstStyle>
          <a:p>
            <a:fld id="{B7C3F84E-12DE-1D40-897A-805772C8A370}" type="slidenum">
              <a:rPr lang="en-US" smtClean="0"/>
              <a:pPr/>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10" name="Rectangle 9"/>
          <p:cNvSpPr/>
          <p:nvPr/>
        </p:nvSpPr>
        <p:spPr>
          <a:xfrm>
            <a:off x="372863" y="372862"/>
            <a:ext cx="8380520" cy="1118587"/>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26128" y="408372"/>
            <a:ext cx="8260672" cy="1039427"/>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3500" kern="1200" cap="all" baseline="0">
          <a:solidFill>
            <a:schemeClr val="accent1">
              <a:lumMod val="75000"/>
            </a:schemeClr>
          </a:solidFill>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2pPr>
      <a:lvl3pPr marL="914400" indent="-228600" algn="l" defTabSz="914400" rtl="0" eaLnBrk="1" latinLnBrk="0" hangingPunct="1">
        <a:spcBef>
          <a:spcPct val="20000"/>
        </a:spcBef>
        <a:buClr>
          <a:schemeClr val="accent3"/>
        </a:buClr>
        <a:buFont typeface="Arial" pitchFamily="34" charset="0"/>
        <a:buChar char="•"/>
        <a:defRPr sz="1800" kern="1200">
          <a:solidFill>
            <a:schemeClr val="tx2"/>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2"/>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600" kern="1200" baseline="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Unit 6</a:t>
            </a:r>
            <a:endParaRPr lang="en-US" dirty="0"/>
          </a:p>
        </p:txBody>
      </p:sp>
      <p:sp>
        <p:nvSpPr>
          <p:cNvPr id="2" name="Title 1"/>
          <p:cNvSpPr>
            <a:spLocks noGrp="1"/>
          </p:cNvSpPr>
          <p:nvPr>
            <p:ph type="ctrTitle"/>
          </p:nvPr>
        </p:nvSpPr>
        <p:spPr/>
        <p:txBody>
          <a:bodyPr/>
          <a:lstStyle/>
          <a:p>
            <a:r>
              <a:rPr lang="en-US" sz="3500" dirty="0" smtClean="0"/>
              <a:t>Post 9/11 </a:t>
            </a:r>
            <a:br>
              <a:rPr lang="en-US" sz="3500" dirty="0" smtClean="0"/>
            </a:br>
            <a:r>
              <a:rPr lang="en-US" sz="3500" dirty="0" smtClean="0"/>
              <a:t>and the war on terror</a:t>
            </a:r>
            <a:endParaRPr lang="en-US" sz="3500" dirty="0"/>
          </a:p>
        </p:txBody>
      </p:sp>
    </p:spTree>
    <p:extLst>
      <p:ext uri="{BB962C8B-B14F-4D97-AF65-F5344CB8AC3E}">
        <p14:creationId xmlns:p14="http://schemas.microsoft.com/office/powerpoint/2010/main" val="31889915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p:txBody>
          <a:bodyPr/>
          <a:lstStyle/>
          <a:p>
            <a:pPr eaLnBrk="1" hangingPunct="1"/>
            <a:r>
              <a:rPr lang="en-US" dirty="0" smtClean="0"/>
              <a:t>Al-</a:t>
            </a:r>
            <a:r>
              <a:rPr lang="en-US" dirty="0" err="1" smtClean="0"/>
              <a:t>qaeda</a:t>
            </a:r>
            <a:r>
              <a:rPr lang="en-US" dirty="0"/>
              <a:t> </a:t>
            </a:r>
            <a:r>
              <a:rPr lang="en-US" dirty="0" smtClean="0"/>
              <a:t>turns to global war</a:t>
            </a:r>
          </a:p>
        </p:txBody>
      </p:sp>
      <p:sp>
        <p:nvSpPr>
          <p:cNvPr id="3" name="Content Placeholder 2"/>
          <p:cNvSpPr>
            <a:spLocks noGrp="1"/>
          </p:cNvSpPr>
          <p:nvPr>
            <p:ph idx="1"/>
          </p:nvPr>
        </p:nvSpPr>
        <p:spPr>
          <a:xfrm>
            <a:off x="275548" y="1752600"/>
            <a:ext cx="5043726" cy="4861274"/>
          </a:xfrm>
        </p:spPr>
        <p:txBody>
          <a:bodyPr rtlCol="0">
            <a:normAutofit lnSpcReduction="10000"/>
          </a:bodyPr>
          <a:lstStyle/>
          <a:p>
            <a:pPr eaLnBrk="1" fontAlgn="auto" hangingPunct="1">
              <a:spcAft>
                <a:spcPts val="0"/>
              </a:spcAft>
              <a:buFont typeface="Arial" pitchFamily="34" charset="0"/>
              <a:buChar char="•"/>
              <a:defRPr/>
            </a:pPr>
            <a:r>
              <a:rPr lang="en-US" dirty="0" smtClean="0"/>
              <a:t>Al Qaeda </a:t>
            </a:r>
            <a:r>
              <a:rPr lang="en-US" u="sng" dirty="0" smtClean="0"/>
              <a:t>committed itself to kicking all non-Muslims out of Muslim lands </a:t>
            </a:r>
          </a:p>
          <a:p>
            <a:pPr lvl="1" eaLnBrk="1" fontAlgn="auto" hangingPunct="1">
              <a:spcAft>
                <a:spcPts val="0"/>
              </a:spcAft>
              <a:buFont typeface="Arial" pitchFamily="34" charset="0"/>
              <a:buChar char="–"/>
              <a:defRPr/>
            </a:pPr>
            <a:r>
              <a:rPr lang="en-US" dirty="0" smtClean="0"/>
              <a:t>Bosnia</a:t>
            </a:r>
          </a:p>
          <a:p>
            <a:pPr lvl="1" eaLnBrk="1" fontAlgn="auto" hangingPunct="1">
              <a:spcAft>
                <a:spcPts val="0"/>
              </a:spcAft>
              <a:buFont typeface="Arial" pitchFamily="34" charset="0"/>
              <a:buChar char="–"/>
              <a:defRPr/>
            </a:pPr>
            <a:r>
              <a:rPr lang="en-US" dirty="0" smtClean="0"/>
              <a:t>India (Kashmir)</a:t>
            </a:r>
          </a:p>
          <a:p>
            <a:pPr lvl="1" eaLnBrk="1" fontAlgn="auto" hangingPunct="1">
              <a:spcAft>
                <a:spcPts val="0"/>
              </a:spcAft>
              <a:buFont typeface="Arial" pitchFamily="34" charset="0"/>
              <a:buChar char="–"/>
              <a:defRPr/>
            </a:pPr>
            <a:r>
              <a:rPr lang="en-US" dirty="0" smtClean="0"/>
              <a:t>Palestine</a:t>
            </a:r>
            <a:endParaRPr lang="en-US" dirty="0"/>
          </a:p>
          <a:p>
            <a:pPr eaLnBrk="1" fontAlgn="auto" hangingPunct="1">
              <a:spcAft>
                <a:spcPts val="0"/>
              </a:spcAft>
              <a:buFont typeface="Arial" pitchFamily="34" charset="0"/>
              <a:buChar char="•"/>
              <a:defRPr/>
            </a:pPr>
            <a:r>
              <a:rPr lang="en-US" dirty="0" smtClean="0"/>
              <a:t>Bin Laden issued a Fatwa - a binding religious announcement - to expel foreign troops and interests from Islamic lands</a:t>
            </a:r>
          </a:p>
          <a:p>
            <a:pPr eaLnBrk="1" fontAlgn="auto" hangingPunct="1">
              <a:spcAft>
                <a:spcPts val="0"/>
              </a:spcAft>
              <a:buFont typeface="Arial" pitchFamily="34" charset="0"/>
              <a:buChar char="•"/>
              <a:defRPr/>
            </a:pPr>
            <a:r>
              <a:rPr lang="en-US" dirty="0" smtClean="0"/>
              <a:t>This was a </a:t>
            </a:r>
            <a:r>
              <a:rPr lang="en-US" u="sng" dirty="0" smtClean="0"/>
              <a:t>declaration of war against the USA and allies</a:t>
            </a:r>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endParaRPr lang="en-US" dirty="0"/>
          </a:p>
        </p:txBody>
      </p:sp>
      <p:pic>
        <p:nvPicPr>
          <p:cNvPr id="23555" name="Picture 2"/>
          <p:cNvPicPr>
            <a:picLocks noChangeAspect="1" noChangeArrowheads="1"/>
          </p:cNvPicPr>
          <p:nvPr/>
        </p:nvPicPr>
        <p:blipFill>
          <a:blip r:embed="rId2"/>
          <a:srcRect/>
          <a:stretch>
            <a:fillRect/>
          </a:stretch>
        </p:blipFill>
        <p:spPr bwMode="auto">
          <a:xfrm>
            <a:off x="5458176" y="2728373"/>
            <a:ext cx="3228624" cy="2291941"/>
          </a:xfrm>
          <a:prstGeom prst="rect">
            <a:avLst/>
          </a:prstGeom>
          <a:noFill/>
          <a:ln w="9525">
            <a:noFill/>
            <a:miter lim="800000"/>
            <a:headEnd/>
            <a:tailEnd/>
          </a:ln>
        </p:spPr>
      </p:pic>
    </p:spTree>
    <p:extLst>
      <p:ext uri="{BB962C8B-B14F-4D97-AF65-F5344CB8AC3E}">
        <p14:creationId xmlns:p14="http://schemas.microsoft.com/office/powerpoint/2010/main" val="420651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1"/>
          <p:cNvSpPr>
            <a:spLocks noGrp="1"/>
          </p:cNvSpPr>
          <p:nvPr>
            <p:ph type="title"/>
          </p:nvPr>
        </p:nvSpPr>
        <p:spPr>
          <a:xfrm>
            <a:off x="308143" y="373741"/>
            <a:ext cx="8578681" cy="1143000"/>
          </a:xfrm>
        </p:spPr>
        <p:txBody>
          <a:bodyPr/>
          <a:lstStyle/>
          <a:p>
            <a:pPr eaLnBrk="1" hangingPunct="1"/>
            <a:r>
              <a:rPr lang="en-US" dirty="0"/>
              <a:t>a</a:t>
            </a:r>
            <a:r>
              <a:rPr lang="en-US" dirty="0" smtClean="0"/>
              <a:t>l-Qaeda in Yemen</a:t>
            </a:r>
          </a:p>
        </p:txBody>
      </p:sp>
      <p:sp>
        <p:nvSpPr>
          <p:cNvPr id="3" name="Content Placeholder 2"/>
          <p:cNvSpPr>
            <a:spLocks noGrp="1"/>
          </p:cNvSpPr>
          <p:nvPr>
            <p:ph idx="1"/>
          </p:nvPr>
        </p:nvSpPr>
        <p:spPr>
          <a:xfrm>
            <a:off x="3210733" y="1869138"/>
            <a:ext cx="5676092" cy="4792662"/>
          </a:xfrm>
        </p:spPr>
        <p:txBody>
          <a:bodyPr rtlCol="0">
            <a:normAutofit/>
          </a:bodyPr>
          <a:lstStyle/>
          <a:p>
            <a:pPr eaLnBrk="1" fontAlgn="auto" hangingPunct="1">
              <a:spcAft>
                <a:spcPts val="0"/>
              </a:spcAft>
              <a:buFont typeface="Arial" pitchFamily="34" charset="0"/>
              <a:buChar char="•"/>
              <a:defRPr/>
            </a:pPr>
            <a:r>
              <a:rPr lang="en-US" dirty="0" smtClean="0"/>
              <a:t>December 29, 1992 - Yemen</a:t>
            </a:r>
          </a:p>
          <a:p>
            <a:pPr eaLnBrk="1" fontAlgn="auto" hangingPunct="1">
              <a:spcAft>
                <a:spcPts val="0"/>
              </a:spcAft>
              <a:buFont typeface="Arial" pitchFamily="34" charset="0"/>
              <a:buChar char="•"/>
              <a:defRPr/>
            </a:pPr>
            <a:r>
              <a:rPr lang="en-US" dirty="0" smtClean="0"/>
              <a:t>Al Qaeda attacked two hotels housing American soldiers on their way to Somalia to assist with famine relief</a:t>
            </a:r>
          </a:p>
          <a:p>
            <a:pPr eaLnBrk="1" fontAlgn="auto" hangingPunct="1">
              <a:spcAft>
                <a:spcPts val="0"/>
              </a:spcAft>
              <a:buFont typeface="Arial" pitchFamily="34" charset="0"/>
              <a:buChar char="•"/>
              <a:defRPr/>
            </a:pPr>
            <a:r>
              <a:rPr lang="en-US" dirty="0" smtClean="0"/>
              <a:t>Two people working at the hotel were killed and many injured</a:t>
            </a:r>
          </a:p>
          <a:p>
            <a:pPr eaLnBrk="1" fontAlgn="auto" hangingPunct="1">
              <a:spcAft>
                <a:spcPts val="0"/>
              </a:spcAft>
              <a:buFont typeface="Arial" pitchFamily="34" charset="0"/>
              <a:buChar char="•"/>
              <a:defRPr/>
            </a:pPr>
            <a:r>
              <a:rPr lang="en-US" dirty="0" smtClean="0"/>
              <a:t>No American Soldiers were killed</a:t>
            </a:r>
          </a:p>
          <a:p>
            <a:pPr eaLnBrk="1" fontAlgn="auto" hangingPunct="1">
              <a:spcAft>
                <a:spcPts val="0"/>
              </a:spcAft>
              <a:buFont typeface="Arial" pitchFamily="34" charset="0"/>
              <a:buChar char="•"/>
              <a:defRPr/>
            </a:pPr>
            <a:r>
              <a:rPr lang="en-US" dirty="0" smtClean="0"/>
              <a:t>Beginning of Al Qaeda’s </a:t>
            </a:r>
            <a:r>
              <a:rPr lang="en-US" u="sng" dirty="0" smtClean="0"/>
              <a:t>change in direction</a:t>
            </a:r>
            <a:r>
              <a:rPr lang="en-US" dirty="0" smtClean="0"/>
              <a:t> — from fighting in wars to attacking civilians</a:t>
            </a:r>
          </a:p>
        </p:txBody>
      </p:sp>
      <p:pic>
        <p:nvPicPr>
          <p:cNvPr id="24580" name="Picture 3"/>
          <p:cNvPicPr>
            <a:picLocks noChangeAspect="1" noChangeArrowheads="1"/>
          </p:cNvPicPr>
          <p:nvPr/>
        </p:nvPicPr>
        <p:blipFill>
          <a:blip r:embed="rId2"/>
          <a:srcRect/>
          <a:stretch>
            <a:fillRect/>
          </a:stretch>
        </p:blipFill>
        <p:spPr bwMode="auto">
          <a:xfrm>
            <a:off x="742782" y="1752600"/>
            <a:ext cx="2096560" cy="2448555"/>
          </a:xfrm>
          <a:prstGeom prst="rect">
            <a:avLst/>
          </a:prstGeom>
          <a:noFill/>
          <a:ln w="9525">
            <a:noFill/>
            <a:miter lim="800000"/>
            <a:headEnd/>
            <a:tailEnd/>
          </a:ln>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6470" y="4441833"/>
            <a:ext cx="2486025" cy="1897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4152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p:txBody>
          <a:bodyPr/>
          <a:lstStyle/>
          <a:p>
            <a:pPr eaLnBrk="1" hangingPunct="1"/>
            <a:r>
              <a:rPr lang="en-US" dirty="0" smtClean="0"/>
              <a:t>World Trade Center 1993</a:t>
            </a:r>
          </a:p>
        </p:txBody>
      </p:sp>
      <p:sp>
        <p:nvSpPr>
          <p:cNvPr id="3" name="Content Placeholder 2"/>
          <p:cNvSpPr>
            <a:spLocks noGrp="1"/>
          </p:cNvSpPr>
          <p:nvPr>
            <p:ph idx="1"/>
          </p:nvPr>
        </p:nvSpPr>
        <p:spPr>
          <a:xfrm>
            <a:off x="114717" y="1725358"/>
            <a:ext cx="6139024" cy="4960406"/>
          </a:xfrm>
        </p:spPr>
        <p:txBody>
          <a:bodyPr rtlCol="0">
            <a:normAutofit fontScale="92500"/>
          </a:bodyPr>
          <a:lstStyle/>
          <a:p>
            <a:pPr eaLnBrk="1" fontAlgn="auto" hangingPunct="1">
              <a:spcAft>
                <a:spcPts val="0"/>
              </a:spcAft>
              <a:buFont typeface="Arial" pitchFamily="34" charset="0"/>
              <a:buChar char="•"/>
              <a:defRPr/>
            </a:pPr>
            <a:r>
              <a:rPr lang="en-US" dirty="0" smtClean="0"/>
              <a:t>February 26, 1993 – an al-Qaeda operative drove an explosives packed truck into the basement parking garage</a:t>
            </a:r>
          </a:p>
          <a:p>
            <a:pPr eaLnBrk="1" fontAlgn="auto" hangingPunct="1">
              <a:spcAft>
                <a:spcPts val="0"/>
              </a:spcAft>
              <a:buFont typeface="Arial" pitchFamily="34" charset="0"/>
              <a:buChar char="•"/>
              <a:defRPr/>
            </a:pPr>
            <a:r>
              <a:rPr lang="en-US" dirty="0" smtClean="0"/>
              <a:t>Planned by </a:t>
            </a:r>
            <a:r>
              <a:rPr lang="en-US" u="sng" dirty="0" err="1" smtClean="0"/>
              <a:t>Ramzi</a:t>
            </a:r>
            <a:r>
              <a:rPr lang="en-US" u="sng" dirty="0" smtClean="0"/>
              <a:t> </a:t>
            </a:r>
            <a:r>
              <a:rPr lang="en-US" u="sng" dirty="0" err="1" smtClean="0"/>
              <a:t>Yousef</a:t>
            </a:r>
            <a:endParaRPr lang="en-US" u="sng" dirty="0" smtClean="0"/>
          </a:p>
          <a:p>
            <a:pPr eaLnBrk="1" fontAlgn="auto" hangingPunct="1">
              <a:spcAft>
                <a:spcPts val="0"/>
              </a:spcAft>
              <a:buFont typeface="Arial" pitchFamily="34" charset="0"/>
              <a:buChar char="•"/>
              <a:defRPr/>
            </a:pPr>
            <a:r>
              <a:rPr lang="en-US" dirty="0"/>
              <a:t>a</a:t>
            </a:r>
            <a:r>
              <a:rPr lang="en-US" dirty="0" smtClean="0"/>
              <a:t>l-Qaeda hoped that Tower </a:t>
            </a:r>
            <a:r>
              <a:rPr lang="en-US" dirty="0"/>
              <a:t>O</a:t>
            </a:r>
            <a:r>
              <a:rPr lang="en-US" dirty="0" smtClean="0"/>
              <a:t>ne would collapse into Tower Two, killing thousands</a:t>
            </a:r>
          </a:p>
          <a:p>
            <a:pPr eaLnBrk="1" fontAlgn="auto" hangingPunct="1">
              <a:spcAft>
                <a:spcPts val="0"/>
              </a:spcAft>
              <a:buFont typeface="Arial" pitchFamily="34" charset="0"/>
              <a:buChar char="•"/>
              <a:defRPr/>
            </a:pPr>
            <a:r>
              <a:rPr lang="en-US" dirty="0" smtClean="0"/>
              <a:t>Six people were killed in the attack and 1,042 injured</a:t>
            </a:r>
          </a:p>
          <a:p>
            <a:pPr eaLnBrk="1" fontAlgn="auto" hangingPunct="1">
              <a:spcAft>
                <a:spcPts val="0"/>
              </a:spcAft>
              <a:buFont typeface="Arial" pitchFamily="34" charset="0"/>
              <a:buChar char="•"/>
              <a:defRPr/>
            </a:pPr>
            <a:r>
              <a:rPr lang="en-US" dirty="0" err="1" smtClean="0"/>
              <a:t>Yousef</a:t>
            </a:r>
            <a:r>
              <a:rPr lang="en-US" dirty="0" smtClean="0"/>
              <a:t> was convicted in a NYC court in 1997 along with several others</a:t>
            </a:r>
          </a:p>
          <a:p>
            <a:pPr eaLnBrk="1" fontAlgn="auto" hangingPunct="1">
              <a:spcAft>
                <a:spcPts val="0"/>
              </a:spcAft>
              <a:buFont typeface="Arial" pitchFamily="34" charset="0"/>
              <a:buChar char="•"/>
              <a:defRPr/>
            </a:pPr>
            <a:r>
              <a:rPr lang="en-US" dirty="0" err="1" smtClean="0"/>
              <a:t>Yousef</a:t>
            </a:r>
            <a:r>
              <a:rPr lang="en-US" dirty="0" smtClean="0"/>
              <a:t> is currently serving 2 consecutive life sentences at the </a:t>
            </a:r>
            <a:r>
              <a:rPr lang="en-US" dirty="0" err="1"/>
              <a:t>s</a:t>
            </a:r>
            <a:r>
              <a:rPr lang="en-US" dirty="0" err="1" smtClean="0"/>
              <a:t>upermax</a:t>
            </a:r>
            <a:r>
              <a:rPr lang="en-US" dirty="0" smtClean="0"/>
              <a:t> prison in Florence, CO</a:t>
            </a:r>
          </a:p>
        </p:txBody>
      </p:sp>
      <p:pic>
        <p:nvPicPr>
          <p:cNvPr id="26627" name="Picture 2"/>
          <p:cNvPicPr>
            <a:picLocks noChangeAspect="1" noChangeArrowheads="1"/>
          </p:cNvPicPr>
          <p:nvPr/>
        </p:nvPicPr>
        <p:blipFill>
          <a:blip r:embed="rId2"/>
          <a:srcRect/>
          <a:stretch>
            <a:fillRect/>
          </a:stretch>
        </p:blipFill>
        <p:spPr bwMode="auto">
          <a:xfrm>
            <a:off x="6840778" y="1999914"/>
            <a:ext cx="1620381" cy="2277535"/>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a:off x="6253742" y="4466813"/>
            <a:ext cx="2698612" cy="2003282"/>
          </a:xfrm>
          <a:prstGeom prst="rect">
            <a:avLst/>
          </a:prstGeom>
          <a:noFill/>
          <a:ln w="9525">
            <a:noFill/>
            <a:miter lim="800000"/>
            <a:headEnd/>
            <a:tailEnd/>
          </a:ln>
        </p:spPr>
      </p:pic>
    </p:spTree>
    <p:extLst>
      <p:ext uri="{BB962C8B-B14F-4D97-AF65-F5344CB8AC3E}">
        <p14:creationId xmlns:p14="http://schemas.microsoft.com/office/powerpoint/2010/main" val="312818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p:txBody>
          <a:bodyPr/>
          <a:lstStyle/>
          <a:p>
            <a:pPr eaLnBrk="1" hangingPunct="1"/>
            <a:r>
              <a:rPr lang="en-US" dirty="0" err="1" smtClean="0"/>
              <a:t>Khobar</a:t>
            </a:r>
            <a:r>
              <a:rPr lang="en-US" dirty="0" smtClean="0"/>
              <a:t> Towers attack </a:t>
            </a:r>
          </a:p>
        </p:txBody>
      </p:sp>
      <p:sp>
        <p:nvSpPr>
          <p:cNvPr id="25602" name="Content Placeholder 2"/>
          <p:cNvSpPr>
            <a:spLocks noGrp="1"/>
          </p:cNvSpPr>
          <p:nvPr>
            <p:ph idx="1"/>
          </p:nvPr>
        </p:nvSpPr>
        <p:spPr>
          <a:xfrm>
            <a:off x="3486279" y="1845174"/>
            <a:ext cx="5439079" cy="4816625"/>
          </a:xfrm>
        </p:spPr>
        <p:txBody>
          <a:bodyPr>
            <a:normAutofit lnSpcReduction="10000"/>
          </a:bodyPr>
          <a:lstStyle/>
          <a:p>
            <a:pPr eaLnBrk="1" hangingPunct="1"/>
            <a:r>
              <a:rPr lang="en-US" sz="2800" dirty="0" smtClean="0"/>
              <a:t>Large apartment building housing western oil workers and members of the US Air Force</a:t>
            </a:r>
          </a:p>
          <a:p>
            <a:pPr eaLnBrk="1" hangingPunct="1"/>
            <a:r>
              <a:rPr lang="en-US" sz="2800" dirty="0" smtClean="0"/>
              <a:t>On June 25, 1996, a truck filled with explosives killed 19 US Servicemen and one Saudi citizen</a:t>
            </a:r>
          </a:p>
          <a:p>
            <a:pPr lvl="1" eaLnBrk="1" hangingPunct="1"/>
            <a:r>
              <a:rPr lang="en-US" sz="2400" dirty="0" smtClean="0"/>
              <a:t>342 people were injured</a:t>
            </a:r>
          </a:p>
          <a:p>
            <a:pPr eaLnBrk="1" hangingPunct="1"/>
            <a:r>
              <a:rPr lang="en-US" sz="2800" dirty="0"/>
              <a:t>a</a:t>
            </a:r>
            <a:r>
              <a:rPr lang="en-US" sz="2800" dirty="0" smtClean="0"/>
              <a:t>l-Qaeda was implicated in the attack</a:t>
            </a:r>
          </a:p>
          <a:p>
            <a:pPr eaLnBrk="1" hangingPunct="1"/>
            <a:endParaRPr lang="en-US" dirty="0" smtClean="0"/>
          </a:p>
        </p:txBody>
      </p:sp>
      <p:pic>
        <p:nvPicPr>
          <p:cNvPr id="25603" name="Picture 2"/>
          <p:cNvPicPr>
            <a:picLocks noChangeAspect="1" noChangeArrowheads="1"/>
          </p:cNvPicPr>
          <p:nvPr/>
        </p:nvPicPr>
        <p:blipFill>
          <a:blip r:embed="rId2"/>
          <a:srcRect/>
          <a:stretch>
            <a:fillRect/>
          </a:stretch>
        </p:blipFill>
        <p:spPr bwMode="auto">
          <a:xfrm>
            <a:off x="426128" y="4270145"/>
            <a:ext cx="2930525" cy="1995488"/>
          </a:xfrm>
          <a:prstGeom prst="rect">
            <a:avLst/>
          </a:prstGeom>
          <a:noFill/>
          <a:ln w="9525">
            <a:noFill/>
            <a:miter lim="800000"/>
            <a:headEnd/>
            <a:tailEnd/>
          </a:ln>
        </p:spPr>
      </p:pic>
      <p:pic>
        <p:nvPicPr>
          <p:cNvPr id="25604" name="Picture 3"/>
          <p:cNvPicPr>
            <a:picLocks noChangeAspect="1" noChangeArrowheads="1"/>
          </p:cNvPicPr>
          <p:nvPr/>
        </p:nvPicPr>
        <p:blipFill>
          <a:blip r:embed="rId3"/>
          <a:srcRect/>
          <a:stretch>
            <a:fillRect/>
          </a:stretch>
        </p:blipFill>
        <p:spPr bwMode="auto">
          <a:xfrm>
            <a:off x="426128" y="2021427"/>
            <a:ext cx="2930525" cy="1966912"/>
          </a:xfrm>
          <a:prstGeom prst="rect">
            <a:avLst/>
          </a:prstGeom>
          <a:noFill/>
          <a:ln w="9525">
            <a:noFill/>
            <a:miter lim="800000"/>
            <a:headEnd/>
            <a:tailEnd/>
          </a:ln>
        </p:spPr>
      </p:pic>
    </p:spTree>
    <p:extLst>
      <p:ext uri="{BB962C8B-B14F-4D97-AF65-F5344CB8AC3E}">
        <p14:creationId xmlns:p14="http://schemas.microsoft.com/office/powerpoint/2010/main" val="2809557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60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60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60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560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p:cNvSpPr>
            <a:spLocks noGrp="1"/>
          </p:cNvSpPr>
          <p:nvPr>
            <p:ph type="title"/>
          </p:nvPr>
        </p:nvSpPr>
        <p:spPr/>
        <p:txBody>
          <a:bodyPr/>
          <a:lstStyle/>
          <a:p>
            <a:pPr eaLnBrk="1" hangingPunct="1"/>
            <a:r>
              <a:rPr lang="en-US" smtClean="0"/>
              <a:t>Embassy Bombings</a:t>
            </a:r>
          </a:p>
        </p:txBody>
      </p:sp>
      <p:sp>
        <p:nvSpPr>
          <p:cNvPr id="3" name="Content Placeholder 2"/>
          <p:cNvSpPr>
            <a:spLocks noGrp="1"/>
          </p:cNvSpPr>
          <p:nvPr>
            <p:ph idx="1"/>
          </p:nvPr>
        </p:nvSpPr>
        <p:spPr>
          <a:xfrm>
            <a:off x="193633" y="1731915"/>
            <a:ext cx="5796541" cy="4965830"/>
          </a:xfrm>
        </p:spPr>
        <p:txBody>
          <a:bodyPr rtlCol="0">
            <a:normAutofit fontScale="92500" lnSpcReduction="10000"/>
          </a:bodyPr>
          <a:lstStyle/>
          <a:p>
            <a:pPr eaLnBrk="1" fontAlgn="auto" hangingPunct="1">
              <a:spcAft>
                <a:spcPts val="0"/>
              </a:spcAft>
              <a:buFont typeface="Arial" pitchFamily="34" charset="0"/>
              <a:buChar char="•"/>
              <a:defRPr/>
            </a:pPr>
            <a:r>
              <a:rPr lang="en-US" dirty="0" smtClean="0"/>
              <a:t>On August 7, 1998, </a:t>
            </a:r>
            <a:r>
              <a:rPr lang="en-US" u="sng" dirty="0" smtClean="0"/>
              <a:t>simultaneous bombings of US Embassies</a:t>
            </a:r>
            <a:r>
              <a:rPr lang="en-US" dirty="0" smtClean="0"/>
              <a:t> in East Africa were carried out</a:t>
            </a:r>
          </a:p>
          <a:p>
            <a:pPr lvl="1" eaLnBrk="1" fontAlgn="auto" hangingPunct="1">
              <a:spcAft>
                <a:spcPts val="0"/>
              </a:spcAft>
              <a:buFont typeface="Arial" pitchFamily="34" charset="0"/>
              <a:buChar char="–"/>
              <a:defRPr/>
            </a:pPr>
            <a:r>
              <a:rPr lang="en-US" dirty="0" smtClean="0"/>
              <a:t>Tanzania - 11 people killed and 85 wounded</a:t>
            </a:r>
          </a:p>
          <a:p>
            <a:pPr lvl="1" eaLnBrk="1" fontAlgn="auto" hangingPunct="1">
              <a:spcAft>
                <a:spcPts val="0"/>
              </a:spcAft>
              <a:buFont typeface="Arial" pitchFamily="34" charset="0"/>
              <a:buChar char="–"/>
              <a:defRPr/>
            </a:pPr>
            <a:r>
              <a:rPr lang="en-US" dirty="0" smtClean="0"/>
              <a:t>Kenya - 212 </a:t>
            </a:r>
            <a:r>
              <a:rPr lang="en-US" dirty="0"/>
              <a:t>p</a:t>
            </a:r>
            <a:r>
              <a:rPr lang="en-US" dirty="0" smtClean="0"/>
              <a:t>eople killed and 4,000 wounded</a:t>
            </a:r>
          </a:p>
          <a:p>
            <a:pPr lvl="1" eaLnBrk="1" fontAlgn="auto" hangingPunct="1">
              <a:spcAft>
                <a:spcPts val="0"/>
              </a:spcAft>
              <a:buFont typeface="Arial" pitchFamily="34" charset="0"/>
              <a:buChar char="–"/>
              <a:defRPr/>
            </a:pPr>
            <a:r>
              <a:rPr lang="en-US" dirty="0" smtClean="0"/>
              <a:t>12 Americans were killed</a:t>
            </a:r>
          </a:p>
          <a:p>
            <a:pPr eaLnBrk="1" fontAlgn="auto" hangingPunct="1">
              <a:spcAft>
                <a:spcPts val="0"/>
              </a:spcAft>
              <a:buFont typeface="Arial" pitchFamily="34" charset="0"/>
              <a:buChar char="•"/>
              <a:defRPr/>
            </a:pPr>
            <a:r>
              <a:rPr lang="en-US" u="sng" dirty="0" smtClean="0"/>
              <a:t>Americans started to pay attention to Osama Bin Laden</a:t>
            </a:r>
            <a:r>
              <a:rPr lang="en-US" dirty="0" smtClean="0"/>
              <a:t> and </a:t>
            </a:r>
            <a:r>
              <a:rPr lang="en-US" dirty="0" err="1" smtClean="0"/>
              <a:t>Ayman</a:t>
            </a:r>
            <a:r>
              <a:rPr lang="en-US" dirty="0" smtClean="0"/>
              <a:t> al-Zawahiri </a:t>
            </a:r>
          </a:p>
          <a:p>
            <a:pPr eaLnBrk="1" fontAlgn="auto" hangingPunct="1">
              <a:spcAft>
                <a:spcPts val="0"/>
              </a:spcAft>
              <a:buFont typeface="Arial" pitchFamily="34" charset="0"/>
              <a:buChar char="•"/>
              <a:defRPr/>
            </a:pPr>
            <a:r>
              <a:rPr lang="en-US" dirty="0" smtClean="0"/>
              <a:t>In response, </a:t>
            </a:r>
            <a:r>
              <a:rPr lang="en-US" u="sng" dirty="0" smtClean="0"/>
              <a:t>President Clinton launched missiles against Afghanistan and the Sudan</a:t>
            </a:r>
            <a:r>
              <a:rPr lang="en-US" dirty="0" smtClean="0"/>
              <a:t> - did not disrupt al-Qaeda’s activities</a:t>
            </a:r>
          </a:p>
        </p:txBody>
      </p:sp>
      <p:pic>
        <p:nvPicPr>
          <p:cNvPr id="4" name="Picture 2"/>
          <p:cNvPicPr>
            <a:picLocks noChangeAspect="1" noChangeArrowheads="1"/>
          </p:cNvPicPr>
          <p:nvPr/>
        </p:nvPicPr>
        <p:blipFill>
          <a:blip r:embed="rId2"/>
          <a:srcRect/>
          <a:stretch>
            <a:fillRect/>
          </a:stretch>
        </p:blipFill>
        <p:spPr bwMode="auto">
          <a:xfrm>
            <a:off x="6086018" y="1911639"/>
            <a:ext cx="1401700" cy="2474337"/>
          </a:xfrm>
          <a:prstGeom prst="rect">
            <a:avLst/>
          </a:prstGeom>
          <a:noFill/>
          <a:ln w="9525">
            <a:noFill/>
            <a:miter lim="800000"/>
            <a:headEnd/>
            <a:tailEnd/>
          </a:ln>
        </p:spPr>
      </p:pic>
      <p:pic>
        <p:nvPicPr>
          <p:cNvPr id="5" name="Picture 3"/>
          <p:cNvPicPr>
            <a:picLocks noChangeAspect="1" noChangeArrowheads="1"/>
          </p:cNvPicPr>
          <p:nvPr/>
        </p:nvPicPr>
        <p:blipFill>
          <a:blip r:embed="rId3"/>
          <a:srcRect/>
          <a:stretch>
            <a:fillRect/>
          </a:stretch>
        </p:blipFill>
        <p:spPr bwMode="auto">
          <a:xfrm>
            <a:off x="7599808" y="1911639"/>
            <a:ext cx="1337532" cy="2474337"/>
          </a:xfrm>
          <a:prstGeom prst="rect">
            <a:avLst/>
          </a:prstGeom>
          <a:noFill/>
          <a:ln w="9525">
            <a:noFill/>
            <a:miter lim="800000"/>
            <a:headEnd/>
            <a:tailEnd/>
          </a:ln>
        </p:spPr>
      </p:pic>
      <p:pic>
        <p:nvPicPr>
          <p:cNvPr id="6" name="Picture 5"/>
          <p:cNvPicPr>
            <a:picLocks noChangeAspect="1" noChangeArrowheads="1"/>
          </p:cNvPicPr>
          <p:nvPr/>
        </p:nvPicPr>
        <p:blipFill>
          <a:blip r:embed="rId4"/>
          <a:srcRect/>
          <a:stretch>
            <a:fillRect/>
          </a:stretch>
        </p:blipFill>
        <p:spPr bwMode="auto">
          <a:xfrm>
            <a:off x="6086018" y="4529067"/>
            <a:ext cx="2851322" cy="2016312"/>
          </a:xfrm>
          <a:prstGeom prst="rect">
            <a:avLst/>
          </a:prstGeom>
          <a:noFill/>
          <a:ln w="9525">
            <a:noFill/>
            <a:miter lim="800000"/>
            <a:headEnd/>
            <a:tailEnd/>
          </a:ln>
        </p:spPr>
      </p:pic>
    </p:spTree>
    <p:extLst>
      <p:ext uri="{BB962C8B-B14F-4D97-AF65-F5344CB8AC3E}">
        <p14:creationId xmlns:p14="http://schemas.microsoft.com/office/powerpoint/2010/main" val="2198498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p:cNvSpPr>
            <a:spLocks noGrp="1"/>
          </p:cNvSpPr>
          <p:nvPr>
            <p:ph type="title"/>
          </p:nvPr>
        </p:nvSpPr>
        <p:spPr/>
        <p:txBody>
          <a:bodyPr/>
          <a:lstStyle/>
          <a:p>
            <a:pPr eaLnBrk="1" hangingPunct="1"/>
            <a:r>
              <a:rPr lang="en-US" dirty="0" smtClean="0"/>
              <a:t>Attack on the USS Cole </a:t>
            </a:r>
          </a:p>
        </p:txBody>
      </p:sp>
      <p:sp>
        <p:nvSpPr>
          <p:cNvPr id="3" name="Content Placeholder 2"/>
          <p:cNvSpPr>
            <a:spLocks noGrp="1"/>
          </p:cNvSpPr>
          <p:nvPr>
            <p:ph idx="1"/>
          </p:nvPr>
        </p:nvSpPr>
        <p:spPr>
          <a:xfrm>
            <a:off x="3610502" y="1752600"/>
            <a:ext cx="5314856" cy="4945145"/>
          </a:xfrm>
        </p:spPr>
        <p:txBody>
          <a:bodyPr rtlCol="0">
            <a:normAutofit/>
          </a:bodyPr>
          <a:lstStyle/>
          <a:p>
            <a:pPr eaLnBrk="1" fontAlgn="auto" hangingPunct="1">
              <a:spcAft>
                <a:spcPts val="0"/>
              </a:spcAft>
              <a:buFont typeface="Arial" pitchFamily="34" charset="0"/>
              <a:buChar char="•"/>
              <a:defRPr/>
            </a:pPr>
            <a:r>
              <a:rPr lang="en-US" dirty="0" smtClean="0"/>
              <a:t>October 12, 2000 - the USS Cole, a destroyer, was attacked while in the Yemeni port of Aden</a:t>
            </a:r>
          </a:p>
          <a:p>
            <a:pPr eaLnBrk="1" fontAlgn="auto" hangingPunct="1">
              <a:spcAft>
                <a:spcPts val="0"/>
              </a:spcAft>
              <a:buFont typeface="Arial" pitchFamily="34" charset="0"/>
              <a:buChar char="•"/>
              <a:defRPr/>
            </a:pPr>
            <a:r>
              <a:rPr lang="en-US" dirty="0" smtClean="0"/>
              <a:t>Terrorists in a small boat approached the Cole and blew a large hole in the hull, killing themselves</a:t>
            </a:r>
          </a:p>
          <a:p>
            <a:pPr eaLnBrk="1" fontAlgn="auto" hangingPunct="1">
              <a:spcAft>
                <a:spcPts val="0"/>
              </a:spcAft>
              <a:buFont typeface="Arial" pitchFamily="34" charset="0"/>
              <a:buChar char="•"/>
              <a:defRPr/>
            </a:pPr>
            <a:r>
              <a:rPr lang="en-US" dirty="0" smtClean="0"/>
              <a:t>Seventeen American sailors were killed and 39 injured</a:t>
            </a:r>
          </a:p>
          <a:p>
            <a:pPr eaLnBrk="1" fontAlgn="auto" hangingPunct="1">
              <a:spcAft>
                <a:spcPts val="0"/>
              </a:spcAft>
              <a:buFont typeface="Arial" pitchFamily="34" charset="0"/>
              <a:buChar char="•"/>
              <a:defRPr/>
            </a:pPr>
            <a:r>
              <a:rPr lang="en-US" dirty="0" smtClean="0"/>
              <a:t>The </a:t>
            </a:r>
            <a:r>
              <a:rPr lang="en-US" u="sng" dirty="0" smtClean="0"/>
              <a:t>success of the attack gave Al-Qaeda confidence</a:t>
            </a:r>
            <a:r>
              <a:rPr lang="en-US" dirty="0" smtClean="0"/>
              <a:t> to plan an attack on the USA</a:t>
            </a:r>
            <a:endParaRPr lang="en-US" dirty="0"/>
          </a:p>
        </p:txBody>
      </p:sp>
      <p:pic>
        <p:nvPicPr>
          <p:cNvPr id="4" name="Picture 2"/>
          <p:cNvPicPr>
            <a:picLocks noChangeAspect="1" noChangeArrowheads="1"/>
          </p:cNvPicPr>
          <p:nvPr/>
        </p:nvPicPr>
        <p:blipFill>
          <a:blip r:embed="rId2"/>
          <a:srcRect/>
          <a:stretch>
            <a:fillRect/>
          </a:stretch>
        </p:blipFill>
        <p:spPr bwMode="auto">
          <a:xfrm>
            <a:off x="426128" y="1899658"/>
            <a:ext cx="3184375" cy="2401756"/>
          </a:xfrm>
          <a:prstGeom prst="rect">
            <a:avLst/>
          </a:prstGeom>
          <a:noFill/>
          <a:ln w="9525">
            <a:noFill/>
            <a:miter lim="800000"/>
            <a:headEnd/>
            <a:tailEnd/>
          </a:ln>
        </p:spPr>
      </p:pic>
      <p:pic>
        <p:nvPicPr>
          <p:cNvPr id="5" name="Picture 4"/>
          <p:cNvPicPr>
            <a:picLocks noChangeAspect="1" noChangeArrowheads="1"/>
          </p:cNvPicPr>
          <p:nvPr/>
        </p:nvPicPr>
        <p:blipFill>
          <a:blip r:embed="rId3"/>
          <a:srcRect/>
          <a:stretch>
            <a:fillRect/>
          </a:stretch>
        </p:blipFill>
        <p:spPr bwMode="auto">
          <a:xfrm>
            <a:off x="426127" y="4474699"/>
            <a:ext cx="3184375" cy="2077392"/>
          </a:xfrm>
          <a:prstGeom prst="rect">
            <a:avLst/>
          </a:prstGeom>
          <a:noFill/>
          <a:ln w="9525">
            <a:noFill/>
            <a:miter lim="800000"/>
            <a:headEnd/>
            <a:tailEnd/>
          </a:ln>
        </p:spPr>
      </p:pic>
    </p:spTree>
    <p:extLst>
      <p:ext uri="{BB962C8B-B14F-4D97-AF65-F5344CB8AC3E}">
        <p14:creationId xmlns:p14="http://schemas.microsoft.com/office/powerpoint/2010/main" val="927864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p:cNvSpPr>
            <a:spLocks noGrp="1"/>
          </p:cNvSpPr>
          <p:nvPr>
            <p:ph type="title"/>
          </p:nvPr>
        </p:nvSpPr>
        <p:spPr/>
        <p:txBody>
          <a:bodyPr/>
          <a:lstStyle/>
          <a:p>
            <a:pPr eaLnBrk="1" hangingPunct="1"/>
            <a:r>
              <a:rPr lang="en-US" smtClean="0"/>
              <a:t>September 11, 2001</a:t>
            </a:r>
          </a:p>
        </p:txBody>
      </p:sp>
      <p:sp>
        <p:nvSpPr>
          <p:cNvPr id="3" name="Content Placeholder 2"/>
          <p:cNvSpPr>
            <a:spLocks noGrp="1"/>
          </p:cNvSpPr>
          <p:nvPr>
            <p:ph idx="1"/>
          </p:nvPr>
        </p:nvSpPr>
        <p:spPr>
          <a:xfrm>
            <a:off x="131785" y="1656747"/>
            <a:ext cx="5019764" cy="4945145"/>
          </a:xfrm>
        </p:spPr>
        <p:txBody>
          <a:bodyPr rtlCol="0">
            <a:noAutofit/>
          </a:bodyPr>
          <a:lstStyle/>
          <a:p>
            <a:pPr eaLnBrk="1" fontAlgn="auto" hangingPunct="1">
              <a:spcAft>
                <a:spcPts val="0"/>
              </a:spcAft>
              <a:buFont typeface="Arial" pitchFamily="34" charset="0"/>
              <a:buChar char="•"/>
              <a:defRPr/>
            </a:pPr>
            <a:r>
              <a:rPr lang="en-US" dirty="0" smtClean="0"/>
              <a:t>19 hijackers used 4 US airliners to attack </a:t>
            </a:r>
          </a:p>
          <a:p>
            <a:pPr lvl="1">
              <a:buFont typeface="Arial" pitchFamily="34" charset="0"/>
              <a:buChar char="–"/>
              <a:defRPr/>
            </a:pPr>
            <a:r>
              <a:rPr lang="en-US" dirty="0"/>
              <a:t>The World Trade </a:t>
            </a:r>
            <a:r>
              <a:rPr lang="en-US" dirty="0" smtClean="0"/>
              <a:t>Center - New </a:t>
            </a:r>
            <a:r>
              <a:rPr lang="en-US" dirty="0"/>
              <a:t>York </a:t>
            </a:r>
            <a:r>
              <a:rPr lang="en-US" dirty="0" smtClean="0"/>
              <a:t>City - 2,752 </a:t>
            </a:r>
            <a:r>
              <a:rPr lang="en-US" dirty="0"/>
              <a:t>killed</a:t>
            </a:r>
          </a:p>
          <a:p>
            <a:pPr lvl="1">
              <a:buFont typeface="Arial" pitchFamily="34" charset="0"/>
              <a:buChar char="–"/>
              <a:defRPr/>
            </a:pPr>
            <a:r>
              <a:rPr lang="en-US" dirty="0"/>
              <a:t>The </a:t>
            </a:r>
            <a:r>
              <a:rPr lang="en-US" dirty="0" smtClean="0"/>
              <a:t>Pentagon - Washington</a:t>
            </a:r>
            <a:r>
              <a:rPr lang="en-US" dirty="0"/>
              <a:t>, </a:t>
            </a:r>
            <a:r>
              <a:rPr lang="en-US" dirty="0" smtClean="0"/>
              <a:t>DC - 184 </a:t>
            </a:r>
            <a:r>
              <a:rPr lang="en-US" dirty="0"/>
              <a:t>killed</a:t>
            </a:r>
          </a:p>
          <a:p>
            <a:pPr lvl="1">
              <a:buFont typeface="Arial" pitchFamily="34" charset="0"/>
              <a:buChar char="–"/>
              <a:defRPr/>
            </a:pPr>
            <a:r>
              <a:rPr lang="en-US" dirty="0"/>
              <a:t>Another Washington DC </a:t>
            </a:r>
            <a:r>
              <a:rPr lang="en-US" dirty="0" smtClean="0"/>
              <a:t>target — Crashed </a:t>
            </a:r>
            <a:r>
              <a:rPr lang="en-US" dirty="0"/>
              <a:t>in </a:t>
            </a:r>
            <a:r>
              <a:rPr lang="en-US" dirty="0" smtClean="0"/>
              <a:t>Pennsylvania – 44 killed</a:t>
            </a:r>
          </a:p>
          <a:p>
            <a:pPr marL="342900" lvl="1">
              <a:buClr>
                <a:schemeClr val="accent1"/>
              </a:buClr>
              <a:defRPr/>
            </a:pPr>
            <a:r>
              <a:rPr lang="en-US" sz="2400" dirty="0"/>
              <a:t>15 of the 19 hijackers were from Saudi Arabia, 2 were from the United Arab Emirates, 1 was from Lebanon and 1 was from Egypt</a:t>
            </a:r>
          </a:p>
          <a:p>
            <a:pPr marL="457200" lvl="1" indent="0" eaLnBrk="1" fontAlgn="auto" hangingPunct="1">
              <a:spcAft>
                <a:spcPts val="0"/>
              </a:spcAft>
              <a:buNone/>
              <a:defRPr/>
            </a:pPr>
            <a:endParaRPr lang="en-US" sz="2400" dirty="0" smtClean="0"/>
          </a:p>
          <a:p>
            <a:pPr eaLnBrk="1" fontAlgn="auto" hangingPunct="1">
              <a:spcAft>
                <a:spcPts val="0"/>
              </a:spcAft>
              <a:buFont typeface="Arial" pitchFamily="34" charset="0"/>
              <a:buChar char="•"/>
              <a:defRPr/>
            </a:pPr>
            <a:endParaRPr lang="en-US" dirty="0" smtClean="0"/>
          </a:p>
          <a:p>
            <a:pPr marL="457200" lvl="1" indent="0" eaLnBrk="1" fontAlgn="auto" hangingPunct="1">
              <a:spcAft>
                <a:spcPts val="0"/>
              </a:spcAft>
              <a:buFont typeface="Arial" pitchFamily="34" charset="0"/>
              <a:buNone/>
              <a:defRPr/>
            </a:pPr>
            <a:r>
              <a:rPr lang="en-US" sz="2400" dirty="0" smtClean="0"/>
              <a:t> </a:t>
            </a: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16163" y="1752601"/>
            <a:ext cx="3270635" cy="28882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6164" y="4749691"/>
            <a:ext cx="3270635" cy="1930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72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Afghanistan </a:t>
            </a:r>
            <a:br>
              <a:rPr lang="en-US" dirty="0" smtClean="0"/>
            </a:br>
            <a:r>
              <a:rPr lang="en-US" dirty="0" smtClean="0"/>
              <a:t>and the </a:t>
            </a:r>
            <a:r>
              <a:rPr lang="en-US" dirty="0" err="1" smtClean="0"/>
              <a:t>taliban</a:t>
            </a:r>
            <a:endParaRPr lang="en-US" dirty="0"/>
          </a:p>
        </p:txBody>
      </p:sp>
      <p:sp>
        <p:nvSpPr>
          <p:cNvPr id="5" name="Text Placeholder 4"/>
          <p:cNvSpPr>
            <a:spLocks noGrp="1"/>
          </p:cNvSpPr>
          <p:nvPr>
            <p:ph type="body" idx="1"/>
          </p:nvPr>
        </p:nvSpPr>
        <p:spPr/>
        <p:txBody>
          <a:bodyPr/>
          <a:lstStyle/>
          <a:p>
            <a:r>
              <a:rPr lang="en-US" dirty="0" smtClean="0"/>
              <a:t>Section two</a:t>
            </a:r>
            <a:endParaRPr lang="en-US" dirty="0"/>
          </a:p>
        </p:txBody>
      </p:sp>
    </p:spTree>
    <p:extLst>
      <p:ext uri="{BB962C8B-B14F-4D97-AF65-F5344CB8AC3E}">
        <p14:creationId xmlns:p14="http://schemas.microsoft.com/office/powerpoint/2010/main" val="3751571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Who Are the Taliban?</a:t>
            </a:r>
            <a:endParaRPr lang="en-US" sz="4500" dirty="0"/>
          </a:p>
        </p:txBody>
      </p:sp>
      <p:sp>
        <p:nvSpPr>
          <p:cNvPr id="3" name="Content Placeholder 2"/>
          <p:cNvSpPr>
            <a:spLocks noGrp="1"/>
          </p:cNvSpPr>
          <p:nvPr>
            <p:ph idx="1"/>
          </p:nvPr>
        </p:nvSpPr>
        <p:spPr>
          <a:xfrm>
            <a:off x="167952" y="1683397"/>
            <a:ext cx="4460032" cy="4831703"/>
          </a:xfrm>
        </p:spPr>
        <p:txBody>
          <a:bodyPr>
            <a:normAutofit/>
          </a:bodyPr>
          <a:lstStyle/>
          <a:p>
            <a:r>
              <a:rPr lang="en-US" sz="2000" dirty="0" smtClean="0"/>
              <a:t>The Taliban are </a:t>
            </a:r>
            <a:r>
              <a:rPr lang="en-US" sz="2000" u="sng" dirty="0" smtClean="0"/>
              <a:t>a group of radical Muslims from the Pashtun ethnic background</a:t>
            </a:r>
          </a:p>
          <a:p>
            <a:r>
              <a:rPr lang="en-US" sz="2000" dirty="0" smtClean="0"/>
              <a:t>The Pashtun is an ethnic group concentrated mainly along the border of Afghanistan and Pakistan</a:t>
            </a:r>
          </a:p>
          <a:p>
            <a:r>
              <a:rPr lang="en-US" sz="2000" dirty="0" smtClean="0"/>
              <a:t>Ruled large parts of Afghanistan from 1996-2001, including capital city of Kabul</a:t>
            </a:r>
          </a:p>
          <a:p>
            <a:r>
              <a:rPr lang="en-US" sz="2000" dirty="0" smtClean="0"/>
              <a:t>Leader is </a:t>
            </a:r>
            <a:r>
              <a:rPr lang="en-US" sz="2000" u="sng" dirty="0" smtClean="0"/>
              <a:t>Mohammed Omar</a:t>
            </a:r>
          </a:p>
          <a:p>
            <a:r>
              <a:rPr lang="en-US" sz="2000" dirty="0" smtClean="0"/>
              <a:t>Taliban are </a:t>
            </a:r>
            <a:r>
              <a:rPr lang="en-US" sz="2000" u="sng" dirty="0" smtClean="0"/>
              <a:t>Sunni Muslims</a:t>
            </a:r>
            <a:r>
              <a:rPr lang="en-US" sz="2000" dirty="0" smtClean="0"/>
              <a:t> and do not consider Shia to be Muslim</a:t>
            </a:r>
          </a:p>
        </p:txBody>
      </p:sp>
      <p:pic>
        <p:nvPicPr>
          <p:cNvPr id="1026" name="Picture 2" descr="http://wiltoday.files.wordpress.com/2012/11/pashtu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71664" y="2028177"/>
            <a:ext cx="4064488" cy="37381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0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dirty="0" smtClean="0"/>
              <a:t>Where Did the Taliban Come From?</a:t>
            </a:r>
            <a:endParaRPr lang="en-US" sz="4100" dirty="0"/>
          </a:p>
        </p:txBody>
      </p:sp>
      <p:sp>
        <p:nvSpPr>
          <p:cNvPr id="3" name="Content Placeholder 2"/>
          <p:cNvSpPr>
            <a:spLocks noGrp="1"/>
          </p:cNvSpPr>
          <p:nvPr>
            <p:ph idx="1"/>
          </p:nvPr>
        </p:nvSpPr>
        <p:spPr>
          <a:xfrm>
            <a:off x="149290" y="1638300"/>
            <a:ext cx="8845420" cy="5079750"/>
          </a:xfrm>
        </p:spPr>
        <p:txBody>
          <a:bodyPr>
            <a:noAutofit/>
          </a:bodyPr>
          <a:lstStyle/>
          <a:p>
            <a:r>
              <a:rPr lang="en-US" dirty="0" smtClean="0"/>
              <a:t>Afghanistan was largely impacted by the Cold War in the battle for/against communism</a:t>
            </a:r>
          </a:p>
          <a:p>
            <a:r>
              <a:rPr lang="en-US" dirty="0" smtClean="0"/>
              <a:t>US supported forces in </a:t>
            </a:r>
            <a:r>
              <a:rPr lang="en-US" dirty="0" err="1" smtClean="0"/>
              <a:t>Aghanistan</a:t>
            </a:r>
            <a:r>
              <a:rPr lang="en-US" dirty="0" smtClean="0"/>
              <a:t> known as the </a:t>
            </a:r>
            <a:r>
              <a:rPr lang="en-US" u="sng" dirty="0" err="1" smtClean="0"/>
              <a:t>mujahideen</a:t>
            </a:r>
            <a:r>
              <a:rPr lang="en-US" dirty="0" smtClean="0"/>
              <a:t>, who were </a:t>
            </a:r>
            <a:r>
              <a:rPr lang="en-US" u="sng" dirty="0" smtClean="0"/>
              <a:t>trying to keep the USSR out of Afghanistan</a:t>
            </a:r>
          </a:p>
          <a:p>
            <a:r>
              <a:rPr lang="en-US" dirty="0" smtClean="0"/>
              <a:t>Between 1979 and 1989, country experienced a major war between </a:t>
            </a:r>
            <a:r>
              <a:rPr lang="en-US" dirty="0" err="1" smtClean="0"/>
              <a:t>mujahideen</a:t>
            </a:r>
            <a:r>
              <a:rPr lang="en-US" dirty="0" smtClean="0"/>
              <a:t> forces and USSR, that was immediately followed by a civil war</a:t>
            </a:r>
          </a:p>
          <a:p>
            <a:r>
              <a:rPr lang="en-US" dirty="0" smtClean="0"/>
              <a:t>After the USSR left Afghanistan, and US support ended, Afghanistan was left with a “</a:t>
            </a:r>
            <a:r>
              <a:rPr lang="en-US" u="sng" dirty="0" smtClean="0"/>
              <a:t>power vacuum</a:t>
            </a:r>
            <a:r>
              <a:rPr lang="en-US" dirty="0" smtClean="0"/>
              <a:t>” – </a:t>
            </a:r>
            <a:r>
              <a:rPr lang="en-US" u="sng" dirty="0" smtClean="0"/>
              <a:t>no one strong was in power</a:t>
            </a:r>
          </a:p>
          <a:p>
            <a:r>
              <a:rPr lang="en-US" dirty="0" smtClean="0"/>
              <a:t>The </a:t>
            </a:r>
            <a:r>
              <a:rPr lang="en-US" u="sng" dirty="0" smtClean="0"/>
              <a:t>Taliban emerged to fill the space</a:t>
            </a:r>
            <a:endParaRPr lang="en-US" u="sng" dirty="0"/>
          </a:p>
        </p:txBody>
      </p:sp>
    </p:spTree>
    <p:extLst>
      <p:ext uri="{BB962C8B-B14F-4D97-AF65-F5344CB8AC3E}">
        <p14:creationId xmlns:p14="http://schemas.microsoft.com/office/powerpoint/2010/main" val="1780428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Al-</a:t>
            </a:r>
            <a:r>
              <a:rPr lang="en-US" dirty="0" err="1" smtClean="0"/>
              <a:t>qaeda</a:t>
            </a:r>
            <a:endParaRPr lang="en-US" dirty="0"/>
          </a:p>
        </p:txBody>
      </p:sp>
      <p:sp>
        <p:nvSpPr>
          <p:cNvPr id="5" name="Text Placeholder 4"/>
          <p:cNvSpPr>
            <a:spLocks noGrp="1"/>
          </p:cNvSpPr>
          <p:nvPr>
            <p:ph type="body" idx="1"/>
          </p:nvPr>
        </p:nvSpPr>
        <p:spPr/>
        <p:txBody>
          <a:bodyPr/>
          <a:lstStyle/>
          <a:p>
            <a:r>
              <a:rPr lang="en-US" dirty="0" smtClean="0"/>
              <a:t>Section one</a:t>
            </a:r>
            <a:endParaRPr lang="en-US" dirty="0"/>
          </a:p>
        </p:txBody>
      </p:sp>
    </p:spTree>
    <p:extLst>
      <p:ext uri="{BB962C8B-B14F-4D97-AF65-F5344CB8AC3E}">
        <p14:creationId xmlns:p14="http://schemas.microsoft.com/office/powerpoint/2010/main" val="11430167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200" dirty="0" smtClean="0"/>
              <a:t>Map of Afghanistan and Pakistan</a:t>
            </a:r>
            <a:endParaRPr lang="en-US" sz="4200" dirty="0"/>
          </a:p>
        </p:txBody>
      </p:sp>
      <p:pic>
        <p:nvPicPr>
          <p:cNvPr id="2050" name="Picture 2" descr="http://wiltoday.files.wordpress.com/2012/11/af-pak-border1.png?w=6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4374" y="1741163"/>
            <a:ext cx="5362575" cy="4714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33669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Taliban in Power</a:t>
            </a:r>
            <a:endParaRPr lang="en-US" sz="4500" dirty="0"/>
          </a:p>
        </p:txBody>
      </p:sp>
      <p:sp>
        <p:nvSpPr>
          <p:cNvPr id="3" name="Content Placeholder 2"/>
          <p:cNvSpPr>
            <a:spLocks noGrp="1"/>
          </p:cNvSpPr>
          <p:nvPr>
            <p:ph idx="1"/>
          </p:nvPr>
        </p:nvSpPr>
        <p:spPr>
          <a:xfrm>
            <a:off x="167951" y="1650999"/>
            <a:ext cx="8826759" cy="5095551"/>
          </a:xfrm>
        </p:spPr>
        <p:txBody>
          <a:bodyPr>
            <a:noAutofit/>
          </a:bodyPr>
          <a:lstStyle/>
          <a:p>
            <a:r>
              <a:rPr lang="en-US" sz="2000" dirty="0" smtClean="0"/>
              <a:t>While in power, Taliban </a:t>
            </a:r>
            <a:r>
              <a:rPr lang="en-US" sz="2000" u="sng" dirty="0" smtClean="0"/>
              <a:t>enforced a strict interpretation</a:t>
            </a:r>
            <a:r>
              <a:rPr lang="en-US" sz="2000" dirty="0" smtClean="0"/>
              <a:t> of Sharia – an interpretation of which many leading Muslims are highly critical</a:t>
            </a:r>
          </a:p>
          <a:p>
            <a:r>
              <a:rPr lang="en-US" sz="2000" dirty="0"/>
              <a:t>The Taliban has an </a:t>
            </a:r>
            <a:r>
              <a:rPr lang="en-US" sz="2000" u="sng" dirty="0"/>
              <a:t>extremely strict and anti-modern </a:t>
            </a:r>
            <a:r>
              <a:rPr lang="en-US" sz="2000" u="sng" dirty="0" smtClean="0"/>
              <a:t>ideology</a:t>
            </a:r>
          </a:p>
          <a:p>
            <a:r>
              <a:rPr lang="en-US" sz="2000" dirty="0" smtClean="0"/>
              <a:t>Interpreted Sharia law to forbid a wide variety of previously lawful activities in Afghanistan: satellite dishes, television, nail polish, and more</a:t>
            </a:r>
          </a:p>
          <a:p>
            <a:r>
              <a:rPr lang="en-US" sz="2000" dirty="0" smtClean="0"/>
              <a:t>The Taliban also got rid of employment, education &amp; sports for women, along with dancing, clapping during sports events and kite flying</a:t>
            </a:r>
          </a:p>
          <a:p>
            <a:r>
              <a:rPr lang="en-US" sz="2000" dirty="0" smtClean="0"/>
              <a:t>Taliban has been </a:t>
            </a:r>
            <a:r>
              <a:rPr lang="en-US" sz="2000" u="sng" dirty="0" smtClean="0"/>
              <a:t>condemned internationally for brutal treatment of women</a:t>
            </a:r>
          </a:p>
          <a:p>
            <a:r>
              <a:rPr lang="en-US" sz="2000" dirty="0" smtClean="0"/>
              <a:t>During their rule, the Taliban committed massacres against Afghan civilians, denied UN food supplies to 160,000 starving civilians and burned vast areas of fertile land and destroyed tens of thousands of homes</a:t>
            </a:r>
          </a:p>
        </p:txBody>
      </p:sp>
    </p:spTree>
    <p:extLst>
      <p:ext uri="{BB962C8B-B14F-4D97-AF65-F5344CB8AC3E}">
        <p14:creationId xmlns:p14="http://schemas.microsoft.com/office/powerpoint/2010/main" val="1948422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6128" y="395671"/>
            <a:ext cx="8260672" cy="1039427"/>
          </a:xfrm>
        </p:spPr>
        <p:txBody>
          <a:bodyPr>
            <a:noAutofit/>
          </a:bodyPr>
          <a:lstStyle/>
          <a:p>
            <a:r>
              <a:rPr lang="en-US" sz="4500" dirty="0" err="1" smtClean="0"/>
              <a:t>Muhammed</a:t>
            </a:r>
            <a:r>
              <a:rPr lang="en-US" sz="4500" dirty="0" smtClean="0"/>
              <a:t> Omar</a:t>
            </a:r>
            <a:endParaRPr lang="en-US" sz="4500" dirty="0"/>
          </a:p>
        </p:txBody>
      </p:sp>
      <p:sp>
        <p:nvSpPr>
          <p:cNvPr id="3" name="Content Placeholder 2"/>
          <p:cNvSpPr>
            <a:spLocks noGrp="1"/>
          </p:cNvSpPr>
          <p:nvPr>
            <p:ph idx="1"/>
          </p:nvPr>
        </p:nvSpPr>
        <p:spPr>
          <a:xfrm>
            <a:off x="4068148" y="1727200"/>
            <a:ext cx="4945224" cy="4978400"/>
          </a:xfrm>
        </p:spPr>
        <p:txBody>
          <a:bodyPr>
            <a:normAutofit lnSpcReduction="10000"/>
          </a:bodyPr>
          <a:lstStyle/>
          <a:p>
            <a:r>
              <a:rPr lang="en-US" dirty="0" smtClean="0"/>
              <a:t>Leader of the Taliban</a:t>
            </a:r>
          </a:p>
          <a:p>
            <a:r>
              <a:rPr lang="en-US" dirty="0" smtClean="0"/>
              <a:t>Afghanistan’s head of state from late 1996-2001</a:t>
            </a:r>
          </a:p>
          <a:p>
            <a:r>
              <a:rPr lang="en-US" dirty="0" smtClean="0"/>
              <a:t>Has </a:t>
            </a:r>
            <a:r>
              <a:rPr lang="en-US" u="sng" dirty="0" smtClean="0"/>
              <a:t>been on the US Department of State’s wanted list since October 2001</a:t>
            </a:r>
            <a:r>
              <a:rPr lang="en-US" dirty="0" smtClean="0"/>
              <a:t> for sheltering Osama Bin Laden and al-Qaeda militants</a:t>
            </a:r>
          </a:p>
          <a:p>
            <a:r>
              <a:rPr lang="en-US" dirty="0" smtClean="0"/>
              <a:t>Believed to be currently directing the Taliban insurgency against the US and government of Afghanistan </a:t>
            </a:r>
            <a:r>
              <a:rPr lang="en-US" u="sng" dirty="0" smtClean="0"/>
              <a:t>from Pakistan</a:t>
            </a:r>
          </a:p>
          <a:p>
            <a:endParaRPr lang="en-US" dirty="0"/>
          </a:p>
        </p:txBody>
      </p:sp>
      <p:pic>
        <p:nvPicPr>
          <p:cNvPr id="3076" name="Picture 4" descr="https://geopolicraticus.files.wordpress.com/2012/08/mullah-omar.jpg?w=460&amp;h=55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752" y="1886276"/>
            <a:ext cx="3528838" cy="423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314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Afghanistan War</a:t>
            </a:r>
            <a:endParaRPr lang="en-US" sz="4500" dirty="0"/>
          </a:p>
        </p:txBody>
      </p:sp>
      <p:sp>
        <p:nvSpPr>
          <p:cNvPr id="3" name="Content Placeholder 2"/>
          <p:cNvSpPr>
            <a:spLocks noGrp="1"/>
          </p:cNvSpPr>
          <p:nvPr>
            <p:ph idx="1"/>
          </p:nvPr>
        </p:nvSpPr>
        <p:spPr>
          <a:xfrm>
            <a:off x="149290" y="1679447"/>
            <a:ext cx="8845420" cy="5023043"/>
          </a:xfrm>
        </p:spPr>
        <p:txBody>
          <a:bodyPr>
            <a:normAutofit fontScale="92500"/>
          </a:bodyPr>
          <a:lstStyle/>
          <a:p>
            <a:r>
              <a:rPr lang="en-US" dirty="0" smtClean="0"/>
              <a:t>War followed the 9/11 attacks and its </a:t>
            </a:r>
            <a:r>
              <a:rPr lang="en-US" u="sng" dirty="0" smtClean="0"/>
              <a:t>goal was to dismantle al-Qaeda and remove the Taliban from power</a:t>
            </a:r>
          </a:p>
          <a:p>
            <a:r>
              <a:rPr lang="en-US" dirty="0" smtClean="0"/>
              <a:t>Taliban was </a:t>
            </a:r>
            <a:r>
              <a:rPr lang="en-US" u="sng" dirty="0" smtClean="0"/>
              <a:t>ousted from power in November 2001</a:t>
            </a:r>
          </a:p>
          <a:p>
            <a:r>
              <a:rPr lang="en-US" dirty="0" smtClean="0"/>
              <a:t>In December 2001, UN Security Council created the </a:t>
            </a:r>
            <a:r>
              <a:rPr lang="en-US" u="sng" dirty="0" smtClean="0"/>
              <a:t>International Security Assistance Force</a:t>
            </a:r>
            <a:r>
              <a:rPr lang="en-US" dirty="0" smtClean="0"/>
              <a:t> (ISAF) to oversee military operations and training in Afghanistan</a:t>
            </a:r>
          </a:p>
          <a:p>
            <a:r>
              <a:rPr lang="en-US" dirty="0" smtClean="0"/>
              <a:t>US and its allies drove the Taliban from power and built military bases near most major cities</a:t>
            </a:r>
          </a:p>
          <a:p>
            <a:r>
              <a:rPr lang="en-US" dirty="0" smtClean="0"/>
              <a:t>Many al-Qaeda and Taliban members were not captured, but </a:t>
            </a:r>
            <a:r>
              <a:rPr lang="en-US" u="sng" dirty="0" smtClean="0"/>
              <a:t>escaped to neighboring Pakistan</a:t>
            </a:r>
          </a:p>
          <a:p>
            <a:r>
              <a:rPr lang="en-US" dirty="0" smtClean="0"/>
              <a:t>In 2003, Taliban launched an insurgency against the government and ISAF and have been waging war through </a:t>
            </a:r>
            <a:r>
              <a:rPr lang="en-US" u="sng" dirty="0" smtClean="0"/>
              <a:t>guerilla raids and suicide attacks</a:t>
            </a:r>
            <a:endParaRPr lang="en-US" u="sng" dirty="0"/>
          </a:p>
        </p:txBody>
      </p:sp>
    </p:spTree>
    <p:extLst>
      <p:ext uri="{BB962C8B-B14F-4D97-AF65-F5344CB8AC3E}">
        <p14:creationId xmlns:p14="http://schemas.microsoft.com/office/powerpoint/2010/main" val="2818636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Taliban Today</a:t>
            </a:r>
            <a:endParaRPr lang="en-US" sz="4500" dirty="0"/>
          </a:p>
        </p:txBody>
      </p:sp>
      <p:sp>
        <p:nvSpPr>
          <p:cNvPr id="3" name="Content Placeholder 2"/>
          <p:cNvSpPr>
            <a:spLocks noGrp="1"/>
          </p:cNvSpPr>
          <p:nvPr>
            <p:ph idx="1"/>
          </p:nvPr>
        </p:nvSpPr>
        <p:spPr>
          <a:xfrm>
            <a:off x="167951" y="1701800"/>
            <a:ext cx="8826759" cy="4549709"/>
          </a:xfrm>
        </p:spPr>
        <p:txBody>
          <a:bodyPr>
            <a:noAutofit/>
          </a:bodyPr>
          <a:lstStyle/>
          <a:p>
            <a:r>
              <a:rPr lang="en-US" sz="2800" dirty="0" smtClean="0"/>
              <a:t>Since being forced out of power in 2001, the Taliban have been accused of </a:t>
            </a:r>
            <a:r>
              <a:rPr lang="en-US" sz="2800" u="sng" dirty="0" smtClean="0"/>
              <a:t>using terrorism as a specific tactic</a:t>
            </a:r>
            <a:r>
              <a:rPr lang="en-US" sz="2800" dirty="0" smtClean="0"/>
              <a:t> to further their ideological and political goals</a:t>
            </a:r>
          </a:p>
          <a:p>
            <a:r>
              <a:rPr lang="en-US" sz="2800" u="sng" dirty="0" smtClean="0"/>
              <a:t>Pakistan has been accused of continuing to support the Taliban</a:t>
            </a:r>
            <a:r>
              <a:rPr lang="en-US" sz="2800" dirty="0" smtClean="0"/>
              <a:t> since 9/11, although they continue to deny this claim</a:t>
            </a:r>
          </a:p>
          <a:p>
            <a:r>
              <a:rPr lang="en-US" sz="2800" dirty="0" smtClean="0"/>
              <a:t>The Taliban continues to lead attacks against Afghan civilians and are believed to be mostly spread around the border area of Afghanistan and Pakistan</a:t>
            </a:r>
            <a:endParaRPr lang="en-US" sz="2800" dirty="0"/>
          </a:p>
        </p:txBody>
      </p:sp>
    </p:spTree>
    <p:extLst>
      <p:ext uri="{BB962C8B-B14F-4D97-AF65-F5344CB8AC3E}">
        <p14:creationId xmlns:p14="http://schemas.microsoft.com/office/powerpoint/2010/main" val="53420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End to the Afghanistan War?</a:t>
            </a:r>
            <a:endParaRPr lang="en-US" sz="4500" dirty="0"/>
          </a:p>
        </p:txBody>
      </p:sp>
      <p:sp>
        <p:nvSpPr>
          <p:cNvPr id="3" name="Content Placeholder 2"/>
          <p:cNvSpPr>
            <a:spLocks noGrp="1"/>
          </p:cNvSpPr>
          <p:nvPr>
            <p:ph idx="1"/>
          </p:nvPr>
        </p:nvSpPr>
        <p:spPr>
          <a:xfrm>
            <a:off x="301752" y="1860099"/>
            <a:ext cx="8503920" cy="4572000"/>
          </a:xfrm>
        </p:spPr>
        <p:txBody>
          <a:bodyPr>
            <a:normAutofit fontScale="92500" lnSpcReduction="10000"/>
          </a:bodyPr>
          <a:lstStyle/>
          <a:p>
            <a:r>
              <a:rPr lang="en-US" sz="3000" dirty="0" smtClean="0"/>
              <a:t>In May 2012, NATO leaders approved an exit strategy to withdraw forces</a:t>
            </a:r>
          </a:p>
          <a:p>
            <a:r>
              <a:rPr lang="en-US" sz="3000" dirty="0" smtClean="0"/>
              <a:t>UN-backed peace talks have since taken place between Afghan government and the Taliban</a:t>
            </a:r>
          </a:p>
          <a:p>
            <a:r>
              <a:rPr lang="en-US" sz="3000" dirty="0" smtClean="0"/>
              <a:t>In </a:t>
            </a:r>
            <a:r>
              <a:rPr lang="en-US" sz="3000" u="sng" dirty="0" smtClean="0"/>
              <a:t>May 2014</a:t>
            </a:r>
            <a:r>
              <a:rPr lang="en-US" sz="3000" dirty="0" smtClean="0"/>
              <a:t>, US announced that combat operations would end in 2014, leaving just a small force remaining in the country </a:t>
            </a:r>
            <a:r>
              <a:rPr lang="en-US" sz="3000" u="sng" dirty="0" smtClean="0"/>
              <a:t>until 2016</a:t>
            </a:r>
          </a:p>
          <a:p>
            <a:r>
              <a:rPr lang="en-US" sz="3000" dirty="0" smtClean="0"/>
              <a:t>Britain officially ended their combat operations in the war in October 14</a:t>
            </a:r>
            <a:endParaRPr lang="en-US" sz="3000" dirty="0"/>
          </a:p>
        </p:txBody>
      </p:sp>
    </p:spTree>
    <p:extLst>
      <p:ext uri="{BB962C8B-B14F-4D97-AF65-F5344CB8AC3E}">
        <p14:creationId xmlns:p14="http://schemas.microsoft.com/office/powerpoint/2010/main" val="277047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Government in Afghanistan today</a:t>
            </a:r>
            <a:endParaRPr lang="en-US" sz="4500" dirty="0"/>
          </a:p>
        </p:txBody>
      </p:sp>
      <p:sp>
        <p:nvSpPr>
          <p:cNvPr id="3" name="Content Placeholder 2"/>
          <p:cNvSpPr>
            <a:spLocks noGrp="1"/>
          </p:cNvSpPr>
          <p:nvPr>
            <p:ph idx="1"/>
          </p:nvPr>
        </p:nvSpPr>
        <p:spPr>
          <a:xfrm>
            <a:off x="149289" y="1679447"/>
            <a:ext cx="8864081" cy="4855091"/>
          </a:xfrm>
        </p:spPr>
        <p:txBody>
          <a:bodyPr>
            <a:normAutofit fontScale="92500"/>
          </a:bodyPr>
          <a:lstStyle/>
          <a:p>
            <a:r>
              <a:rPr lang="en-US" dirty="0"/>
              <a:t>In </a:t>
            </a:r>
            <a:r>
              <a:rPr lang="en-US" u="sng" dirty="0"/>
              <a:t>December 2001</a:t>
            </a:r>
            <a:r>
              <a:rPr lang="en-US" dirty="0"/>
              <a:t>, number of Afghan citizens met with the UN to make a plan for governing the country – </a:t>
            </a:r>
            <a:r>
              <a:rPr lang="en-US" u="sng" dirty="0"/>
              <a:t>created the Afghan Interim Administration and the Afghan Transitional Administration</a:t>
            </a:r>
            <a:r>
              <a:rPr lang="en-US" dirty="0"/>
              <a:t> to exist for two years until </a:t>
            </a:r>
            <a:r>
              <a:rPr lang="en-US" dirty="0" smtClean="0"/>
              <a:t>elections</a:t>
            </a:r>
          </a:p>
          <a:p>
            <a:r>
              <a:rPr lang="en-US" dirty="0" smtClean="0"/>
              <a:t>Popular elections were held in 2004 and </a:t>
            </a:r>
            <a:r>
              <a:rPr lang="en-US" u="sng" dirty="0" smtClean="0"/>
              <a:t>Hamid Karzai</a:t>
            </a:r>
            <a:r>
              <a:rPr lang="en-US" dirty="0" smtClean="0"/>
              <a:t> was elected president of the country, now named the </a:t>
            </a:r>
            <a:r>
              <a:rPr lang="en-US" u="sng" dirty="0" smtClean="0"/>
              <a:t>Islamic Republic of Afghanistan</a:t>
            </a:r>
          </a:p>
          <a:p>
            <a:r>
              <a:rPr lang="en-US" dirty="0" smtClean="0"/>
              <a:t>Parliament elections were then held in 2005 – several women hold seats in Parliament</a:t>
            </a:r>
          </a:p>
          <a:p>
            <a:r>
              <a:rPr lang="en-US" dirty="0" smtClean="0"/>
              <a:t>Karzai was reelected in 2009</a:t>
            </a:r>
          </a:p>
          <a:p>
            <a:r>
              <a:rPr lang="en-US" dirty="0" smtClean="0"/>
              <a:t>Elections in 2014 were won by </a:t>
            </a:r>
            <a:r>
              <a:rPr lang="en-US" u="sng" dirty="0" smtClean="0"/>
              <a:t>Ashraf </a:t>
            </a:r>
            <a:r>
              <a:rPr lang="en-US" u="sng" dirty="0" err="1" smtClean="0"/>
              <a:t>Ghani</a:t>
            </a:r>
            <a:r>
              <a:rPr lang="en-US" dirty="0" smtClean="0"/>
              <a:t> but disputed by </a:t>
            </a:r>
            <a:r>
              <a:rPr lang="en-US" u="sng" dirty="0" smtClean="0"/>
              <a:t>Abdullah </a:t>
            </a:r>
            <a:r>
              <a:rPr lang="en-US" u="sng" dirty="0" err="1" smtClean="0"/>
              <a:t>Abdullah</a:t>
            </a:r>
            <a:r>
              <a:rPr lang="en-US" dirty="0" smtClean="0"/>
              <a:t> who became the Chief Executive Officer in a created unity government</a:t>
            </a:r>
          </a:p>
          <a:p>
            <a:endParaRPr lang="en-US" dirty="0"/>
          </a:p>
          <a:p>
            <a:endParaRPr lang="en-US" dirty="0"/>
          </a:p>
        </p:txBody>
      </p:sp>
    </p:spTree>
    <p:extLst>
      <p:ext uri="{BB962C8B-B14F-4D97-AF65-F5344CB8AC3E}">
        <p14:creationId xmlns:p14="http://schemas.microsoft.com/office/powerpoint/2010/main" val="92541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iraq</a:t>
            </a:r>
            <a:endParaRPr lang="en-US" dirty="0"/>
          </a:p>
        </p:txBody>
      </p:sp>
      <p:sp>
        <p:nvSpPr>
          <p:cNvPr id="5" name="Text Placeholder 4"/>
          <p:cNvSpPr>
            <a:spLocks noGrp="1"/>
          </p:cNvSpPr>
          <p:nvPr>
            <p:ph type="body" idx="1"/>
          </p:nvPr>
        </p:nvSpPr>
        <p:spPr/>
        <p:txBody>
          <a:bodyPr/>
          <a:lstStyle/>
          <a:p>
            <a:r>
              <a:rPr lang="en-US" dirty="0" smtClean="0"/>
              <a:t>Section three</a:t>
            </a:r>
            <a:endParaRPr lang="en-US" dirty="0"/>
          </a:p>
        </p:txBody>
      </p:sp>
    </p:spTree>
    <p:extLst>
      <p:ext uri="{BB962C8B-B14F-4D97-AF65-F5344CB8AC3E}">
        <p14:creationId xmlns:p14="http://schemas.microsoft.com/office/powerpoint/2010/main" val="11800645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Constitutional Monarchy</a:t>
            </a:r>
            <a:endParaRPr lang="en-US" sz="4500" dirty="0"/>
          </a:p>
        </p:txBody>
      </p:sp>
      <p:sp>
        <p:nvSpPr>
          <p:cNvPr id="3" name="Content Placeholder 2"/>
          <p:cNvSpPr>
            <a:spLocks noGrp="1"/>
          </p:cNvSpPr>
          <p:nvPr>
            <p:ph sz="quarter" idx="1"/>
          </p:nvPr>
        </p:nvSpPr>
        <p:spPr>
          <a:xfrm>
            <a:off x="157373" y="1833499"/>
            <a:ext cx="8826206" cy="4854662"/>
          </a:xfrm>
        </p:spPr>
        <p:txBody>
          <a:bodyPr>
            <a:normAutofit/>
          </a:bodyPr>
          <a:lstStyle/>
          <a:p>
            <a:pPr marL="0" indent="0">
              <a:buNone/>
            </a:pPr>
            <a:r>
              <a:rPr lang="en-US" sz="2500" dirty="0" smtClean="0"/>
              <a:t>CONSTITUTIONAL MONARCHY: </a:t>
            </a:r>
            <a:r>
              <a:rPr lang="en-US" sz="2500" u="sng" dirty="0" smtClean="0"/>
              <a:t>form of government where a king or queen acts within limits set by a constitution</a:t>
            </a:r>
          </a:p>
          <a:p>
            <a:r>
              <a:rPr lang="en-US" sz="2500" dirty="0" smtClean="0"/>
              <a:t>Iraq was created by the British in 1921 from 3 Ottoman Provinces – Mosul, Baghdad and Basra</a:t>
            </a:r>
          </a:p>
          <a:p>
            <a:r>
              <a:rPr lang="en-US" sz="2500" u="sng" dirty="0" smtClean="0"/>
              <a:t>Prince Faisal</a:t>
            </a:r>
            <a:r>
              <a:rPr lang="en-US" sz="2500" dirty="0" smtClean="0"/>
              <a:t>, from Arabia, became the 1</a:t>
            </a:r>
            <a:r>
              <a:rPr lang="en-US" sz="2500" baseline="30000" dirty="0" smtClean="0"/>
              <a:t>st</a:t>
            </a:r>
            <a:r>
              <a:rPr lang="en-US" sz="2500" dirty="0" smtClean="0"/>
              <a:t> King of Iraq</a:t>
            </a:r>
          </a:p>
          <a:p>
            <a:r>
              <a:rPr lang="en-US" sz="2500" dirty="0" smtClean="0"/>
              <a:t>Iraq </a:t>
            </a:r>
            <a:r>
              <a:rPr lang="en-US" sz="2500" u="sng" dirty="0" smtClean="0"/>
              <a:t>gained formal independence in 1932</a:t>
            </a:r>
          </a:p>
          <a:p>
            <a:r>
              <a:rPr lang="en-US" sz="2500" dirty="0" smtClean="0"/>
              <a:t>British maintained military bases</a:t>
            </a:r>
          </a:p>
          <a:p>
            <a:r>
              <a:rPr lang="en-US" sz="2500" dirty="0" smtClean="0"/>
              <a:t>The Iraq Petroleum Co. was created (a joint British, French and American business)</a:t>
            </a:r>
          </a:p>
          <a:p>
            <a:r>
              <a:rPr lang="en-US" sz="2500" dirty="0" smtClean="0"/>
              <a:t>Iraq oil helped Allies during WW2</a:t>
            </a:r>
            <a:endParaRPr lang="en-US" sz="2500" dirty="0"/>
          </a:p>
        </p:txBody>
      </p:sp>
    </p:spTree>
    <p:extLst>
      <p:ext uri="{BB962C8B-B14F-4D97-AF65-F5344CB8AC3E}">
        <p14:creationId xmlns:p14="http://schemas.microsoft.com/office/powerpoint/2010/main" val="164163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Iraq Military Gains Power</a:t>
            </a:r>
            <a:endParaRPr lang="en-US" sz="4500" dirty="0"/>
          </a:p>
        </p:txBody>
      </p:sp>
      <p:sp>
        <p:nvSpPr>
          <p:cNvPr id="3" name="Content Placeholder 2"/>
          <p:cNvSpPr>
            <a:spLocks noGrp="1"/>
          </p:cNvSpPr>
          <p:nvPr>
            <p:ph sz="quarter" idx="1"/>
          </p:nvPr>
        </p:nvSpPr>
        <p:spPr/>
        <p:txBody>
          <a:bodyPr/>
          <a:lstStyle/>
          <a:p>
            <a:r>
              <a:rPr lang="en-US" u="sng" dirty="0" smtClean="0"/>
              <a:t>Weak monarchy</a:t>
            </a:r>
          </a:p>
          <a:p>
            <a:r>
              <a:rPr lang="en-US" dirty="0" smtClean="0"/>
              <a:t>Seven military coups (takeovers) occurred between 1936 and 1941</a:t>
            </a:r>
          </a:p>
          <a:p>
            <a:r>
              <a:rPr lang="en-US" dirty="0" smtClean="0"/>
              <a:t>The British occupy Iraq in 1941 and increase their authoritarianism</a:t>
            </a:r>
          </a:p>
          <a:p>
            <a:endParaRPr lang="en-US" dirty="0"/>
          </a:p>
        </p:txBody>
      </p:sp>
      <p:pic>
        <p:nvPicPr>
          <p:cNvPr id="4" name="Picture 15" descr="WW2 Iraqi army"/>
          <p:cNvPicPr>
            <a:picLocks noChangeAspect="1" noChangeArrowheads="1"/>
          </p:cNvPicPr>
          <p:nvPr/>
        </p:nvPicPr>
        <p:blipFill>
          <a:blip r:embed="rId2">
            <a:lum contrast="6000"/>
            <a:extLst>
              <a:ext uri="{28A0092B-C50C-407E-A947-70E740481C1C}">
                <a14:useLocalDpi xmlns:a14="http://schemas.microsoft.com/office/drawing/2010/main" val="0"/>
              </a:ext>
            </a:extLst>
          </a:blip>
          <a:srcRect/>
          <a:stretch>
            <a:fillRect/>
          </a:stretch>
        </p:blipFill>
        <p:spPr bwMode="auto">
          <a:xfrm>
            <a:off x="4004512" y="4101870"/>
            <a:ext cx="3276600" cy="2362200"/>
          </a:xfrm>
          <a:prstGeom prst="rect">
            <a:avLst/>
          </a:prstGeom>
          <a:noFill/>
          <a:ln w="9525">
            <a:solidFill>
              <a:srgbClr val="2F7228"/>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14" descr="British in Ir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101870"/>
            <a:ext cx="1798638" cy="2362200"/>
          </a:xfrm>
          <a:prstGeom prst="rect">
            <a:avLst/>
          </a:prstGeom>
          <a:noFill/>
          <a:ln w="9525">
            <a:solidFill>
              <a:srgbClr val="2F722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047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1000"/>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2"/>
          <p:cNvPicPr>
            <a:picLocks noChangeAspect="1" noChangeArrowheads="1"/>
          </p:cNvPicPr>
          <p:nvPr/>
        </p:nvPicPr>
        <p:blipFill>
          <a:blip r:embed="rId2"/>
          <a:srcRect/>
          <a:stretch>
            <a:fillRect/>
          </a:stretch>
        </p:blipFill>
        <p:spPr bwMode="auto">
          <a:xfrm>
            <a:off x="423637" y="216010"/>
            <a:ext cx="2990850" cy="3352800"/>
          </a:xfrm>
          <a:prstGeom prst="rect">
            <a:avLst/>
          </a:prstGeom>
          <a:noFill/>
          <a:ln w="9525">
            <a:noFill/>
            <a:miter lim="800000"/>
            <a:headEnd/>
            <a:tailEnd/>
          </a:ln>
        </p:spPr>
      </p:pic>
      <p:pic>
        <p:nvPicPr>
          <p:cNvPr id="13317" name="Picture 4"/>
          <p:cNvPicPr>
            <a:picLocks noChangeAspect="1" noChangeArrowheads="1"/>
          </p:cNvPicPr>
          <p:nvPr/>
        </p:nvPicPr>
        <p:blipFill>
          <a:blip r:embed="rId3"/>
          <a:srcRect/>
          <a:stretch>
            <a:fillRect/>
          </a:stretch>
        </p:blipFill>
        <p:spPr bwMode="auto">
          <a:xfrm>
            <a:off x="6324600" y="557722"/>
            <a:ext cx="2276475" cy="2847975"/>
          </a:xfrm>
          <a:prstGeom prst="rect">
            <a:avLst/>
          </a:prstGeom>
          <a:noFill/>
          <a:ln w="9525">
            <a:noFill/>
            <a:miter lim="800000"/>
            <a:headEnd/>
            <a:tailEnd/>
          </a:ln>
        </p:spPr>
      </p:pic>
      <p:pic>
        <p:nvPicPr>
          <p:cNvPr id="13318" name="Picture 5"/>
          <p:cNvPicPr>
            <a:picLocks noChangeAspect="1" noChangeArrowheads="1"/>
          </p:cNvPicPr>
          <p:nvPr/>
        </p:nvPicPr>
        <p:blipFill>
          <a:blip r:embed="rId4"/>
          <a:srcRect/>
          <a:stretch>
            <a:fillRect/>
          </a:stretch>
        </p:blipFill>
        <p:spPr bwMode="auto">
          <a:xfrm>
            <a:off x="1006544" y="3054350"/>
            <a:ext cx="2976563" cy="3644900"/>
          </a:xfrm>
          <a:prstGeom prst="rect">
            <a:avLst/>
          </a:prstGeom>
          <a:noFill/>
          <a:ln w="9525">
            <a:noFill/>
            <a:miter lim="800000"/>
            <a:headEnd/>
            <a:tailEnd/>
          </a:ln>
        </p:spPr>
      </p:pic>
      <p:pic>
        <p:nvPicPr>
          <p:cNvPr id="13319" name="Picture 6"/>
          <p:cNvPicPr>
            <a:picLocks noChangeAspect="1" noChangeArrowheads="1"/>
          </p:cNvPicPr>
          <p:nvPr/>
        </p:nvPicPr>
        <p:blipFill>
          <a:blip r:embed="rId5"/>
          <a:srcRect l="10751" r="15437" b="18298"/>
          <a:stretch>
            <a:fillRect/>
          </a:stretch>
        </p:blipFill>
        <p:spPr bwMode="auto">
          <a:xfrm>
            <a:off x="3109913" y="846138"/>
            <a:ext cx="3214687" cy="2366962"/>
          </a:xfrm>
          <a:prstGeom prst="rect">
            <a:avLst/>
          </a:prstGeom>
          <a:noFill/>
          <a:ln w="9525">
            <a:noFill/>
            <a:miter lim="800000"/>
            <a:headEnd/>
            <a:tailEnd/>
          </a:ln>
        </p:spPr>
      </p:pic>
      <p:pic>
        <p:nvPicPr>
          <p:cNvPr id="13316" name="Picture 3"/>
          <p:cNvPicPr>
            <a:picLocks noChangeAspect="1" noChangeArrowheads="1"/>
          </p:cNvPicPr>
          <p:nvPr/>
        </p:nvPicPr>
        <p:blipFill>
          <a:blip r:embed="rId6"/>
          <a:srcRect/>
          <a:stretch>
            <a:fillRect/>
          </a:stretch>
        </p:blipFill>
        <p:spPr bwMode="auto">
          <a:xfrm>
            <a:off x="3656848" y="3213100"/>
            <a:ext cx="4648200" cy="3486150"/>
          </a:xfrm>
          <a:prstGeom prst="rect">
            <a:avLst/>
          </a:prstGeom>
          <a:noFill/>
          <a:ln w="9525">
            <a:noFill/>
            <a:miter lim="800000"/>
            <a:headEnd/>
            <a:tailEnd/>
          </a:ln>
        </p:spPr>
      </p:pic>
    </p:spTree>
    <p:extLst>
      <p:ext uri="{BB962C8B-B14F-4D97-AF65-F5344CB8AC3E}">
        <p14:creationId xmlns:p14="http://schemas.microsoft.com/office/powerpoint/2010/main" val="3828894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1958 Revolution</a:t>
            </a:r>
            <a:endParaRPr lang="en-US" sz="4500" dirty="0"/>
          </a:p>
        </p:txBody>
      </p:sp>
      <p:sp>
        <p:nvSpPr>
          <p:cNvPr id="3" name="Content Placeholder 2"/>
          <p:cNvSpPr>
            <a:spLocks noGrp="1"/>
          </p:cNvSpPr>
          <p:nvPr>
            <p:ph sz="quarter" idx="1"/>
          </p:nvPr>
        </p:nvSpPr>
        <p:spPr>
          <a:xfrm>
            <a:off x="426128" y="2004214"/>
            <a:ext cx="8229600" cy="4373563"/>
          </a:xfrm>
        </p:spPr>
        <p:txBody>
          <a:bodyPr>
            <a:normAutofit lnSpcReduction="10000"/>
          </a:bodyPr>
          <a:lstStyle/>
          <a:p>
            <a:r>
              <a:rPr lang="en-US" sz="2900" dirty="0" smtClean="0"/>
              <a:t>Violent overthrow of the monarchy</a:t>
            </a:r>
          </a:p>
          <a:p>
            <a:r>
              <a:rPr lang="en-US" sz="2900" dirty="0" smtClean="0"/>
              <a:t>Creation of the </a:t>
            </a:r>
            <a:r>
              <a:rPr lang="en-US" sz="2900" u="sng" dirty="0" smtClean="0"/>
              <a:t>Republic of Iraq</a:t>
            </a:r>
          </a:p>
          <a:p>
            <a:r>
              <a:rPr lang="en-US" sz="2900" dirty="0" smtClean="0"/>
              <a:t>Reform and dictatorship under President </a:t>
            </a:r>
            <a:r>
              <a:rPr lang="en-US" sz="2900" dirty="0" err="1" smtClean="0"/>
              <a:t>Abd</a:t>
            </a:r>
            <a:r>
              <a:rPr lang="en-US" sz="2900" dirty="0" smtClean="0"/>
              <a:t> al-Karim </a:t>
            </a:r>
            <a:r>
              <a:rPr lang="en-US" sz="2900" dirty="0" err="1" smtClean="0"/>
              <a:t>Qasim</a:t>
            </a:r>
            <a:endParaRPr lang="en-US" sz="2900" dirty="0" smtClean="0"/>
          </a:p>
          <a:p>
            <a:pPr lvl="1"/>
            <a:r>
              <a:rPr lang="en-US" sz="2400" dirty="0" smtClean="0"/>
              <a:t>Purged his western advisors</a:t>
            </a:r>
          </a:p>
          <a:p>
            <a:pPr lvl="1"/>
            <a:r>
              <a:rPr lang="en-US" sz="2400" dirty="0" smtClean="0"/>
              <a:t>Centralized authority</a:t>
            </a:r>
          </a:p>
          <a:p>
            <a:pPr lvl="1"/>
            <a:r>
              <a:rPr lang="en-US" sz="2400" dirty="0" smtClean="0"/>
              <a:t>Included some Kurds and Shiites in the government</a:t>
            </a:r>
          </a:p>
          <a:p>
            <a:pPr lvl="1"/>
            <a:r>
              <a:rPr lang="en-US" sz="2400" dirty="0" smtClean="0"/>
              <a:t>Some land reform</a:t>
            </a:r>
          </a:p>
          <a:p>
            <a:pPr lvl="1"/>
            <a:r>
              <a:rPr lang="en-US" sz="2400" dirty="0" smtClean="0"/>
              <a:t>Public welfare projects</a:t>
            </a:r>
            <a:endParaRPr lang="en-US" sz="2400" dirty="0"/>
          </a:p>
        </p:txBody>
      </p:sp>
    </p:spTree>
    <p:extLst>
      <p:ext uri="{BB962C8B-B14F-4D97-AF65-F5344CB8AC3E}">
        <p14:creationId xmlns:p14="http://schemas.microsoft.com/office/powerpoint/2010/main" val="12032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1963 and 1968 Coups</a:t>
            </a:r>
            <a:endParaRPr lang="en-US" sz="4500" dirty="0"/>
          </a:p>
        </p:txBody>
      </p:sp>
      <p:sp>
        <p:nvSpPr>
          <p:cNvPr id="3" name="Content Placeholder 2"/>
          <p:cNvSpPr>
            <a:spLocks noGrp="1"/>
          </p:cNvSpPr>
          <p:nvPr>
            <p:ph sz="quarter" idx="1"/>
          </p:nvPr>
        </p:nvSpPr>
        <p:spPr>
          <a:xfrm>
            <a:off x="457200" y="1985618"/>
            <a:ext cx="8229600" cy="4373563"/>
          </a:xfrm>
        </p:spPr>
        <p:txBody>
          <a:bodyPr>
            <a:normAutofit lnSpcReduction="10000"/>
          </a:bodyPr>
          <a:lstStyle/>
          <a:p>
            <a:r>
              <a:rPr lang="en-US" sz="2900" dirty="0" smtClean="0"/>
              <a:t>In 1952, </a:t>
            </a:r>
            <a:r>
              <a:rPr lang="en-US" sz="2900" u="sng" dirty="0" smtClean="0"/>
              <a:t>the Baath Party</a:t>
            </a:r>
            <a:r>
              <a:rPr lang="en-US" sz="2900" dirty="0" smtClean="0"/>
              <a:t> was created</a:t>
            </a:r>
          </a:p>
          <a:p>
            <a:r>
              <a:rPr lang="en-US" sz="2900" dirty="0" smtClean="0"/>
              <a:t>In 1963, the Baath Party forced out of the new government after the coup to remove </a:t>
            </a:r>
            <a:r>
              <a:rPr lang="en-US" sz="2900" dirty="0" err="1" smtClean="0"/>
              <a:t>Qasim</a:t>
            </a:r>
            <a:endParaRPr lang="en-US" sz="2900" dirty="0" smtClean="0"/>
          </a:p>
          <a:p>
            <a:r>
              <a:rPr lang="en-US" sz="2900" dirty="0" smtClean="0"/>
              <a:t>In 1968, the Baath Party returned and led a coup with Major General Ahmad Hasan al-Bakr at the head</a:t>
            </a:r>
          </a:p>
          <a:p>
            <a:pPr lvl="1"/>
            <a:r>
              <a:rPr lang="en-US" sz="2400" dirty="0" smtClean="0"/>
              <a:t>Al-Bakr’s deputy was Saddam Hussein</a:t>
            </a:r>
          </a:p>
          <a:p>
            <a:r>
              <a:rPr lang="en-US" sz="2900" dirty="0" smtClean="0"/>
              <a:t>At this point, </a:t>
            </a:r>
            <a:r>
              <a:rPr lang="en-US" sz="2900" u="sng" dirty="0" smtClean="0"/>
              <a:t>violence became a vital part of Iraqi political culture</a:t>
            </a:r>
            <a:endParaRPr lang="en-US" sz="2900" u="sng" dirty="0"/>
          </a:p>
        </p:txBody>
      </p:sp>
    </p:spTree>
    <p:extLst>
      <p:ext uri="{BB962C8B-B14F-4D97-AF65-F5344CB8AC3E}">
        <p14:creationId xmlns:p14="http://schemas.microsoft.com/office/powerpoint/2010/main" val="190611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300" dirty="0" smtClean="0"/>
              <a:t>Saddam Hussein (</a:t>
            </a:r>
            <a:r>
              <a:rPr lang="en-US" sz="4300" u="sng" dirty="0" smtClean="0"/>
              <a:t>1937-2006</a:t>
            </a:r>
            <a:r>
              <a:rPr lang="en-US" sz="4300" dirty="0" smtClean="0"/>
              <a:t>)</a:t>
            </a:r>
            <a:endParaRPr lang="en-US" sz="4300" dirty="0"/>
          </a:p>
        </p:txBody>
      </p:sp>
      <p:sp>
        <p:nvSpPr>
          <p:cNvPr id="3" name="Content Placeholder 2"/>
          <p:cNvSpPr>
            <a:spLocks noGrp="1"/>
          </p:cNvSpPr>
          <p:nvPr>
            <p:ph sz="quarter" idx="1"/>
          </p:nvPr>
        </p:nvSpPr>
        <p:spPr/>
        <p:txBody>
          <a:bodyPr>
            <a:normAutofit fontScale="92500"/>
          </a:bodyPr>
          <a:lstStyle/>
          <a:p>
            <a:r>
              <a:rPr lang="en-US" sz="3000" dirty="0" smtClean="0"/>
              <a:t>Born in Tikrit in a peasant family with influential army relatives</a:t>
            </a:r>
          </a:p>
          <a:p>
            <a:r>
              <a:rPr lang="en-US" sz="3000" dirty="0" smtClean="0"/>
              <a:t>Joined the Baath Party at age 20</a:t>
            </a:r>
          </a:p>
          <a:p>
            <a:r>
              <a:rPr lang="en-US" sz="3000" dirty="0" smtClean="0"/>
              <a:t>Aided in the failed assassination of </a:t>
            </a:r>
            <a:r>
              <a:rPr lang="en-US" sz="3000" dirty="0" err="1" smtClean="0"/>
              <a:t>Qasim</a:t>
            </a:r>
            <a:r>
              <a:rPr lang="en-US" sz="3000" dirty="0" smtClean="0"/>
              <a:t> at 1959</a:t>
            </a:r>
          </a:p>
          <a:p>
            <a:r>
              <a:rPr lang="en-US" sz="3000" dirty="0" smtClean="0"/>
              <a:t>After the 1963 coup, he was </a:t>
            </a:r>
            <a:r>
              <a:rPr lang="en-US" sz="3000" u="sng" dirty="0" smtClean="0"/>
              <a:t>put in charge of the security service</a:t>
            </a:r>
            <a:r>
              <a:rPr lang="en-US" sz="3000" dirty="0" smtClean="0"/>
              <a:t> for the Baath party</a:t>
            </a:r>
          </a:p>
          <a:p>
            <a:r>
              <a:rPr lang="en-US" sz="3000" dirty="0" smtClean="0"/>
              <a:t>In </a:t>
            </a:r>
            <a:r>
              <a:rPr lang="en-US" sz="3000" u="sng" dirty="0" smtClean="0"/>
              <a:t>1979</a:t>
            </a:r>
            <a:r>
              <a:rPr lang="en-US" sz="3000" dirty="0" smtClean="0"/>
              <a:t>, he became </a:t>
            </a:r>
            <a:r>
              <a:rPr lang="en-US" sz="3000" u="sng" dirty="0" smtClean="0"/>
              <a:t>President of Iraq</a:t>
            </a:r>
            <a:r>
              <a:rPr lang="en-US" sz="3000" dirty="0" smtClean="0"/>
              <a:t> when al-Bakr was persuaded to step down</a:t>
            </a:r>
          </a:p>
        </p:txBody>
      </p:sp>
    </p:spTree>
    <p:extLst>
      <p:ext uri="{BB962C8B-B14F-4D97-AF65-F5344CB8AC3E}">
        <p14:creationId xmlns:p14="http://schemas.microsoft.com/office/powerpoint/2010/main" val="611701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Cult of Personality</a:t>
            </a:r>
            <a:endParaRPr lang="en-US" sz="4500" dirty="0"/>
          </a:p>
        </p:txBody>
      </p:sp>
      <p:pic>
        <p:nvPicPr>
          <p:cNvPr id="4" name="Picture 4" descr="SHmural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0307" y="1997761"/>
            <a:ext cx="2366210" cy="2301976"/>
          </a:xfrm>
          <a:prstGeom prst="rect">
            <a:avLst/>
          </a:prstGeom>
          <a:noFill/>
          <a:ln w="9525">
            <a:solidFill>
              <a:srgbClr val="2F7228"/>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3" descr="SHmural2"/>
          <p:cNvPicPr>
            <a:picLocks noChangeAspect="1" noChangeArrowheads="1"/>
          </p:cNvPicPr>
          <p:nvPr/>
        </p:nvPicPr>
        <p:blipFill>
          <a:blip r:embed="rId3">
            <a:lum contrast="6000"/>
            <a:extLst>
              <a:ext uri="{28A0092B-C50C-407E-A947-70E740481C1C}">
                <a14:useLocalDpi xmlns:a14="http://schemas.microsoft.com/office/drawing/2010/main" val="0"/>
              </a:ext>
            </a:extLst>
          </a:blip>
          <a:srcRect/>
          <a:stretch>
            <a:fillRect/>
          </a:stretch>
        </p:blipFill>
        <p:spPr bwMode="auto">
          <a:xfrm>
            <a:off x="4481631" y="1754435"/>
            <a:ext cx="3047325" cy="4834283"/>
          </a:xfrm>
          <a:prstGeom prst="rect">
            <a:avLst/>
          </a:prstGeom>
          <a:noFill/>
          <a:ln w="9525">
            <a:solidFill>
              <a:srgbClr val="2F7228"/>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SHmur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78306" y="4404741"/>
            <a:ext cx="1777207" cy="2078942"/>
          </a:xfrm>
          <a:prstGeom prst="rect">
            <a:avLst/>
          </a:prstGeom>
          <a:noFill/>
          <a:ln w="9525">
            <a:solidFill>
              <a:srgbClr val="2F7228"/>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17267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Saddam in Power</a:t>
            </a:r>
            <a:endParaRPr lang="en-US" sz="4500" dirty="0"/>
          </a:p>
        </p:txBody>
      </p:sp>
      <p:sp>
        <p:nvSpPr>
          <p:cNvPr id="3" name="Content Placeholder 2"/>
          <p:cNvSpPr>
            <a:spLocks noGrp="1"/>
          </p:cNvSpPr>
          <p:nvPr>
            <p:ph sz="quarter" idx="1"/>
          </p:nvPr>
        </p:nvSpPr>
        <p:spPr>
          <a:xfrm>
            <a:off x="301752" y="2025344"/>
            <a:ext cx="8503920" cy="4572000"/>
          </a:xfrm>
        </p:spPr>
        <p:txBody>
          <a:bodyPr>
            <a:normAutofit/>
          </a:bodyPr>
          <a:lstStyle/>
          <a:p>
            <a:r>
              <a:rPr lang="en-US" sz="2800" dirty="0" smtClean="0"/>
              <a:t>His </a:t>
            </a:r>
            <a:r>
              <a:rPr lang="en-US" sz="2800" u="sng" dirty="0" smtClean="0"/>
              <a:t>Republican Guard</a:t>
            </a:r>
            <a:r>
              <a:rPr lang="en-US" sz="2800" dirty="0" smtClean="0"/>
              <a:t> was the elite presidential security force</a:t>
            </a:r>
          </a:p>
          <a:p>
            <a:r>
              <a:rPr lang="en-US" sz="2800" dirty="0" smtClean="0"/>
              <a:t>Attacked the Kurds with chemical weapons</a:t>
            </a:r>
          </a:p>
          <a:p>
            <a:pPr marL="114300" indent="0">
              <a:buNone/>
            </a:pPr>
            <a:r>
              <a:rPr lang="en-US" sz="2800" dirty="0" smtClean="0"/>
              <a:t>KURDS: </a:t>
            </a:r>
            <a:r>
              <a:rPr lang="en-US" sz="2800" u="sng" dirty="0" smtClean="0"/>
              <a:t>an ethnic group in the Middle East</a:t>
            </a:r>
          </a:p>
          <a:p>
            <a:r>
              <a:rPr lang="en-US" sz="2800" dirty="0" smtClean="0"/>
              <a:t>Kurds are often referred to as the </a:t>
            </a:r>
            <a:r>
              <a:rPr lang="en-US" sz="2800" u="sng" dirty="0" smtClean="0"/>
              <a:t>largest ethnic group without a home state</a:t>
            </a:r>
          </a:p>
          <a:p>
            <a:r>
              <a:rPr lang="en-US" sz="2800" dirty="0" smtClean="0"/>
              <a:t>Mass graves were created for the victims of Saddam’s chemical warfare against the Kurds</a:t>
            </a:r>
            <a:endParaRPr lang="en-US" sz="2800" dirty="0"/>
          </a:p>
        </p:txBody>
      </p:sp>
    </p:spTree>
    <p:extLst>
      <p:ext uri="{BB962C8B-B14F-4D97-AF65-F5344CB8AC3E}">
        <p14:creationId xmlns:p14="http://schemas.microsoft.com/office/powerpoint/2010/main" val="396940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dirty="0" smtClean="0"/>
              <a:t>Persian Gulf War (1990-1991)</a:t>
            </a:r>
            <a:endParaRPr lang="en-US" sz="4100" dirty="0"/>
          </a:p>
        </p:txBody>
      </p:sp>
      <p:sp>
        <p:nvSpPr>
          <p:cNvPr id="3" name="Content Placeholder 2"/>
          <p:cNvSpPr>
            <a:spLocks noGrp="1"/>
          </p:cNvSpPr>
          <p:nvPr>
            <p:ph sz="quarter" idx="1"/>
          </p:nvPr>
        </p:nvSpPr>
        <p:spPr>
          <a:xfrm>
            <a:off x="160421" y="1733910"/>
            <a:ext cx="8839200" cy="5021179"/>
          </a:xfrm>
        </p:spPr>
        <p:txBody>
          <a:bodyPr>
            <a:noAutofit/>
          </a:bodyPr>
          <a:lstStyle/>
          <a:p>
            <a:r>
              <a:rPr lang="en-US" sz="2099" u="sng" dirty="0" smtClean="0"/>
              <a:t>Iraq invaded Kuwait on August 2, 1990</a:t>
            </a:r>
            <a:r>
              <a:rPr lang="en-US" sz="2099" dirty="0" smtClean="0"/>
              <a:t> – claimed assistance to revolutionaries in Kuwait</a:t>
            </a:r>
          </a:p>
          <a:p>
            <a:r>
              <a:rPr lang="en-US" sz="2099" dirty="0" smtClean="0"/>
              <a:t>UN put forth Security Council Resolution 678, authorizing military force to be used against Iraq</a:t>
            </a:r>
          </a:p>
          <a:p>
            <a:r>
              <a:rPr lang="en-US" sz="2099" dirty="0"/>
              <a:t>T</a:t>
            </a:r>
            <a:r>
              <a:rPr lang="en-US" sz="2099" dirty="0" smtClean="0"/>
              <a:t>he US led a coalition backed by the UN</a:t>
            </a:r>
          </a:p>
          <a:p>
            <a:r>
              <a:rPr lang="en-US" sz="2099" dirty="0"/>
              <a:t>During the period of negotiations and threats following the invasion, Saddam </a:t>
            </a:r>
            <a:r>
              <a:rPr lang="en-US" sz="2099" dirty="0" smtClean="0"/>
              <a:t>focused attention </a:t>
            </a:r>
            <a:r>
              <a:rPr lang="en-US" sz="2099" dirty="0"/>
              <a:t>on the Palestinian problem by promising to withdraw his forces from Kuwait if Israel would relinquish the occupied territories in the West Bank, the Golan Heights, and the Gaza </a:t>
            </a:r>
            <a:r>
              <a:rPr lang="en-US" sz="2099" dirty="0" smtClean="0"/>
              <a:t>Strip</a:t>
            </a:r>
            <a:endParaRPr lang="en-US" sz="2099" dirty="0"/>
          </a:p>
          <a:p>
            <a:r>
              <a:rPr lang="en-US" sz="2099" dirty="0" smtClean="0"/>
              <a:t>Saddam's </a:t>
            </a:r>
            <a:r>
              <a:rPr lang="en-US" sz="2099" dirty="0"/>
              <a:t>proposal </a:t>
            </a:r>
            <a:r>
              <a:rPr lang="en-US" sz="2099" u="sng" dirty="0"/>
              <a:t>further split the Arab world</a:t>
            </a:r>
            <a:r>
              <a:rPr lang="en-US" sz="2099" dirty="0"/>
              <a:t>, pitting U.S.- and Western-supported Arab states against the </a:t>
            </a:r>
            <a:r>
              <a:rPr lang="en-US" sz="2099" dirty="0" smtClean="0"/>
              <a:t>Palestinians </a:t>
            </a:r>
          </a:p>
          <a:p>
            <a:r>
              <a:rPr lang="en-US" sz="2099" dirty="0" smtClean="0"/>
              <a:t>Allies </a:t>
            </a:r>
            <a:r>
              <a:rPr lang="en-US" sz="2099" dirty="0"/>
              <a:t>ultimately rejected any linkage between the Kuwait crisis and Palestinian </a:t>
            </a:r>
            <a:r>
              <a:rPr lang="en-US" sz="2099" dirty="0" smtClean="0"/>
              <a:t>issues</a:t>
            </a:r>
            <a:endParaRPr lang="en-US" sz="2099" dirty="0"/>
          </a:p>
        </p:txBody>
      </p:sp>
    </p:spTree>
    <p:extLst>
      <p:ext uri="{BB962C8B-B14F-4D97-AF65-F5344CB8AC3E}">
        <p14:creationId xmlns:p14="http://schemas.microsoft.com/office/powerpoint/2010/main" val="158709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900" dirty="0" smtClean="0"/>
              <a:t>End of the Persian Gulf War</a:t>
            </a:r>
            <a:endParaRPr lang="en-US" sz="3900" dirty="0"/>
          </a:p>
        </p:txBody>
      </p:sp>
      <p:sp>
        <p:nvSpPr>
          <p:cNvPr id="3" name="Content Placeholder 2"/>
          <p:cNvSpPr>
            <a:spLocks noGrp="1"/>
          </p:cNvSpPr>
          <p:nvPr>
            <p:ph sz="quarter" idx="1"/>
          </p:nvPr>
        </p:nvSpPr>
        <p:spPr>
          <a:xfrm>
            <a:off x="176463" y="1818320"/>
            <a:ext cx="8807115" cy="4825626"/>
          </a:xfrm>
        </p:spPr>
        <p:txBody>
          <a:bodyPr>
            <a:normAutofit/>
          </a:bodyPr>
          <a:lstStyle/>
          <a:p>
            <a:r>
              <a:rPr lang="en-US" dirty="0" smtClean="0"/>
              <a:t>Eventually, after lasting military pressure from the US led coalition, the </a:t>
            </a:r>
            <a:r>
              <a:rPr lang="en-US" dirty="0"/>
              <a:t>out-numbered and under-equipped Iraqi army proved unable to </a:t>
            </a:r>
            <a:r>
              <a:rPr lang="en-US" dirty="0" smtClean="0"/>
              <a:t>continue fighting</a:t>
            </a:r>
          </a:p>
          <a:p>
            <a:r>
              <a:rPr lang="en-US" dirty="0" smtClean="0"/>
              <a:t>Some </a:t>
            </a:r>
            <a:r>
              <a:rPr lang="en-US" dirty="0"/>
              <a:t>175,000 Iraqis were taken prisoner and casualties were estimated at over </a:t>
            </a:r>
            <a:r>
              <a:rPr lang="en-US" dirty="0" smtClean="0"/>
              <a:t>85,000</a:t>
            </a:r>
          </a:p>
          <a:p>
            <a:r>
              <a:rPr lang="en-US" dirty="0" smtClean="0"/>
              <a:t>As </a:t>
            </a:r>
            <a:r>
              <a:rPr lang="en-US" dirty="0"/>
              <a:t>part of the cease-fire agreement, Iraq </a:t>
            </a:r>
            <a:r>
              <a:rPr lang="en-US" u="sng" dirty="0"/>
              <a:t>agreed to scrap all poison gas and germ weapons and allow UN observers to inspect the </a:t>
            </a:r>
            <a:r>
              <a:rPr lang="en-US" u="sng" dirty="0" smtClean="0"/>
              <a:t>sites</a:t>
            </a:r>
          </a:p>
          <a:p>
            <a:r>
              <a:rPr lang="en-US" dirty="0" smtClean="0"/>
              <a:t>UN </a:t>
            </a:r>
            <a:r>
              <a:rPr lang="en-US" dirty="0"/>
              <a:t>trade sanctions would remain in effect until Iraq complied with all </a:t>
            </a:r>
            <a:r>
              <a:rPr lang="en-US" dirty="0" smtClean="0"/>
              <a:t>terms</a:t>
            </a:r>
          </a:p>
          <a:p>
            <a:r>
              <a:rPr lang="en-US" dirty="0" smtClean="0"/>
              <a:t>Saddam </a:t>
            </a:r>
            <a:r>
              <a:rPr lang="en-US" dirty="0"/>
              <a:t>publicly claimed victory at the end of the </a:t>
            </a:r>
            <a:r>
              <a:rPr lang="en-US" dirty="0" smtClean="0"/>
              <a:t>war</a:t>
            </a:r>
            <a:endParaRPr lang="en-US" dirty="0"/>
          </a:p>
        </p:txBody>
      </p:sp>
    </p:spTree>
    <p:extLst>
      <p:ext uri="{BB962C8B-B14F-4D97-AF65-F5344CB8AC3E}">
        <p14:creationId xmlns:p14="http://schemas.microsoft.com/office/powerpoint/2010/main" val="121210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The Iraq War (2003-2011)</a:t>
            </a:r>
            <a:endParaRPr lang="en-US" sz="4500" dirty="0"/>
          </a:p>
        </p:txBody>
      </p:sp>
      <p:sp>
        <p:nvSpPr>
          <p:cNvPr id="3" name="Content Placeholder 2"/>
          <p:cNvSpPr>
            <a:spLocks noGrp="1"/>
          </p:cNvSpPr>
          <p:nvPr>
            <p:ph sz="quarter" idx="1"/>
          </p:nvPr>
        </p:nvSpPr>
        <p:spPr>
          <a:xfrm>
            <a:off x="157373" y="1866090"/>
            <a:ext cx="8826206" cy="4716659"/>
          </a:xfrm>
        </p:spPr>
        <p:txBody>
          <a:bodyPr>
            <a:noAutofit/>
          </a:bodyPr>
          <a:lstStyle/>
          <a:p>
            <a:r>
              <a:rPr lang="en-US" dirty="0" smtClean="0"/>
              <a:t>In early 2000s, </a:t>
            </a:r>
            <a:r>
              <a:rPr lang="en-US" u="sng" dirty="0" smtClean="0"/>
              <a:t>Saddam denied access</a:t>
            </a:r>
            <a:r>
              <a:rPr lang="en-US" dirty="0" smtClean="0"/>
              <a:t> for UN weapons inspectors</a:t>
            </a:r>
          </a:p>
          <a:p>
            <a:pPr marL="0" indent="0">
              <a:buNone/>
            </a:pPr>
            <a:r>
              <a:rPr lang="en-US" dirty="0" smtClean="0"/>
              <a:t>WMD: </a:t>
            </a:r>
            <a:r>
              <a:rPr lang="en-US" u="sng" dirty="0" smtClean="0"/>
              <a:t>Weapons of Mass Destruction</a:t>
            </a:r>
          </a:p>
          <a:p>
            <a:r>
              <a:rPr lang="en-US" dirty="0" smtClean="0"/>
              <a:t>Saddam did not comply with the No-Fly Zone Limitations and he was a </a:t>
            </a:r>
            <a:r>
              <a:rPr lang="en-US" u="sng" dirty="0" smtClean="0"/>
              <a:t>brutal dictator</a:t>
            </a:r>
          </a:p>
          <a:p>
            <a:r>
              <a:rPr lang="en-US" dirty="0" smtClean="0"/>
              <a:t>US and Britain believed they needed to stop Saddam before he could launch nuclear weapons at Israel, Europe or even the US</a:t>
            </a:r>
          </a:p>
          <a:p>
            <a:r>
              <a:rPr lang="en-US" dirty="0" smtClean="0"/>
              <a:t>At first, President Bush connected Saddam Hussein and Iraq to the September 11</a:t>
            </a:r>
            <a:r>
              <a:rPr lang="en-US" baseline="30000" dirty="0" smtClean="0"/>
              <a:t>th</a:t>
            </a:r>
            <a:r>
              <a:rPr lang="en-US" dirty="0" smtClean="0"/>
              <a:t> attacks, which would later prove to be completely unrelated</a:t>
            </a:r>
            <a:endParaRPr lang="en-US" dirty="0"/>
          </a:p>
        </p:txBody>
      </p:sp>
    </p:spTree>
    <p:extLst>
      <p:ext uri="{BB962C8B-B14F-4D97-AF65-F5344CB8AC3E}">
        <p14:creationId xmlns:p14="http://schemas.microsoft.com/office/powerpoint/2010/main" val="411190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8" y="484919"/>
            <a:ext cx="8401177" cy="758952"/>
          </a:xfrm>
        </p:spPr>
        <p:txBody>
          <a:bodyPr>
            <a:noAutofit/>
          </a:bodyPr>
          <a:lstStyle/>
          <a:p>
            <a:r>
              <a:rPr lang="en-US" sz="3600" dirty="0" smtClean="0"/>
              <a:t>Public Opinion of the Iraq War</a:t>
            </a:r>
            <a:endParaRPr lang="en-US" sz="3600" dirty="0"/>
          </a:p>
        </p:txBody>
      </p:sp>
      <p:sp>
        <p:nvSpPr>
          <p:cNvPr id="3" name="Content Placeholder 2"/>
          <p:cNvSpPr>
            <a:spLocks noGrp="1"/>
          </p:cNvSpPr>
          <p:nvPr>
            <p:ph sz="quarter" idx="1"/>
          </p:nvPr>
        </p:nvSpPr>
        <p:spPr>
          <a:xfrm>
            <a:off x="457200" y="1973967"/>
            <a:ext cx="8229600" cy="4373563"/>
          </a:xfrm>
        </p:spPr>
        <p:txBody>
          <a:bodyPr>
            <a:noAutofit/>
          </a:bodyPr>
          <a:lstStyle/>
          <a:p>
            <a:r>
              <a:rPr lang="en-US" sz="2600" dirty="0" smtClean="0"/>
              <a:t>Strong </a:t>
            </a:r>
            <a:r>
              <a:rPr lang="en-US" sz="2600" u="sng" dirty="0" smtClean="0"/>
              <a:t>anti-war sentiment</a:t>
            </a:r>
            <a:r>
              <a:rPr lang="en-US" sz="2600" dirty="0" smtClean="0"/>
              <a:t> throughout the United States and globally</a:t>
            </a:r>
          </a:p>
          <a:p>
            <a:r>
              <a:rPr lang="en-US" sz="2600" dirty="0" smtClean="0"/>
              <a:t>A 2007 BBC poll found that 73% of the global population disapproved of the US handling of the war </a:t>
            </a:r>
          </a:p>
          <a:p>
            <a:r>
              <a:rPr lang="en-US" sz="2600" dirty="0" smtClean="0"/>
              <a:t>Many felt the war was unjustified</a:t>
            </a:r>
          </a:p>
          <a:p>
            <a:r>
              <a:rPr lang="en-US" sz="2600" dirty="0" smtClean="0"/>
              <a:t>Polls taken in Iraq have been varied, with some polls showing a grateful majority and others believing the impact of the troops has been mainly negative</a:t>
            </a:r>
          </a:p>
        </p:txBody>
      </p:sp>
    </p:spTree>
    <p:extLst>
      <p:ext uri="{BB962C8B-B14F-4D97-AF65-F5344CB8AC3E}">
        <p14:creationId xmlns:p14="http://schemas.microsoft.com/office/powerpoint/2010/main" val="75175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dirty="0" smtClean="0"/>
              <a:t>Capture &amp; Trial of Saddam</a:t>
            </a:r>
            <a:endParaRPr lang="en-US" sz="4100" dirty="0"/>
          </a:p>
        </p:txBody>
      </p:sp>
      <p:sp>
        <p:nvSpPr>
          <p:cNvPr id="3" name="Content Placeholder 2"/>
          <p:cNvSpPr>
            <a:spLocks noGrp="1"/>
          </p:cNvSpPr>
          <p:nvPr>
            <p:ph sz="quarter" idx="1"/>
          </p:nvPr>
        </p:nvSpPr>
        <p:spPr>
          <a:xfrm>
            <a:off x="457200" y="1927364"/>
            <a:ext cx="8229600" cy="4373563"/>
          </a:xfrm>
        </p:spPr>
        <p:txBody>
          <a:bodyPr>
            <a:normAutofit/>
          </a:bodyPr>
          <a:lstStyle/>
          <a:p>
            <a:r>
              <a:rPr lang="en-US" sz="2600" dirty="0" smtClean="0"/>
              <a:t>Captured </a:t>
            </a:r>
            <a:r>
              <a:rPr lang="en-US" sz="2600" u="sng" dirty="0" smtClean="0"/>
              <a:t>December 2003</a:t>
            </a:r>
            <a:r>
              <a:rPr lang="en-US" sz="2600" dirty="0" smtClean="0"/>
              <a:t> – just 9 months after the start of the war</a:t>
            </a:r>
          </a:p>
          <a:p>
            <a:r>
              <a:rPr lang="en-US" sz="2600" dirty="0" smtClean="0"/>
              <a:t>Put on trial beginning in 2004</a:t>
            </a:r>
          </a:p>
          <a:p>
            <a:r>
              <a:rPr lang="en-US" sz="2600" u="sng" dirty="0" smtClean="0"/>
              <a:t>Charged with crimes</a:t>
            </a:r>
            <a:r>
              <a:rPr lang="en-US" sz="2600" dirty="0" smtClean="0"/>
              <a:t> including the murder of 148 people, torture of women and children and the illegal arrest of almost 400 others</a:t>
            </a:r>
          </a:p>
          <a:p>
            <a:r>
              <a:rPr lang="en-US" sz="2600" dirty="0" smtClean="0"/>
              <a:t>On November 5, 2006, </a:t>
            </a:r>
            <a:r>
              <a:rPr lang="en-US" sz="2600" u="sng" dirty="0" smtClean="0"/>
              <a:t>found guilty of crimes against humanity</a:t>
            </a:r>
            <a:r>
              <a:rPr lang="en-US" sz="2600" dirty="0" smtClean="0"/>
              <a:t> and sentenced to death by hanging</a:t>
            </a:r>
            <a:endParaRPr lang="en-US" sz="2600" dirty="0"/>
          </a:p>
        </p:txBody>
      </p:sp>
    </p:spTree>
    <p:extLst>
      <p:ext uri="{BB962C8B-B14F-4D97-AF65-F5344CB8AC3E}">
        <p14:creationId xmlns:p14="http://schemas.microsoft.com/office/powerpoint/2010/main" val="3251357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p:txBody>
          <a:bodyPr/>
          <a:lstStyle/>
          <a:p>
            <a:pPr eaLnBrk="1" hangingPunct="1"/>
            <a:r>
              <a:rPr lang="en-US" dirty="0" smtClean="0"/>
              <a:t>Founding of al-</a:t>
            </a:r>
            <a:r>
              <a:rPr lang="en-US" dirty="0" err="1" smtClean="0"/>
              <a:t>qaeda</a:t>
            </a:r>
            <a:endParaRPr lang="en-US" dirty="0" smtClean="0"/>
          </a:p>
        </p:txBody>
      </p:sp>
      <p:sp>
        <p:nvSpPr>
          <p:cNvPr id="14338" name="Content Placeholder 2"/>
          <p:cNvSpPr>
            <a:spLocks noGrp="1"/>
          </p:cNvSpPr>
          <p:nvPr>
            <p:ph idx="1"/>
          </p:nvPr>
        </p:nvSpPr>
        <p:spPr>
          <a:xfrm>
            <a:off x="244694" y="1752600"/>
            <a:ext cx="4975455" cy="4935006"/>
          </a:xfrm>
        </p:spPr>
        <p:txBody>
          <a:bodyPr/>
          <a:lstStyle/>
          <a:p>
            <a:pPr eaLnBrk="1" hangingPunct="1"/>
            <a:r>
              <a:rPr lang="en-US" dirty="0" smtClean="0"/>
              <a:t>Founded on August 11, 1988 by senior members of Egyptian Islamic Jihad </a:t>
            </a:r>
            <a:r>
              <a:rPr lang="en-US" u="sng" dirty="0" smtClean="0"/>
              <a:t>in Pakistan</a:t>
            </a:r>
          </a:p>
          <a:p>
            <a:pPr eaLnBrk="1" hangingPunct="1"/>
            <a:r>
              <a:rPr lang="en-US" dirty="0" smtClean="0"/>
              <a:t>Senior members included </a:t>
            </a:r>
            <a:r>
              <a:rPr lang="en-US" u="sng" dirty="0" smtClean="0"/>
              <a:t>Osama Bin Laden</a:t>
            </a:r>
          </a:p>
          <a:p>
            <a:pPr eaLnBrk="1" hangingPunct="1"/>
            <a:r>
              <a:rPr lang="en-US" dirty="0" smtClean="0"/>
              <a:t>Used Bin Laden’s money and experience with war to:</a:t>
            </a:r>
          </a:p>
          <a:p>
            <a:pPr marL="868680" lvl="1" indent="-457200" eaLnBrk="1" hangingPunct="1">
              <a:buAutoNum type="arabicPeriod"/>
            </a:pPr>
            <a:r>
              <a:rPr lang="en-US" u="sng" dirty="0" smtClean="0"/>
              <a:t>Get the Soviet Union out of Afghanistan</a:t>
            </a:r>
          </a:p>
          <a:p>
            <a:pPr marL="868680" lvl="1" indent="-457200" eaLnBrk="1" hangingPunct="1">
              <a:buAutoNum type="arabicPeriod"/>
            </a:pPr>
            <a:r>
              <a:rPr lang="en-US" u="sng" dirty="0" smtClean="0"/>
              <a:t>Continue fight for Islam elsewhere in the world</a:t>
            </a:r>
          </a:p>
        </p:txBody>
      </p:sp>
      <p:pic>
        <p:nvPicPr>
          <p:cNvPr id="14339" name="Picture 2"/>
          <p:cNvPicPr>
            <a:picLocks noChangeAspect="1" noChangeArrowheads="1"/>
          </p:cNvPicPr>
          <p:nvPr/>
        </p:nvPicPr>
        <p:blipFill>
          <a:blip r:embed="rId2"/>
          <a:srcRect b="6706"/>
          <a:stretch>
            <a:fillRect/>
          </a:stretch>
        </p:blipFill>
        <p:spPr bwMode="auto">
          <a:xfrm>
            <a:off x="5646389" y="2554176"/>
            <a:ext cx="3040411" cy="2921738"/>
          </a:xfrm>
          <a:prstGeom prst="rect">
            <a:avLst/>
          </a:prstGeom>
          <a:noFill/>
          <a:ln w="9525">
            <a:noFill/>
            <a:miter lim="800000"/>
            <a:headEnd/>
            <a:tailEnd/>
          </a:ln>
        </p:spPr>
      </p:pic>
    </p:spTree>
    <p:extLst>
      <p:ext uri="{BB962C8B-B14F-4D97-AF65-F5344CB8AC3E}">
        <p14:creationId xmlns:p14="http://schemas.microsoft.com/office/powerpoint/2010/main" val="1987597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33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33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338">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338">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33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100" dirty="0" smtClean="0"/>
              <a:t>Death of Saddam Hussein</a:t>
            </a:r>
            <a:endParaRPr lang="en-US" sz="4100" dirty="0"/>
          </a:p>
        </p:txBody>
      </p:sp>
      <p:sp>
        <p:nvSpPr>
          <p:cNvPr id="3" name="Content Placeholder 2"/>
          <p:cNvSpPr>
            <a:spLocks noGrp="1"/>
          </p:cNvSpPr>
          <p:nvPr>
            <p:ph sz="quarter" idx="1"/>
          </p:nvPr>
        </p:nvSpPr>
        <p:spPr>
          <a:xfrm>
            <a:off x="301752" y="2007182"/>
            <a:ext cx="8503920" cy="4572000"/>
          </a:xfrm>
        </p:spPr>
        <p:txBody>
          <a:bodyPr>
            <a:normAutofit/>
          </a:bodyPr>
          <a:lstStyle/>
          <a:p>
            <a:r>
              <a:rPr lang="en-US" sz="2900" dirty="0" smtClean="0"/>
              <a:t>Hanged on </a:t>
            </a:r>
            <a:r>
              <a:rPr lang="en-US" sz="2900" u="sng" dirty="0" smtClean="0"/>
              <a:t>December 30, 2006</a:t>
            </a:r>
          </a:p>
          <a:p>
            <a:r>
              <a:rPr lang="en-US" sz="2900" dirty="0" smtClean="0"/>
              <a:t>Had asked to be shot, but this was not given to him</a:t>
            </a:r>
          </a:p>
          <a:p>
            <a:r>
              <a:rPr lang="en-US" sz="2900" u="sng" dirty="0" smtClean="0"/>
              <a:t>Carried out at Camp Justice</a:t>
            </a:r>
            <a:r>
              <a:rPr lang="en-US" sz="2900" dirty="0" smtClean="0"/>
              <a:t> – an Iraqi army base in northeast Baghdad</a:t>
            </a:r>
          </a:p>
          <a:p>
            <a:r>
              <a:rPr lang="en-US" sz="2900" dirty="0" smtClean="0"/>
              <a:t>Wrote a final letter saying goodbye to his country as his last words</a:t>
            </a:r>
          </a:p>
          <a:p>
            <a:r>
              <a:rPr lang="en-US" sz="2900" dirty="0" smtClean="0"/>
              <a:t>Buried in Tikrit on December 31, 2006</a:t>
            </a:r>
            <a:endParaRPr lang="en-US" sz="2900" dirty="0"/>
          </a:p>
        </p:txBody>
      </p:sp>
    </p:spTree>
    <p:extLst>
      <p:ext uri="{BB962C8B-B14F-4D97-AF65-F5344CB8AC3E}">
        <p14:creationId xmlns:p14="http://schemas.microsoft.com/office/powerpoint/2010/main" val="2397111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Government in Iraq, 2003-2007</a:t>
            </a:r>
            <a:endParaRPr lang="en-US" sz="3800" dirty="0"/>
          </a:p>
        </p:txBody>
      </p:sp>
      <p:sp>
        <p:nvSpPr>
          <p:cNvPr id="3" name="Content Placeholder 2"/>
          <p:cNvSpPr>
            <a:spLocks noGrp="1"/>
          </p:cNvSpPr>
          <p:nvPr>
            <p:ph sz="quarter" idx="1"/>
          </p:nvPr>
        </p:nvSpPr>
        <p:spPr>
          <a:xfrm>
            <a:off x="457200" y="2032221"/>
            <a:ext cx="8229600" cy="4373563"/>
          </a:xfrm>
        </p:spPr>
        <p:txBody>
          <a:bodyPr/>
          <a:lstStyle/>
          <a:p>
            <a:r>
              <a:rPr lang="en-US" dirty="0" smtClean="0"/>
              <a:t>Provisional (temporary) government established after invasion</a:t>
            </a:r>
          </a:p>
          <a:p>
            <a:r>
              <a:rPr lang="en-US" dirty="0" smtClean="0"/>
              <a:t>In </a:t>
            </a:r>
            <a:r>
              <a:rPr lang="en-US" u="sng" dirty="0" smtClean="0"/>
              <a:t>January 2005</a:t>
            </a:r>
            <a:r>
              <a:rPr lang="en-US" dirty="0" smtClean="0"/>
              <a:t>, first elections since invasion took place</a:t>
            </a:r>
          </a:p>
          <a:p>
            <a:r>
              <a:rPr lang="en-US" dirty="0" smtClean="0"/>
              <a:t>Constitution was approved in December 2005</a:t>
            </a:r>
          </a:p>
          <a:p>
            <a:r>
              <a:rPr lang="en-US" dirty="0" smtClean="0"/>
              <a:t>In late 2006, US began focusing on training Iraqi military and in January 2007, President Bush announced a surge in US troops sent to Iraq</a:t>
            </a:r>
          </a:p>
          <a:p>
            <a:r>
              <a:rPr lang="en-US" dirty="0" smtClean="0"/>
              <a:t>In May 2007, Iraq’s Parliament asked the US to set a </a:t>
            </a:r>
            <a:r>
              <a:rPr lang="en-US" u="sng" dirty="0" smtClean="0"/>
              <a:t>timetable for withdrawal</a:t>
            </a:r>
            <a:endParaRPr lang="en-US" u="sng" dirty="0"/>
          </a:p>
        </p:txBody>
      </p:sp>
    </p:spTree>
    <p:extLst>
      <p:ext uri="{BB962C8B-B14F-4D97-AF65-F5344CB8AC3E}">
        <p14:creationId xmlns:p14="http://schemas.microsoft.com/office/powerpoint/2010/main" val="344905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300" dirty="0" smtClean="0"/>
              <a:t>Government in Iraq, 2008-Present</a:t>
            </a:r>
            <a:endParaRPr lang="en-US" sz="3300" dirty="0"/>
          </a:p>
        </p:txBody>
      </p:sp>
      <p:sp>
        <p:nvSpPr>
          <p:cNvPr id="3" name="Content Placeholder 2"/>
          <p:cNvSpPr>
            <a:spLocks noGrp="1"/>
          </p:cNvSpPr>
          <p:nvPr>
            <p:ph sz="quarter" idx="1"/>
          </p:nvPr>
        </p:nvSpPr>
        <p:spPr>
          <a:xfrm>
            <a:off x="146957" y="1783367"/>
            <a:ext cx="8850086" cy="4647920"/>
          </a:xfrm>
        </p:spPr>
        <p:txBody>
          <a:bodyPr>
            <a:normAutofit fontScale="92500" lnSpcReduction="10000"/>
          </a:bodyPr>
          <a:lstStyle/>
          <a:p>
            <a:r>
              <a:rPr lang="en-US" dirty="0" smtClean="0"/>
              <a:t>US troops handed over security duties to Iraqi forces in June 2009, but continued to work with Iraq</a:t>
            </a:r>
          </a:p>
          <a:p>
            <a:r>
              <a:rPr lang="en-US" dirty="0" smtClean="0"/>
              <a:t>On </a:t>
            </a:r>
            <a:r>
              <a:rPr lang="en-US" u="sng" dirty="0" smtClean="0"/>
              <a:t>December 18, 2011</a:t>
            </a:r>
            <a:r>
              <a:rPr lang="en-US" dirty="0" smtClean="0"/>
              <a:t>, final contingent (group) of US troops exited Iraq</a:t>
            </a:r>
          </a:p>
          <a:p>
            <a:r>
              <a:rPr lang="en-US" dirty="0" smtClean="0"/>
              <a:t>Crime and violence initially spiked and Iraq suffered from political instability</a:t>
            </a:r>
          </a:p>
          <a:p>
            <a:r>
              <a:rPr lang="en-US" dirty="0" smtClean="0"/>
              <a:t>In 2012, Iraqi Sunnis claimed the Shia dominated government was working to sideline Sunnis – led to further protests</a:t>
            </a:r>
          </a:p>
          <a:p>
            <a:r>
              <a:rPr lang="en-US" dirty="0" smtClean="0"/>
              <a:t>During 2013, Sunni militant groups stepped up attacks against the Shia population to undermine the government</a:t>
            </a:r>
          </a:p>
          <a:p>
            <a:r>
              <a:rPr lang="en-US" dirty="0" smtClean="0"/>
              <a:t>In 2014, Sunni insurgents belonging to the Islamic State of Iraq and the Levant (ISIL) seized large areas of land</a:t>
            </a:r>
          </a:p>
          <a:p>
            <a:r>
              <a:rPr lang="en-US" dirty="0" smtClean="0"/>
              <a:t>Current PM is </a:t>
            </a:r>
            <a:r>
              <a:rPr lang="en-US" u="sng" dirty="0" err="1" smtClean="0"/>
              <a:t>Haider</a:t>
            </a:r>
            <a:r>
              <a:rPr lang="en-US" u="sng" dirty="0" smtClean="0"/>
              <a:t> al-</a:t>
            </a:r>
            <a:r>
              <a:rPr lang="en-US" u="sng" dirty="0" err="1" smtClean="0"/>
              <a:t>Abadi</a:t>
            </a:r>
            <a:endParaRPr lang="en-US" u="sng" dirty="0" smtClean="0"/>
          </a:p>
          <a:p>
            <a:endParaRPr lang="en-US" dirty="0"/>
          </a:p>
        </p:txBody>
      </p:sp>
    </p:spTree>
    <p:extLst>
      <p:ext uri="{BB962C8B-B14F-4D97-AF65-F5344CB8AC3E}">
        <p14:creationId xmlns:p14="http://schemas.microsoft.com/office/powerpoint/2010/main" val="3004424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Ethnic Demographics, Present</a:t>
            </a:r>
            <a:endParaRPr lang="en-US" sz="3600"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80859" y="1732684"/>
            <a:ext cx="5161890" cy="4871534"/>
          </a:xfrm>
        </p:spPr>
      </p:pic>
    </p:spTree>
    <p:extLst>
      <p:ext uri="{BB962C8B-B14F-4D97-AF65-F5344CB8AC3E}">
        <p14:creationId xmlns:p14="http://schemas.microsoft.com/office/powerpoint/2010/main" val="204091559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Arab spring &amp; Syria</a:t>
            </a:r>
            <a:endParaRPr lang="en-US" dirty="0"/>
          </a:p>
        </p:txBody>
      </p:sp>
      <p:sp>
        <p:nvSpPr>
          <p:cNvPr id="5" name="Text Placeholder 4"/>
          <p:cNvSpPr>
            <a:spLocks noGrp="1"/>
          </p:cNvSpPr>
          <p:nvPr>
            <p:ph type="body" idx="1"/>
          </p:nvPr>
        </p:nvSpPr>
        <p:spPr/>
        <p:txBody>
          <a:bodyPr/>
          <a:lstStyle/>
          <a:p>
            <a:r>
              <a:rPr lang="en-US" dirty="0" smtClean="0"/>
              <a:t>Section three</a:t>
            </a:r>
            <a:endParaRPr lang="en-US" dirty="0"/>
          </a:p>
        </p:txBody>
      </p:sp>
    </p:spTree>
    <p:extLst>
      <p:ext uri="{BB962C8B-B14F-4D97-AF65-F5344CB8AC3E}">
        <p14:creationId xmlns:p14="http://schemas.microsoft.com/office/powerpoint/2010/main" val="274195390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What is the Arab Spring?</a:t>
            </a:r>
            <a:endParaRPr lang="en-US" sz="4500" dirty="0"/>
          </a:p>
        </p:txBody>
      </p:sp>
      <p:sp>
        <p:nvSpPr>
          <p:cNvPr id="3" name="Content Placeholder 2"/>
          <p:cNvSpPr>
            <a:spLocks noGrp="1"/>
          </p:cNvSpPr>
          <p:nvPr>
            <p:ph sz="quarter" idx="1"/>
          </p:nvPr>
        </p:nvSpPr>
        <p:spPr>
          <a:xfrm>
            <a:off x="301752" y="1876573"/>
            <a:ext cx="8503920" cy="4856707"/>
          </a:xfrm>
        </p:spPr>
        <p:txBody>
          <a:bodyPr>
            <a:normAutofit/>
          </a:bodyPr>
          <a:lstStyle/>
          <a:p>
            <a:pPr marL="114300" indent="0">
              <a:buNone/>
            </a:pPr>
            <a:r>
              <a:rPr lang="en-US" dirty="0" smtClean="0"/>
              <a:t>ARAB SPRING: </a:t>
            </a:r>
            <a:r>
              <a:rPr lang="en-US" u="sng" dirty="0" smtClean="0"/>
              <a:t>a series of anti-government uprisings affecting Arab countries of North Africa and the Middle East that began in 2010</a:t>
            </a:r>
          </a:p>
          <a:p>
            <a:r>
              <a:rPr lang="en-US" dirty="0" smtClean="0"/>
              <a:t>Initial wave of revolutions and protests slowed down by mid 2012, some refer to the ongoing conflicts in the Middle East as a continuation of the Arab Spring</a:t>
            </a:r>
          </a:p>
          <a:p>
            <a:r>
              <a:rPr lang="en-US" dirty="0" smtClean="0"/>
              <a:t>By December 2013, rulers had been forced from power in Tunisia, Egypt (twice!), Libya and Yemen; civil uprisings erupted in Bahrain and Syria; and major protests could be seen in Algeria, Iraq, Jordan, Kuwait, Morocco, Israel and Sudan </a:t>
            </a:r>
            <a:endParaRPr lang="en-US" dirty="0"/>
          </a:p>
        </p:txBody>
      </p:sp>
    </p:spTree>
    <p:extLst>
      <p:ext uri="{BB962C8B-B14F-4D97-AF65-F5344CB8AC3E}">
        <p14:creationId xmlns:p14="http://schemas.microsoft.com/office/powerpoint/2010/main" val="28834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arab-spring-map.jpg"/>
          <p:cNvPicPr>
            <a:picLocks noGrp="1" noChangeAspect="1"/>
          </p:cNvPicPr>
          <p:nvPr>
            <p:ph sz="quarter" idx="1"/>
          </p:nvPr>
        </p:nvPicPr>
        <p:blipFill>
          <a:blip r:embed="rId2"/>
          <a:srcRect l="-19340" r="-19340"/>
          <a:stretch>
            <a:fillRect/>
          </a:stretch>
        </p:blipFill>
        <p:spPr>
          <a:xfrm>
            <a:off x="-1802657" y="0"/>
            <a:ext cx="12755880" cy="6858000"/>
          </a:xfrm>
        </p:spPr>
      </p:pic>
    </p:spTree>
    <p:extLst>
      <p:ext uri="{BB962C8B-B14F-4D97-AF65-F5344CB8AC3E}">
        <p14:creationId xmlns:p14="http://schemas.microsoft.com/office/powerpoint/2010/main" val="199640050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800" dirty="0" smtClean="0"/>
              <a:t>Arab Spring Demonstrations</a:t>
            </a:r>
            <a:endParaRPr lang="en-US" sz="3800" dirty="0"/>
          </a:p>
        </p:txBody>
      </p:sp>
      <p:sp>
        <p:nvSpPr>
          <p:cNvPr id="3" name="Content Placeholder 2"/>
          <p:cNvSpPr>
            <a:spLocks noGrp="1"/>
          </p:cNvSpPr>
          <p:nvPr>
            <p:ph sz="quarter" idx="1"/>
          </p:nvPr>
        </p:nvSpPr>
        <p:spPr>
          <a:xfrm>
            <a:off x="301752" y="1748522"/>
            <a:ext cx="8503920" cy="4526798"/>
          </a:xfrm>
        </p:spPr>
        <p:txBody>
          <a:bodyPr>
            <a:noAutofit/>
          </a:bodyPr>
          <a:lstStyle/>
          <a:p>
            <a:r>
              <a:rPr lang="en-US" sz="2700" u="sng" dirty="0" smtClean="0"/>
              <a:t>Shared techniques of civil resistance</a:t>
            </a:r>
            <a:r>
              <a:rPr lang="en-US" sz="2700" dirty="0" smtClean="0"/>
              <a:t> in sustained campaigns involving strikes, demonstrations, marches and rallies</a:t>
            </a:r>
          </a:p>
          <a:p>
            <a:r>
              <a:rPr lang="en-US" sz="2700" dirty="0" smtClean="0"/>
              <a:t>Used </a:t>
            </a:r>
            <a:r>
              <a:rPr lang="en-US" sz="2700" u="sng" dirty="0" smtClean="0"/>
              <a:t>social media</a:t>
            </a:r>
            <a:r>
              <a:rPr lang="en-US" sz="2700" dirty="0" smtClean="0"/>
              <a:t> to organize, communicate and raise awareness</a:t>
            </a:r>
          </a:p>
          <a:p>
            <a:r>
              <a:rPr lang="en-US" sz="2700" dirty="0" smtClean="0"/>
              <a:t>Most demonstrations, although generally peaceful, were </a:t>
            </a:r>
            <a:r>
              <a:rPr lang="en-US" sz="2700" u="sng" dirty="0" smtClean="0"/>
              <a:t>met with violent responses from authorities</a:t>
            </a:r>
          </a:p>
          <a:p>
            <a:r>
              <a:rPr lang="en-US" sz="2700" dirty="0" smtClean="0"/>
              <a:t>Slogan is Ash-</a:t>
            </a:r>
            <a:r>
              <a:rPr lang="en-US" sz="2700" dirty="0" err="1" smtClean="0"/>
              <a:t>sha</a:t>
            </a:r>
            <a:r>
              <a:rPr lang="en-US" sz="2700" dirty="0" smtClean="0"/>
              <a:t> ‘</a:t>
            </a:r>
            <a:r>
              <a:rPr lang="en-US" sz="2700" dirty="0" err="1" smtClean="0"/>
              <a:t>b</a:t>
            </a:r>
            <a:r>
              <a:rPr lang="en-US" sz="2700" dirty="0" smtClean="0"/>
              <a:t> </a:t>
            </a:r>
            <a:r>
              <a:rPr lang="en-US" sz="2700" dirty="0" err="1" smtClean="0"/>
              <a:t>yurid</a:t>
            </a:r>
            <a:r>
              <a:rPr lang="en-US" sz="2700" dirty="0" smtClean="0"/>
              <a:t> </a:t>
            </a:r>
            <a:r>
              <a:rPr lang="en-US" sz="2700" dirty="0" err="1" smtClean="0"/>
              <a:t>isqat</a:t>
            </a:r>
            <a:r>
              <a:rPr lang="en-US" sz="2700" dirty="0" smtClean="0"/>
              <a:t> an-</a:t>
            </a:r>
            <a:r>
              <a:rPr lang="en-US" sz="2700" dirty="0" err="1" smtClean="0"/>
              <a:t>nizam</a:t>
            </a:r>
            <a:r>
              <a:rPr lang="en-US" sz="2700" dirty="0" smtClean="0"/>
              <a:t>, meaning “</a:t>
            </a:r>
            <a:r>
              <a:rPr lang="en-US" sz="2700" u="sng" dirty="0" smtClean="0"/>
              <a:t>the people want to bring down the regime</a:t>
            </a:r>
            <a:r>
              <a:rPr lang="en-US" sz="2700" dirty="0" smtClean="0"/>
              <a:t>”</a:t>
            </a:r>
            <a:endParaRPr lang="en-US" sz="2700" dirty="0"/>
          </a:p>
        </p:txBody>
      </p:sp>
    </p:spTree>
    <p:extLst>
      <p:ext uri="{BB962C8B-B14F-4D97-AF65-F5344CB8AC3E}">
        <p14:creationId xmlns:p14="http://schemas.microsoft.com/office/powerpoint/2010/main" val="1127052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Arab Spring in Tunisia</a:t>
            </a:r>
            <a:endParaRPr lang="en-US" sz="4500" dirty="0"/>
          </a:p>
        </p:txBody>
      </p:sp>
      <p:sp>
        <p:nvSpPr>
          <p:cNvPr id="3" name="Content Placeholder 2"/>
          <p:cNvSpPr>
            <a:spLocks noGrp="1"/>
          </p:cNvSpPr>
          <p:nvPr>
            <p:ph sz="quarter" idx="1"/>
          </p:nvPr>
        </p:nvSpPr>
        <p:spPr>
          <a:xfrm>
            <a:off x="301752" y="1794236"/>
            <a:ext cx="8503920" cy="4846766"/>
          </a:xfrm>
        </p:spPr>
        <p:txBody>
          <a:bodyPr>
            <a:normAutofit lnSpcReduction="10000"/>
          </a:bodyPr>
          <a:lstStyle/>
          <a:p>
            <a:r>
              <a:rPr lang="en-US" u="sng" dirty="0" smtClean="0"/>
              <a:t>Widespread discontent at economic hardship, decades of autocratic rule &amp; corruption</a:t>
            </a:r>
            <a:r>
              <a:rPr lang="en-US" dirty="0" smtClean="0"/>
              <a:t> erupted in mass demonstrations in early 2011</a:t>
            </a:r>
          </a:p>
          <a:p>
            <a:r>
              <a:rPr lang="en-US" dirty="0" smtClean="0"/>
              <a:t>Sparked when an unemployed man, </a:t>
            </a:r>
            <a:r>
              <a:rPr lang="en-US" u="sng" dirty="0" smtClean="0"/>
              <a:t>Mohamed </a:t>
            </a:r>
            <a:r>
              <a:rPr lang="en-US" u="sng" dirty="0" err="1" smtClean="0"/>
              <a:t>Bouazizi</a:t>
            </a:r>
            <a:r>
              <a:rPr lang="en-US" dirty="0" smtClean="0"/>
              <a:t>, set fire to himself on January 4, 2011 after officials stopped him from selling vegetables</a:t>
            </a:r>
          </a:p>
          <a:p>
            <a:r>
              <a:rPr lang="en-US" dirty="0" smtClean="0"/>
              <a:t>President </a:t>
            </a:r>
            <a:r>
              <a:rPr lang="en-US" dirty="0" err="1" smtClean="0"/>
              <a:t>Zine</a:t>
            </a:r>
            <a:r>
              <a:rPr lang="en-US" dirty="0" smtClean="0"/>
              <a:t> al-</a:t>
            </a:r>
            <a:r>
              <a:rPr lang="en-US" dirty="0" err="1" smtClean="0"/>
              <a:t>Abidine</a:t>
            </a:r>
            <a:r>
              <a:rPr lang="en-US" dirty="0" smtClean="0"/>
              <a:t> Ben Ali resigned in January 2011, </a:t>
            </a:r>
            <a:r>
              <a:rPr lang="en-US" u="sng" dirty="0" smtClean="0"/>
              <a:t>inspiring pro-democracy activists across Arab world</a:t>
            </a:r>
          </a:p>
          <a:p>
            <a:r>
              <a:rPr lang="en-US" dirty="0" smtClean="0"/>
              <a:t>In October 2011, Tunisia held first democratic elections</a:t>
            </a:r>
          </a:p>
          <a:p>
            <a:r>
              <a:rPr lang="en-US" dirty="0" smtClean="0"/>
              <a:t>Elected in December 2013, </a:t>
            </a:r>
            <a:r>
              <a:rPr lang="en-US" u="sng" dirty="0" err="1" smtClean="0"/>
              <a:t>Mehdi</a:t>
            </a:r>
            <a:r>
              <a:rPr lang="en-US" u="sng" dirty="0" smtClean="0"/>
              <a:t> </a:t>
            </a:r>
            <a:r>
              <a:rPr lang="en-US" u="sng" dirty="0" err="1" smtClean="0"/>
              <a:t>Jomaa</a:t>
            </a:r>
            <a:r>
              <a:rPr lang="en-US" dirty="0" smtClean="0"/>
              <a:t> is prime minister</a:t>
            </a:r>
            <a:endParaRPr lang="en-US" dirty="0"/>
          </a:p>
        </p:txBody>
      </p:sp>
    </p:spTree>
    <p:extLst>
      <p:ext uri="{BB962C8B-B14F-4D97-AF65-F5344CB8AC3E}">
        <p14:creationId xmlns:p14="http://schemas.microsoft.com/office/powerpoint/2010/main" val="13048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Arab Spring in Egypt</a:t>
            </a:r>
            <a:endParaRPr lang="en-US" sz="4500" dirty="0"/>
          </a:p>
        </p:txBody>
      </p:sp>
      <p:sp>
        <p:nvSpPr>
          <p:cNvPr id="3" name="Content Placeholder 2"/>
          <p:cNvSpPr>
            <a:spLocks noGrp="1"/>
          </p:cNvSpPr>
          <p:nvPr>
            <p:ph sz="quarter" idx="1"/>
          </p:nvPr>
        </p:nvSpPr>
        <p:spPr>
          <a:xfrm>
            <a:off x="81565" y="1701810"/>
            <a:ext cx="8937175" cy="5044050"/>
          </a:xfrm>
        </p:spPr>
        <p:txBody>
          <a:bodyPr>
            <a:noAutofit/>
          </a:bodyPr>
          <a:lstStyle/>
          <a:p>
            <a:r>
              <a:rPr lang="en-US" sz="1950" dirty="0" smtClean="0"/>
              <a:t>18 days of mass protests in February 2011 </a:t>
            </a:r>
            <a:r>
              <a:rPr lang="en-US" sz="1950" u="sng" dirty="0" smtClean="0"/>
              <a:t>forced Hosni Mubarak to resign</a:t>
            </a:r>
            <a:r>
              <a:rPr lang="en-US" sz="1950" dirty="0" smtClean="0"/>
              <a:t> after 3 decades in power</a:t>
            </a:r>
          </a:p>
          <a:p>
            <a:r>
              <a:rPr lang="en-US" sz="1950" dirty="0" smtClean="0"/>
              <a:t>Democratic elections held in 2011 and 2012 saw overwhelming victories for the Islamist Muslim Brotherhood’s Freedom &amp; Justice Party and </a:t>
            </a:r>
            <a:r>
              <a:rPr lang="en-US" sz="1950" dirty="0" err="1" smtClean="0"/>
              <a:t>Salafist</a:t>
            </a:r>
            <a:r>
              <a:rPr lang="en-US" sz="1950" dirty="0" smtClean="0"/>
              <a:t> al-</a:t>
            </a:r>
            <a:r>
              <a:rPr lang="en-US" sz="1950" dirty="0" err="1" smtClean="0"/>
              <a:t>Nour</a:t>
            </a:r>
            <a:r>
              <a:rPr lang="en-US" sz="1950" dirty="0" smtClean="0"/>
              <a:t> party</a:t>
            </a:r>
          </a:p>
          <a:p>
            <a:r>
              <a:rPr lang="en-US" sz="1950" dirty="0" smtClean="0"/>
              <a:t>In </a:t>
            </a:r>
            <a:r>
              <a:rPr lang="en-US" sz="1950" u="sng" dirty="0" smtClean="0"/>
              <a:t>June 2012, Brotherhood’s Mohammed </a:t>
            </a:r>
            <a:r>
              <a:rPr lang="en-US" sz="1950" u="sng" dirty="0" err="1" smtClean="0"/>
              <a:t>Morsi</a:t>
            </a:r>
            <a:r>
              <a:rPr lang="en-US" sz="1950" dirty="0" smtClean="0"/>
              <a:t> was elected president and quickly revoked decree limiting his power and dissolved Parliament</a:t>
            </a:r>
          </a:p>
          <a:p>
            <a:r>
              <a:rPr lang="en-US" sz="1950" u="sng" dirty="0" err="1" smtClean="0"/>
              <a:t>Morsi</a:t>
            </a:r>
            <a:r>
              <a:rPr lang="en-US" sz="1950" u="sng" dirty="0" smtClean="0"/>
              <a:t> was deposed by the military in June 2013</a:t>
            </a:r>
            <a:r>
              <a:rPr lang="en-US" sz="1950" dirty="0" smtClean="0"/>
              <a:t> and was replaced by an interim government</a:t>
            </a:r>
          </a:p>
          <a:p>
            <a:r>
              <a:rPr lang="en-US" sz="1950" dirty="0" smtClean="0"/>
              <a:t>In December 2013, a constituent assembly finished drafted a new constitution, which was instituted by the interim government in January 2014</a:t>
            </a:r>
          </a:p>
          <a:p>
            <a:r>
              <a:rPr lang="en-US" sz="1950" u="sng" dirty="0" smtClean="0"/>
              <a:t>Elections held in May of 2014 saw Abdel Fattah el-</a:t>
            </a:r>
            <a:r>
              <a:rPr lang="en-US" sz="1950" u="sng" dirty="0" err="1" smtClean="0"/>
              <a:t>Sisi</a:t>
            </a:r>
            <a:r>
              <a:rPr lang="en-US" sz="1950" dirty="0" smtClean="0"/>
              <a:t> (former head of the Egyptian Armed Forces) </a:t>
            </a:r>
            <a:r>
              <a:rPr lang="en-US" sz="1950" u="sng" dirty="0" smtClean="0"/>
              <a:t>elected as president to a 4-year term</a:t>
            </a:r>
          </a:p>
        </p:txBody>
      </p:sp>
    </p:spTree>
    <p:extLst>
      <p:ext uri="{BB962C8B-B14F-4D97-AF65-F5344CB8AC3E}">
        <p14:creationId xmlns:p14="http://schemas.microsoft.com/office/powerpoint/2010/main" val="602299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smtClean="0"/>
              <a:t>Afghanistan and al-</a:t>
            </a:r>
            <a:r>
              <a:rPr lang="en-US" dirty="0" err="1" smtClean="0"/>
              <a:t>qaeda</a:t>
            </a:r>
            <a:endParaRPr lang="en-US" dirty="0" smtClean="0"/>
          </a:p>
        </p:txBody>
      </p:sp>
      <p:sp>
        <p:nvSpPr>
          <p:cNvPr id="15362" name="Content Placeholder 2"/>
          <p:cNvSpPr>
            <a:spLocks noGrp="1"/>
          </p:cNvSpPr>
          <p:nvPr>
            <p:ph idx="1"/>
          </p:nvPr>
        </p:nvSpPr>
        <p:spPr>
          <a:xfrm>
            <a:off x="215646" y="1752600"/>
            <a:ext cx="5738587" cy="4921182"/>
          </a:xfrm>
        </p:spPr>
        <p:txBody>
          <a:bodyPr>
            <a:normAutofit fontScale="92500"/>
          </a:bodyPr>
          <a:lstStyle/>
          <a:p>
            <a:pPr eaLnBrk="1" hangingPunct="1"/>
            <a:r>
              <a:rPr lang="en-US" dirty="0" smtClean="0"/>
              <a:t>The Soviet Union attacked Afghanistan in December of 1979</a:t>
            </a:r>
          </a:p>
          <a:p>
            <a:pPr eaLnBrk="1" hangingPunct="1"/>
            <a:r>
              <a:rPr lang="en-US" dirty="0" smtClean="0"/>
              <a:t>The United States sided with and supported the </a:t>
            </a:r>
            <a:r>
              <a:rPr lang="en-US" dirty="0" err="1" smtClean="0"/>
              <a:t>Mujahideen</a:t>
            </a:r>
            <a:r>
              <a:rPr lang="en-US" dirty="0" smtClean="0"/>
              <a:t>—radical Muslim groups who fought the Soviets (Bin Laden among others)</a:t>
            </a:r>
          </a:p>
          <a:p>
            <a:r>
              <a:rPr lang="en-US" dirty="0"/>
              <a:t>The </a:t>
            </a:r>
            <a:r>
              <a:rPr lang="en-US" dirty="0" err="1" smtClean="0"/>
              <a:t>mujahideen</a:t>
            </a:r>
            <a:r>
              <a:rPr lang="en-US" dirty="0" smtClean="0"/>
              <a:t> </a:t>
            </a:r>
            <a:r>
              <a:rPr lang="en-US" dirty="0"/>
              <a:t>was made up of fighters from many Arab countries </a:t>
            </a:r>
          </a:p>
          <a:p>
            <a:r>
              <a:rPr lang="en-US" dirty="0"/>
              <a:t>The war turned into a massive disaster for the Soviet Union, they pulled out in February 1989</a:t>
            </a:r>
          </a:p>
          <a:p>
            <a:r>
              <a:rPr lang="en-US" dirty="0"/>
              <a:t>Osama Bin Laden returned to his home country—</a:t>
            </a:r>
            <a:r>
              <a:rPr lang="en-US" u="sng" dirty="0"/>
              <a:t>Saudi Arabia</a:t>
            </a:r>
          </a:p>
          <a:p>
            <a:pPr eaLnBrk="1" hangingPunct="1"/>
            <a:endParaRPr lang="en-US" dirty="0" smtClean="0"/>
          </a:p>
        </p:txBody>
      </p:sp>
      <p:pic>
        <p:nvPicPr>
          <p:cNvPr id="15363" name="Picture 2"/>
          <p:cNvPicPr>
            <a:picLocks noChangeAspect="1" noChangeArrowheads="1"/>
          </p:cNvPicPr>
          <p:nvPr/>
        </p:nvPicPr>
        <p:blipFill>
          <a:blip r:embed="rId2"/>
          <a:srcRect/>
          <a:stretch>
            <a:fillRect/>
          </a:stretch>
        </p:blipFill>
        <p:spPr bwMode="auto">
          <a:xfrm>
            <a:off x="5954233" y="2016197"/>
            <a:ext cx="2874610" cy="2044167"/>
          </a:xfrm>
          <a:prstGeom prst="rect">
            <a:avLst/>
          </a:prstGeom>
          <a:noFill/>
          <a:ln w="9525">
            <a:noFill/>
            <a:miter lim="800000"/>
            <a:headEnd/>
            <a:tailEnd/>
          </a:ln>
        </p:spPr>
      </p:pic>
      <p:pic>
        <p:nvPicPr>
          <p:cNvPr id="6" name="Picture 2"/>
          <p:cNvPicPr>
            <a:picLocks noChangeAspect="1" noChangeArrowheads="1"/>
          </p:cNvPicPr>
          <p:nvPr/>
        </p:nvPicPr>
        <p:blipFill>
          <a:blip r:embed="rId3"/>
          <a:srcRect/>
          <a:stretch>
            <a:fillRect/>
          </a:stretch>
        </p:blipFill>
        <p:spPr bwMode="auto">
          <a:xfrm>
            <a:off x="5954234" y="4316166"/>
            <a:ext cx="2874610" cy="1698625"/>
          </a:xfrm>
          <a:prstGeom prst="rect">
            <a:avLst/>
          </a:prstGeom>
          <a:noFill/>
          <a:ln w="9525">
            <a:noFill/>
            <a:miter lim="800000"/>
            <a:headEnd/>
            <a:tailEnd/>
          </a:ln>
        </p:spPr>
      </p:pic>
    </p:spTree>
    <p:extLst>
      <p:ext uri="{BB962C8B-B14F-4D97-AF65-F5344CB8AC3E}">
        <p14:creationId xmlns:p14="http://schemas.microsoft.com/office/powerpoint/2010/main" val="2786962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3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36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Arab Spring in Syria</a:t>
            </a:r>
            <a:endParaRPr lang="en-US" sz="4500" dirty="0"/>
          </a:p>
        </p:txBody>
      </p:sp>
      <p:sp>
        <p:nvSpPr>
          <p:cNvPr id="3" name="Content Placeholder 2"/>
          <p:cNvSpPr>
            <a:spLocks noGrp="1"/>
          </p:cNvSpPr>
          <p:nvPr>
            <p:ph sz="quarter" idx="1"/>
          </p:nvPr>
        </p:nvSpPr>
        <p:spPr>
          <a:xfrm>
            <a:off x="154004" y="1771715"/>
            <a:ext cx="8835992" cy="4873202"/>
          </a:xfrm>
        </p:spPr>
        <p:txBody>
          <a:bodyPr>
            <a:noAutofit/>
          </a:bodyPr>
          <a:lstStyle/>
          <a:p>
            <a:r>
              <a:rPr lang="en-US" dirty="0" smtClean="0"/>
              <a:t>Wave of popular unrest came late to Syria and its </a:t>
            </a:r>
            <a:r>
              <a:rPr lang="en-US" u="sng" dirty="0" smtClean="0"/>
              <a:t>once peaceful uprising evolved into a brutal armed conflict</a:t>
            </a:r>
          </a:p>
          <a:p>
            <a:r>
              <a:rPr lang="en-US" dirty="0" smtClean="0"/>
              <a:t>Pressure built against </a:t>
            </a:r>
            <a:r>
              <a:rPr lang="en-US" u="sng" dirty="0" smtClean="0"/>
              <a:t>Syrian President Bashar al-Assad</a:t>
            </a:r>
            <a:r>
              <a:rPr lang="en-US" dirty="0" smtClean="0"/>
              <a:t> and in 2013, he was forced onto the defensive after a chemical weapons attack on the outskirts of Damascus left hundreds dead</a:t>
            </a:r>
          </a:p>
          <a:p>
            <a:r>
              <a:rPr lang="en-US" dirty="0" smtClean="0"/>
              <a:t>al-Assad was </a:t>
            </a:r>
            <a:r>
              <a:rPr lang="en-US" u="sng" dirty="0" smtClean="0"/>
              <a:t>forced to agree to destroy chemical weapons</a:t>
            </a:r>
          </a:p>
          <a:p>
            <a:r>
              <a:rPr lang="en-US" dirty="0" smtClean="0"/>
              <a:t>al-Assad has refused to step aside and </a:t>
            </a:r>
            <a:r>
              <a:rPr lang="en-US" u="sng" dirty="0" smtClean="0"/>
              <a:t>the war has created a humanitarian disaster</a:t>
            </a:r>
            <a:r>
              <a:rPr lang="en-US" dirty="0" smtClean="0"/>
              <a:t>, leaving more than 200,000 dead and forcing millions from homes – causing </a:t>
            </a:r>
            <a:r>
              <a:rPr lang="en-US" u="sng" dirty="0" smtClean="0"/>
              <a:t>an international refugee crisis in Syria</a:t>
            </a:r>
          </a:p>
        </p:txBody>
      </p:sp>
    </p:spTree>
    <p:extLst>
      <p:ext uri="{BB962C8B-B14F-4D97-AF65-F5344CB8AC3E}">
        <p14:creationId xmlns:p14="http://schemas.microsoft.com/office/powerpoint/2010/main" val="1407274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3782" y="1730791"/>
            <a:ext cx="4376468" cy="2358670"/>
          </a:xfrm>
          <a:prstGeom prst="rect">
            <a:avLst/>
          </a:prstGeom>
        </p:spPr>
      </p:pic>
      <p:pic>
        <p:nvPicPr>
          <p:cNvPr id="5" name="Picture 4"/>
          <p:cNvPicPr>
            <a:picLocks noChangeAspect="1"/>
          </p:cNvPicPr>
          <p:nvPr/>
        </p:nvPicPr>
        <p:blipFill>
          <a:blip r:embed="rId4"/>
          <a:stretch>
            <a:fillRect/>
          </a:stretch>
        </p:blipFill>
        <p:spPr>
          <a:xfrm>
            <a:off x="4765716" y="1730791"/>
            <a:ext cx="4187445" cy="2358670"/>
          </a:xfrm>
          <a:prstGeom prst="rect">
            <a:avLst/>
          </a:prstGeom>
        </p:spPr>
      </p:pic>
      <p:pic>
        <p:nvPicPr>
          <p:cNvPr id="6" name="Picture 5"/>
          <p:cNvPicPr>
            <a:picLocks noChangeAspect="1"/>
          </p:cNvPicPr>
          <p:nvPr/>
        </p:nvPicPr>
        <p:blipFill>
          <a:blip r:embed="rId5"/>
          <a:stretch>
            <a:fillRect/>
          </a:stretch>
        </p:blipFill>
        <p:spPr>
          <a:xfrm>
            <a:off x="273783" y="4182667"/>
            <a:ext cx="4376467" cy="2458336"/>
          </a:xfrm>
          <a:prstGeom prst="rect">
            <a:avLst/>
          </a:prstGeom>
        </p:spPr>
      </p:pic>
      <p:pic>
        <p:nvPicPr>
          <p:cNvPr id="7" name="Picture 6"/>
          <p:cNvPicPr>
            <a:picLocks noChangeAspect="1"/>
          </p:cNvPicPr>
          <p:nvPr/>
        </p:nvPicPr>
        <p:blipFill>
          <a:blip r:embed="rId6"/>
          <a:stretch>
            <a:fillRect/>
          </a:stretch>
        </p:blipFill>
        <p:spPr>
          <a:xfrm>
            <a:off x="4765716" y="4182667"/>
            <a:ext cx="4187445" cy="2458336"/>
          </a:xfrm>
          <a:prstGeom prst="rect">
            <a:avLst/>
          </a:prstGeom>
        </p:spPr>
      </p:pic>
      <p:sp>
        <p:nvSpPr>
          <p:cNvPr id="8" name="Title 7"/>
          <p:cNvSpPr>
            <a:spLocks noGrp="1"/>
          </p:cNvSpPr>
          <p:nvPr>
            <p:ph type="title"/>
          </p:nvPr>
        </p:nvSpPr>
        <p:spPr/>
        <p:txBody>
          <a:bodyPr/>
          <a:lstStyle/>
          <a:p>
            <a:r>
              <a:rPr lang="en-US" dirty="0" smtClean="0"/>
              <a:t>Syrian refugees</a:t>
            </a:r>
            <a:endParaRPr lang="en-US" dirty="0"/>
          </a:p>
        </p:txBody>
      </p:sp>
    </p:spTree>
    <p:extLst>
      <p:ext uri="{BB962C8B-B14F-4D97-AF65-F5344CB8AC3E}">
        <p14:creationId xmlns:p14="http://schemas.microsoft.com/office/powerpoint/2010/main" val="23669287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Isis		</a:t>
            </a:r>
            <a:endParaRPr lang="en-US" dirty="0"/>
          </a:p>
        </p:txBody>
      </p:sp>
      <p:sp>
        <p:nvSpPr>
          <p:cNvPr id="3" name="Text Placeholder 2"/>
          <p:cNvSpPr>
            <a:spLocks noGrp="1"/>
          </p:cNvSpPr>
          <p:nvPr>
            <p:ph type="body" idx="1"/>
          </p:nvPr>
        </p:nvSpPr>
        <p:spPr/>
        <p:txBody>
          <a:bodyPr/>
          <a:lstStyle/>
          <a:p>
            <a:r>
              <a:rPr lang="en-US" dirty="0" smtClean="0"/>
              <a:t>Section four</a:t>
            </a:r>
            <a:endParaRPr lang="en-US" dirty="0"/>
          </a:p>
        </p:txBody>
      </p:sp>
    </p:spTree>
    <p:extLst>
      <p:ext uri="{BB962C8B-B14F-4D97-AF65-F5344CB8AC3E}">
        <p14:creationId xmlns:p14="http://schemas.microsoft.com/office/powerpoint/2010/main" val="55417689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What is ISIS?</a:t>
            </a:r>
            <a:endParaRPr lang="en-US" sz="4500" dirty="0"/>
          </a:p>
        </p:txBody>
      </p:sp>
      <p:sp>
        <p:nvSpPr>
          <p:cNvPr id="3" name="Content Placeholder 2"/>
          <p:cNvSpPr>
            <a:spLocks noGrp="1"/>
          </p:cNvSpPr>
          <p:nvPr>
            <p:ph sz="quarter" idx="1"/>
          </p:nvPr>
        </p:nvSpPr>
        <p:spPr>
          <a:xfrm>
            <a:off x="301752" y="2028035"/>
            <a:ext cx="8503920" cy="4368298"/>
          </a:xfrm>
        </p:spPr>
        <p:txBody>
          <a:bodyPr>
            <a:noAutofit/>
          </a:bodyPr>
          <a:lstStyle/>
          <a:p>
            <a:r>
              <a:rPr lang="en-US" sz="2600" dirty="0" smtClean="0"/>
              <a:t>Known as ISIS (</a:t>
            </a:r>
            <a:r>
              <a:rPr lang="en-US" sz="2600" u="sng" dirty="0" smtClean="0"/>
              <a:t>Islamic State of Iraq and Syria</a:t>
            </a:r>
            <a:r>
              <a:rPr lang="en-US" sz="2600" dirty="0" smtClean="0"/>
              <a:t>) or ISIL (</a:t>
            </a:r>
            <a:r>
              <a:rPr lang="en-US" sz="2600" u="sng" dirty="0" smtClean="0"/>
              <a:t>Islamic State of Iraq and the Levant</a:t>
            </a:r>
            <a:r>
              <a:rPr lang="en-US" sz="2600" dirty="0" smtClean="0"/>
              <a:t>)</a:t>
            </a:r>
          </a:p>
          <a:p>
            <a:r>
              <a:rPr lang="en-US" sz="2600" dirty="0" smtClean="0"/>
              <a:t>ISIS is a </a:t>
            </a:r>
            <a:r>
              <a:rPr lang="en-US" sz="2600" u="sng" dirty="0" smtClean="0"/>
              <a:t>Sunni, extremist rebel group based in Iraq and Syria</a:t>
            </a:r>
            <a:r>
              <a:rPr lang="en-US" sz="2600" dirty="0" smtClean="0"/>
              <a:t> where it controls territory</a:t>
            </a:r>
          </a:p>
          <a:p>
            <a:r>
              <a:rPr lang="en-US" sz="2600" dirty="0" smtClean="0"/>
              <a:t>Began as an al-Qaeda splinter group</a:t>
            </a:r>
          </a:p>
          <a:p>
            <a:r>
              <a:rPr lang="en-US" sz="2600" dirty="0" smtClean="0"/>
              <a:t>Aim of ISIS is to </a:t>
            </a:r>
            <a:r>
              <a:rPr lang="en-US" sz="2600" u="sng" dirty="0" smtClean="0"/>
              <a:t>create an Islamic state across Sunni areas of Iraq and Syria</a:t>
            </a:r>
          </a:p>
          <a:p>
            <a:r>
              <a:rPr lang="en-US" sz="2600" dirty="0" smtClean="0"/>
              <a:t>Known for killing dozens of people at a time and carrying out public executions and crucifixions</a:t>
            </a:r>
            <a:endParaRPr lang="en-US" sz="2600" dirty="0"/>
          </a:p>
        </p:txBody>
      </p:sp>
    </p:spTree>
    <p:extLst>
      <p:ext uri="{BB962C8B-B14F-4D97-AF65-F5344CB8AC3E}">
        <p14:creationId xmlns:p14="http://schemas.microsoft.com/office/powerpoint/2010/main" val="276559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ISIS Control</a:t>
            </a:r>
            <a:endParaRPr lang="en-US" sz="4500" dirty="0"/>
          </a:p>
        </p:txBody>
      </p:sp>
      <p:sp>
        <p:nvSpPr>
          <p:cNvPr id="3" name="Content Placeholder 2"/>
          <p:cNvSpPr>
            <a:spLocks noGrp="1"/>
          </p:cNvSpPr>
          <p:nvPr>
            <p:ph sz="quarter" idx="1"/>
          </p:nvPr>
        </p:nvSpPr>
        <p:spPr>
          <a:xfrm>
            <a:off x="457200" y="2102127"/>
            <a:ext cx="8229600" cy="4373563"/>
          </a:xfrm>
        </p:spPr>
        <p:txBody>
          <a:bodyPr/>
          <a:lstStyle/>
          <a:p>
            <a:r>
              <a:rPr lang="en-US" dirty="0" smtClean="0"/>
              <a:t>ISIS has taken over large areas in northern and western Iraq</a:t>
            </a:r>
          </a:p>
          <a:p>
            <a:r>
              <a:rPr lang="en-US" dirty="0" smtClean="0"/>
              <a:t>Group currently controls hundreds of square miles and </a:t>
            </a:r>
            <a:r>
              <a:rPr lang="en-US" u="sng" dirty="0" smtClean="0"/>
              <a:t>ignores international borders</a:t>
            </a:r>
          </a:p>
          <a:p>
            <a:r>
              <a:rPr lang="en-US" dirty="0" smtClean="0"/>
              <a:t>Its largest presence runs from Syria’s Mediterranean coast to south of Baghdad</a:t>
            </a:r>
          </a:p>
          <a:p>
            <a:r>
              <a:rPr lang="en-US" dirty="0" smtClean="0"/>
              <a:t>ISIS </a:t>
            </a:r>
            <a:r>
              <a:rPr lang="en-US" u="sng" dirty="0" smtClean="0"/>
              <a:t>rules by </a:t>
            </a:r>
            <a:r>
              <a:rPr lang="en-US" u="sng" dirty="0" err="1" smtClean="0"/>
              <a:t>Sharia</a:t>
            </a:r>
            <a:r>
              <a:rPr lang="en-US" u="sng" dirty="0" smtClean="0"/>
              <a:t> law</a:t>
            </a:r>
          </a:p>
          <a:p>
            <a:r>
              <a:rPr lang="en-US" dirty="0" smtClean="0"/>
              <a:t>Initial strategy for revenue was through extortion and robbery but it has shifted to large-scale attacks aimed at capturing and holding territory</a:t>
            </a:r>
            <a:endParaRPr lang="en-US" dirty="0"/>
          </a:p>
        </p:txBody>
      </p:sp>
    </p:spTree>
    <p:extLst>
      <p:ext uri="{BB962C8B-B14F-4D97-AF65-F5344CB8AC3E}">
        <p14:creationId xmlns:p14="http://schemas.microsoft.com/office/powerpoint/2010/main" val="2136161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Leader of ISIS</a:t>
            </a:r>
            <a:endParaRPr lang="en-US" sz="4500" dirty="0"/>
          </a:p>
        </p:txBody>
      </p:sp>
      <p:sp>
        <p:nvSpPr>
          <p:cNvPr id="3" name="Content Placeholder 2"/>
          <p:cNvSpPr>
            <a:spLocks noGrp="1"/>
          </p:cNvSpPr>
          <p:nvPr>
            <p:ph sz="quarter" idx="1"/>
          </p:nvPr>
        </p:nvSpPr>
        <p:spPr>
          <a:xfrm>
            <a:off x="301752" y="1725113"/>
            <a:ext cx="8503920" cy="4975352"/>
          </a:xfrm>
        </p:spPr>
        <p:txBody>
          <a:bodyPr>
            <a:normAutofit/>
          </a:bodyPr>
          <a:lstStyle/>
          <a:p>
            <a:r>
              <a:rPr lang="en-US" dirty="0" smtClean="0"/>
              <a:t>Leader is </a:t>
            </a:r>
            <a:r>
              <a:rPr lang="en-US" u="sng" dirty="0" smtClean="0"/>
              <a:t>Abu </a:t>
            </a:r>
            <a:r>
              <a:rPr lang="en-US" u="sng" dirty="0" err="1" smtClean="0"/>
              <a:t>Bakr</a:t>
            </a:r>
            <a:r>
              <a:rPr lang="en-US" u="sng" dirty="0" smtClean="0"/>
              <a:t> al-Baghdadi</a:t>
            </a:r>
          </a:p>
          <a:p>
            <a:r>
              <a:rPr lang="en-US" dirty="0" smtClean="0"/>
              <a:t>Very little is known about him, but according to some sources, he earned a doctorate in Islamic studies from a university in Baghdad</a:t>
            </a:r>
          </a:p>
          <a:p>
            <a:r>
              <a:rPr lang="en-US" u="sng" dirty="0" smtClean="0"/>
              <a:t>Formed ISIS north of Baghdad</a:t>
            </a:r>
            <a:r>
              <a:rPr lang="en-US" dirty="0" smtClean="0"/>
              <a:t> before joining al-Qaeda in Iraq</a:t>
            </a:r>
          </a:p>
          <a:p>
            <a:r>
              <a:rPr lang="en-US" dirty="0" smtClean="0"/>
              <a:t>Was detained in a US run prison in southern Iraq for 4 years but was released in 2009</a:t>
            </a:r>
          </a:p>
          <a:p>
            <a:r>
              <a:rPr lang="en-US" dirty="0" smtClean="0"/>
              <a:t>After ISIS formally declared its intentions, he </a:t>
            </a:r>
            <a:r>
              <a:rPr lang="en-US" u="sng" dirty="0" smtClean="0"/>
              <a:t>began using the name Al-</a:t>
            </a:r>
            <a:r>
              <a:rPr lang="en-US" u="sng" dirty="0" err="1" smtClean="0"/>
              <a:t>Khalifah</a:t>
            </a:r>
            <a:r>
              <a:rPr lang="en-US" u="sng" dirty="0" smtClean="0"/>
              <a:t> Ibrahim</a:t>
            </a:r>
          </a:p>
          <a:p>
            <a:r>
              <a:rPr lang="en-US" dirty="0" smtClean="0"/>
              <a:t>ISIS has </a:t>
            </a:r>
            <a:r>
              <a:rPr lang="en-US" u="sng" dirty="0" smtClean="0"/>
              <a:t>declared themselves a worldwide caliphate</a:t>
            </a:r>
            <a:r>
              <a:rPr lang="en-US" dirty="0" smtClean="0"/>
              <a:t> and al-Baghdadi has been named caliph</a:t>
            </a:r>
            <a:endParaRPr lang="en-US" dirty="0"/>
          </a:p>
        </p:txBody>
      </p:sp>
    </p:spTree>
    <p:extLst>
      <p:ext uri="{BB962C8B-B14F-4D97-AF65-F5344CB8AC3E}">
        <p14:creationId xmlns:p14="http://schemas.microsoft.com/office/powerpoint/2010/main" val="205890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Criticism of ISIS</a:t>
            </a:r>
            <a:endParaRPr lang="en-US" sz="4500" dirty="0"/>
          </a:p>
        </p:txBody>
      </p:sp>
      <p:sp>
        <p:nvSpPr>
          <p:cNvPr id="3" name="Content Placeholder 2"/>
          <p:cNvSpPr>
            <a:spLocks noGrp="1"/>
          </p:cNvSpPr>
          <p:nvPr>
            <p:ph sz="quarter" idx="1"/>
          </p:nvPr>
        </p:nvSpPr>
        <p:spPr>
          <a:xfrm>
            <a:off x="457200" y="2218635"/>
            <a:ext cx="8229600" cy="4373563"/>
          </a:xfrm>
        </p:spPr>
        <p:txBody>
          <a:bodyPr>
            <a:normAutofit/>
          </a:bodyPr>
          <a:lstStyle/>
          <a:p>
            <a:r>
              <a:rPr lang="en-US" dirty="0" smtClean="0"/>
              <a:t>UN has accused ISIS of </a:t>
            </a:r>
            <a:r>
              <a:rPr lang="en-US" u="sng" dirty="0" smtClean="0"/>
              <a:t>human rights violations</a:t>
            </a:r>
          </a:p>
          <a:p>
            <a:r>
              <a:rPr lang="en-US" dirty="0" smtClean="0"/>
              <a:t>Amnesty International has reported ethnic cleansing by the group on a “historic scale”</a:t>
            </a:r>
          </a:p>
          <a:p>
            <a:r>
              <a:rPr lang="en-US" dirty="0" smtClean="0"/>
              <a:t>Group has been designated as a </a:t>
            </a:r>
            <a:r>
              <a:rPr lang="en-US" u="sng" dirty="0" smtClean="0"/>
              <a:t>terrorist organization </a:t>
            </a:r>
          </a:p>
          <a:p>
            <a:r>
              <a:rPr lang="en-US" dirty="0" smtClean="0"/>
              <a:t>Actions have been widely criticized around the world</a:t>
            </a:r>
          </a:p>
          <a:p>
            <a:r>
              <a:rPr lang="en-US" dirty="0" smtClean="0"/>
              <a:t>Many Islamic communities have judged the group to be </a:t>
            </a:r>
            <a:r>
              <a:rPr lang="en-US" u="sng" dirty="0" smtClean="0"/>
              <a:t>unrepresentative of Islam</a:t>
            </a:r>
            <a:endParaRPr lang="en-US" u="sng" dirty="0"/>
          </a:p>
        </p:txBody>
      </p:sp>
    </p:spTree>
    <p:extLst>
      <p:ext uri="{BB962C8B-B14F-4D97-AF65-F5344CB8AC3E}">
        <p14:creationId xmlns:p14="http://schemas.microsoft.com/office/powerpoint/2010/main" val="2028716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500" dirty="0" smtClean="0"/>
              <a:t>ISIS Beheadings</a:t>
            </a:r>
            <a:endParaRPr lang="en-US" sz="4500" dirty="0"/>
          </a:p>
        </p:txBody>
      </p:sp>
      <p:sp>
        <p:nvSpPr>
          <p:cNvPr id="3" name="Content Placeholder 2"/>
          <p:cNvSpPr>
            <a:spLocks noGrp="1"/>
          </p:cNvSpPr>
          <p:nvPr>
            <p:ph sz="quarter" idx="1"/>
          </p:nvPr>
        </p:nvSpPr>
        <p:spPr>
          <a:xfrm>
            <a:off x="457200" y="2043872"/>
            <a:ext cx="8229600" cy="4373563"/>
          </a:xfrm>
        </p:spPr>
        <p:txBody>
          <a:bodyPr/>
          <a:lstStyle/>
          <a:p>
            <a:r>
              <a:rPr lang="en-US" dirty="0" smtClean="0"/>
              <a:t>In 2014, an unknown number of Syrians, several Lebanese soldiers, at least 10 Kurds, 2 American journalists, 1 American and 2 British aid workers were beheaded by ISIS</a:t>
            </a:r>
          </a:p>
          <a:p>
            <a:r>
              <a:rPr lang="en-US" dirty="0" smtClean="0"/>
              <a:t>Videos were </a:t>
            </a:r>
            <a:r>
              <a:rPr lang="en-US" u="sng" dirty="0" smtClean="0"/>
              <a:t>posted to social media</a:t>
            </a:r>
          </a:p>
          <a:p>
            <a:r>
              <a:rPr lang="en-US" dirty="0" smtClean="0"/>
              <a:t>Some of the beheadings were conducted by a man speaking English with an English accent known as “Jihadi John”</a:t>
            </a:r>
          </a:p>
          <a:p>
            <a:r>
              <a:rPr lang="en-US" dirty="0" smtClean="0"/>
              <a:t>Publicized beheadings are only a small portion of a larger total people killed by ISIS</a:t>
            </a:r>
            <a:endParaRPr lang="en-US" dirty="0"/>
          </a:p>
        </p:txBody>
      </p:sp>
    </p:spTree>
    <p:extLst>
      <p:ext uri="{BB962C8B-B14F-4D97-AF65-F5344CB8AC3E}">
        <p14:creationId xmlns:p14="http://schemas.microsoft.com/office/powerpoint/2010/main" val="369986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400" dirty="0" smtClean="0"/>
              <a:t>ISIS Activities &amp; Outside Response</a:t>
            </a:r>
            <a:endParaRPr lang="en-US" sz="3400" dirty="0"/>
          </a:p>
        </p:txBody>
      </p:sp>
      <p:sp>
        <p:nvSpPr>
          <p:cNvPr id="3" name="Content Placeholder 2"/>
          <p:cNvSpPr>
            <a:spLocks noGrp="1"/>
          </p:cNvSpPr>
          <p:nvPr>
            <p:ph sz="quarter" idx="1"/>
          </p:nvPr>
        </p:nvSpPr>
        <p:spPr>
          <a:xfrm>
            <a:off x="301752" y="2160344"/>
            <a:ext cx="8503920" cy="4189386"/>
          </a:xfrm>
        </p:spPr>
        <p:txBody>
          <a:bodyPr>
            <a:normAutofit/>
          </a:bodyPr>
          <a:lstStyle/>
          <a:p>
            <a:r>
              <a:rPr lang="en-US" dirty="0" smtClean="0"/>
              <a:t>ISIS is known for its </a:t>
            </a:r>
            <a:r>
              <a:rPr lang="en-US" u="sng" dirty="0" smtClean="0"/>
              <a:t>violent propaganda</a:t>
            </a:r>
          </a:p>
          <a:p>
            <a:r>
              <a:rPr lang="en-US" dirty="0" smtClean="0"/>
              <a:t>In July 2014, ISIS recruited more than 6,300 fighters</a:t>
            </a:r>
          </a:p>
          <a:p>
            <a:r>
              <a:rPr lang="en-US" dirty="0" smtClean="0"/>
              <a:t>US launched humanitarian mission in August 2014 to aid the </a:t>
            </a:r>
            <a:r>
              <a:rPr lang="en-US" dirty="0" err="1" smtClean="0"/>
              <a:t>Yazidis</a:t>
            </a:r>
            <a:r>
              <a:rPr lang="en-US" dirty="0" smtClean="0"/>
              <a:t> – a Kurdish ethno-religious community</a:t>
            </a:r>
          </a:p>
          <a:p>
            <a:r>
              <a:rPr lang="en-US" dirty="0" smtClean="0"/>
              <a:t>In October and November 2014, militant groups in Libya and Egypt have pledged support to ISIS </a:t>
            </a:r>
          </a:p>
          <a:p>
            <a:r>
              <a:rPr lang="en-US" dirty="0" smtClean="0"/>
              <a:t>ISIS continues to capture cities </a:t>
            </a:r>
          </a:p>
          <a:p>
            <a:r>
              <a:rPr lang="en-US" dirty="0" smtClean="0"/>
              <a:t>In December 2014, one of the leader’s wives and one of his daughters were arrested in Lebanon</a:t>
            </a:r>
            <a:endParaRPr lang="en-US" dirty="0"/>
          </a:p>
        </p:txBody>
      </p:sp>
    </p:spTree>
    <p:extLst>
      <p:ext uri="{BB962C8B-B14F-4D97-AF65-F5344CB8AC3E}">
        <p14:creationId xmlns:p14="http://schemas.microsoft.com/office/powerpoint/2010/main" val="1786230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Mapping ISIS Attacks Around the World</a:t>
            </a:r>
            <a:endParaRPr lang="en-US" dirty="0"/>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569487" y="1727200"/>
            <a:ext cx="8048596" cy="4519596"/>
          </a:xfrm>
        </p:spPr>
      </p:pic>
    </p:spTree>
    <p:extLst>
      <p:ext uri="{BB962C8B-B14F-4D97-AF65-F5344CB8AC3E}">
        <p14:creationId xmlns:p14="http://schemas.microsoft.com/office/powerpoint/2010/main" val="33790237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itle 1"/>
          <p:cNvSpPr>
            <a:spLocks noGrp="1"/>
          </p:cNvSpPr>
          <p:nvPr>
            <p:ph type="title"/>
          </p:nvPr>
        </p:nvSpPr>
        <p:spPr/>
        <p:txBody>
          <a:bodyPr/>
          <a:lstStyle/>
          <a:p>
            <a:pPr eaLnBrk="1" hangingPunct="1"/>
            <a:r>
              <a:rPr lang="en-US" smtClean="0"/>
              <a:t>The Gulf War</a:t>
            </a:r>
          </a:p>
        </p:txBody>
      </p:sp>
      <p:sp>
        <p:nvSpPr>
          <p:cNvPr id="3" name="Content Placeholder 2"/>
          <p:cNvSpPr>
            <a:spLocks noGrp="1"/>
          </p:cNvSpPr>
          <p:nvPr>
            <p:ph idx="1"/>
          </p:nvPr>
        </p:nvSpPr>
        <p:spPr>
          <a:xfrm>
            <a:off x="3486281" y="1752600"/>
            <a:ext cx="5451057" cy="4933164"/>
          </a:xfrm>
        </p:spPr>
        <p:txBody>
          <a:bodyPr rtlCol="0">
            <a:normAutofit fontScale="92500"/>
          </a:bodyPr>
          <a:lstStyle/>
          <a:p>
            <a:pPr eaLnBrk="1" fontAlgn="auto" hangingPunct="1">
              <a:spcAft>
                <a:spcPts val="0"/>
              </a:spcAft>
              <a:buFont typeface="Arial" pitchFamily="34" charset="0"/>
              <a:buChar char="•"/>
              <a:defRPr/>
            </a:pPr>
            <a:r>
              <a:rPr lang="en-US" dirty="0" smtClean="0"/>
              <a:t>Iraq attacked their neighbor, Kuwait</a:t>
            </a:r>
          </a:p>
          <a:p>
            <a:pPr eaLnBrk="1" fontAlgn="auto" hangingPunct="1">
              <a:spcAft>
                <a:spcPts val="0"/>
              </a:spcAft>
              <a:buFont typeface="Arial" pitchFamily="34" charset="0"/>
              <a:buChar char="•"/>
              <a:defRPr/>
            </a:pPr>
            <a:r>
              <a:rPr lang="en-US" dirty="0" smtClean="0"/>
              <a:t>Saudi Arabia (and all their oil) was threatened</a:t>
            </a:r>
          </a:p>
          <a:p>
            <a:pPr eaLnBrk="1" fontAlgn="auto" hangingPunct="1">
              <a:spcAft>
                <a:spcPts val="0"/>
              </a:spcAft>
              <a:buFont typeface="Arial" pitchFamily="34" charset="0"/>
              <a:buChar char="•"/>
              <a:defRPr/>
            </a:pPr>
            <a:r>
              <a:rPr lang="en-US" dirty="0" smtClean="0"/>
              <a:t>The USA responded by sending the army and kicking the Iraqis out of Kuwait</a:t>
            </a:r>
          </a:p>
          <a:p>
            <a:pPr eaLnBrk="1" fontAlgn="auto" hangingPunct="1">
              <a:spcAft>
                <a:spcPts val="0"/>
              </a:spcAft>
              <a:buFont typeface="Arial" pitchFamily="34" charset="0"/>
              <a:buChar char="•"/>
              <a:defRPr/>
            </a:pPr>
            <a:r>
              <a:rPr lang="en-US" dirty="0" smtClean="0"/>
              <a:t>The </a:t>
            </a:r>
            <a:r>
              <a:rPr lang="en-US" u="sng" dirty="0" smtClean="0"/>
              <a:t>US Military was based in Saudi Arabia</a:t>
            </a:r>
          </a:p>
          <a:p>
            <a:pPr lvl="1" eaLnBrk="1" fontAlgn="auto" hangingPunct="1">
              <a:spcAft>
                <a:spcPts val="0"/>
              </a:spcAft>
              <a:buFont typeface="Arial" pitchFamily="34" charset="0"/>
              <a:buChar char="–"/>
              <a:defRPr/>
            </a:pPr>
            <a:r>
              <a:rPr lang="en-US" dirty="0" smtClean="0"/>
              <a:t>This made Osama Bin Laden very, very angry</a:t>
            </a:r>
          </a:p>
          <a:p>
            <a:pPr lvl="1" eaLnBrk="1" fontAlgn="auto" hangingPunct="1">
              <a:spcAft>
                <a:spcPts val="0"/>
              </a:spcAft>
              <a:buFont typeface="Arial" pitchFamily="34" charset="0"/>
              <a:buChar char="–"/>
              <a:defRPr/>
            </a:pPr>
            <a:r>
              <a:rPr lang="en-US" dirty="0" smtClean="0"/>
              <a:t>He felt the US military was insulting Islam </a:t>
            </a:r>
            <a:endParaRPr lang="en-US" dirty="0"/>
          </a:p>
          <a:p>
            <a:pPr lvl="1" eaLnBrk="1" fontAlgn="auto" hangingPunct="1">
              <a:spcAft>
                <a:spcPts val="0"/>
              </a:spcAft>
              <a:buFont typeface="Arial" pitchFamily="34" charset="0"/>
              <a:buChar char="–"/>
              <a:defRPr/>
            </a:pPr>
            <a:r>
              <a:rPr lang="en-US" dirty="0" smtClean="0"/>
              <a:t>He spoke against the royal family and was banished from Saudi Arabia—he </a:t>
            </a:r>
            <a:r>
              <a:rPr lang="en-US" u="sng" dirty="0" smtClean="0"/>
              <a:t>moved to Sudan</a:t>
            </a:r>
          </a:p>
        </p:txBody>
      </p:sp>
      <p:pic>
        <p:nvPicPr>
          <p:cNvPr id="18435" name="Picture 2"/>
          <p:cNvPicPr>
            <a:picLocks noChangeAspect="1" noChangeArrowheads="1"/>
          </p:cNvPicPr>
          <p:nvPr/>
        </p:nvPicPr>
        <p:blipFill>
          <a:blip r:embed="rId2"/>
          <a:srcRect/>
          <a:stretch>
            <a:fillRect/>
          </a:stretch>
        </p:blipFill>
        <p:spPr bwMode="auto">
          <a:xfrm>
            <a:off x="319773" y="4136497"/>
            <a:ext cx="3058683" cy="2549267"/>
          </a:xfrm>
          <a:prstGeom prst="rect">
            <a:avLst/>
          </a:prstGeom>
          <a:noFill/>
          <a:ln w="9525">
            <a:noFill/>
            <a:miter lim="800000"/>
            <a:headEnd/>
            <a:tailEnd/>
          </a:ln>
        </p:spPr>
      </p:pic>
      <p:pic>
        <p:nvPicPr>
          <p:cNvPr id="18436" name="Picture 3"/>
          <p:cNvPicPr>
            <a:picLocks noChangeAspect="1" noChangeArrowheads="1"/>
          </p:cNvPicPr>
          <p:nvPr/>
        </p:nvPicPr>
        <p:blipFill>
          <a:blip r:embed="rId3"/>
          <a:srcRect/>
          <a:stretch>
            <a:fillRect/>
          </a:stretch>
        </p:blipFill>
        <p:spPr bwMode="auto">
          <a:xfrm>
            <a:off x="319773" y="1752600"/>
            <a:ext cx="3059731" cy="2267479"/>
          </a:xfrm>
          <a:prstGeom prst="rect">
            <a:avLst/>
          </a:prstGeom>
          <a:noFill/>
          <a:ln w="9525">
            <a:noFill/>
            <a:miter lim="800000"/>
            <a:headEnd/>
            <a:tailEnd/>
          </a:ln>
        </p:spPr>
      </p:pic>
    </p:spTree>
    <p:extLst>
      <p:ext uri="{BB962C8B-B14F-4D97-AF65-F5344CB8AC3E}">
        <p14:creationId xmlns:p14="http://schemas.microsoft.com/office/powerpoint/2010/main" val="470680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Attack on Paris</a:t>
            </a:r>
            <a:endParaRPr lang="en-US" dirty="0"/>
          </a:p>
        </p:txBody>
      </p:sp>
      <p:sp>
        <p:nvSpPr>
          <p:cNvPr id="3" name="Content Placeholder 2"/>
          <p:cNvSpPr>
            <a:spLocks noGrp="1"/>
          </p:cNvSpPr>
          <p:nvPr>
            <p:ph sz="quarter" idx="1"/>
          </p:nvPr>
        </p:nvSpPr>
        <p:spPr>
          <a:xfrm>
            <a:off x="144379" y="1725112"/>
            <a:ext cx="8855242" cy="4912254"/>
          </a:xfrm>
        </p:spPr>
        <p:txBody>
          <a:bodyPr>
            <a:normAutofit/>
          </a:bodyPr>
          <a:lstStyle/>
          <a:p>
            <a:r>
              <a:rPr lang="en-US" dirty="0" smtClean="0"/>
              <a:t>On the evening of </a:t>
            </a:r>
            <a:r>
              <a:rPr lang="en-US" u="sng" dirty="0" smtClean="0"/>
              <a:t>November 13, 2015</a:t>
            </a:r>
            <a:r>
              <a:rPr lang="en-US" dirty="0" smtClean="0"/>
              <a:t> a series of terrorist attacks occurred in Paris</a:t>
            </a:r>
          </a:p>
          <a:p>
            <a:r>
              <a:rPr lang="en-US" dirty="0" smtClean="0"/>
              <a:t>Three suicide bombers first struck near a stadium, and this was followed by suicide bombings and mass shootings at cafes, restaurants and a theater</a:t>
            </a:r>
          </a:p>
          <a:p>
            <a:r>
              <a:rPr lang="en-US" dirty="0" smtClean="0"/>
              <a:t>130 people were killed and 368 were injured during the attacks</a:t>
            </a:r>
          </a:p>
          <a:p>
            <a:r>
              <a:rPr lang="en-US" dirty="0" smtClean="0"/>
              <a:t>ISIS claimed responsibility, stating that it was </a:t>
            </a:r>
            <a:r>
              <a:rPr lang="en-US" u="sng" dirty="0" smtClean="0"/>
              <a:t>retaliation for French led airstrikes on ISIS</a:t>
            </a:r>
            <a:r>
              <a:rPr lang="en-US" dirty="0" smtClean="0"/>
              <a:t> targets in Syria and Iraq</a:t>
            </a:r>
          </a:p>
          <a:p>
            <a:r>
              <a:rPr lang="en-US" dirty="0" smtClean="0"/>
              <a:t>All of the attackers were killed and the leader/coordinator of the group was found and killed a few days following the attacks</a:t>
            </a:r>
            <a:endParaRPr lang="en-US" dirty="0"/>
          </a:p>
        </p:txBody>
      </p:sp>
    </p:spTree>
    <p:extLst>
      <p:ext uri="{BB962C8B-B14F-4D97-AF65-F5344CB8AC3E}">
        <p14:creationId xmlns:p14="http://schemas.microsoft.com/office/powerpoint/2010/main" val="203509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ISIS in 2015 and 2016</a:t>
            </a:r>
            <a:endParaRPr lang="en-US" dirty="0"/>
          </a:p>
        </p:txBody>
      </p:sp>
      <p:sp>
        <p:nvSpPr>
          <p:cNvPr id="3" name="Content Placeholder 2"/>
          <p:cNvSpPr>
            <a:spLocks noGrp="1"/>
          </p:cNvSpPr>
          <p:nvPr>
            <p:ph sz="quarter" idx="1"/>
          </p:nvPr>
        </p:nvSpPr>
        <p:spPr>
          <a:xfrm>
            <a:off x="301752" y="1684066"/>
            <a:ext cx="8503920" cy="4921984"/>
          </a:xfrm>
        </p:spPr>
        <p:txBody>
          <a:bodyPr>
            <a:normAutofit fontScale="92500" lnSpcReduction="10000"/>
          </a:bodyPr>
          <a:lstStyle/>
          <a:p>
            <a:r>
              <a:rPr lang="en-US" dirty="0" smtClean="0"/>
              <a:t>Advances have been made to gain territory throughout 2015, and </a:t>
            </a:r>
            <a:r>
              <a:rPr lang="en-US" u="sng" dirty="0" smtClean="0"/>
              <a:t>now include more regions in Africa and Asia</a:t>
            </a:r>
            <a:r>
              <a:rPr lang="en-US" dirty="0" smtClean="0"/>
              <a:t>, including Libya, Yemen, Nigeria, Niger, Chad, Cameroon and Uzbekistan</a:t>
            </a:r>
          </a:p>
          <a:p>
            <a:r>
              <a:rPr lang="en-US" u="sng" dirty="0" smtClean="0"/>
              <a:t>US and EU led airstrikes continue to hurt ISIS</a:t>
            </a:r>
            <a:r>
              <a:rPr lang="en-US" dirty="0" smtClean="0"/>
              <a:t> and the US announced in June of 2015 that more than 10,000 members of ISIS have been taken out in airstrikes since September of 2014</a:t>
            </a:r>
          </a:p>
          <a:p>
            <a:r>
              <a:rPr lang="en-US" dirty="0" smtClean="0"/>
              <a:t>There have been no direct attacks on US soil, but there have been a </a:t>
            </a:r>
            <a:r>
              <a:rPr lang="en-US" u="sng" dirty="0" smtClean="0"/>
              <a:t>number of attacks inspired by ISIS</a:t>
            </a:r>
            <a:r>
              <a:rPr lang="en-US" dirty="0" smtClean="0"/>
              <a:t>, including the </a:t>
            </a:r>
            <a:r>
              <a:rPr lang="en-US" u="sng" dirty="0" smtClean="0"/>
              <a:t>San </a:t>
            </a:r>
            <a:r>
              <a:rPr lang="en-US" u="sng" dirty="0" err="1" smtClean="0"/>
              <a:t>Bernadino</a:t>
            </a:r>
            <a:r>
              <a:rPr lang="en-US" u="sng" dirty="0" smtClean="0"/>
              <a:t> shooting</a:t>
            </a:r>
            <a:r>
              <a:rPr lang="en-US" dirty="0" smtClean="0"/>
              <a:t> that killed 14 people on December 2, the deadliest terrorist attack on US soil since 9/11</a:t>
            </a:r>
          </a:p>
          <a:p>
            <a:r>
              <a:rPr lang="en-US" dirty="0" smtClean="0"/>
              <a:t>As of December 2015, ISIS is estimated to have a </a:t>
            </a:r>
            <a:r>
              <a:rPr lang="en-US" u="sng" dirty="0" smtClean="0"/>
              <a:t>population of 2.8 million to 8 million people</a:t>
            </a:r>
          </a:p>
          <a:p>
            <a:endParaRPr lang="en-US" dirty="0"/>
          </a:p>
        </p:txBody>
      </p:sp>
    </p:spTree>
    <p:extLst>
      <p:ext uri="{BB962C8B-B14F-4D97-AF65-F5344CB8AC3E}">
        <p14:creationId xmlns:p14="http://schemas.microsoft.com/office/powerpoint/2010/main" val="3777692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580" y="1066799"/>
            <a:ext cx="8720719" cy="480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876741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p:nvPr>
        </p:nvSpPr>
        <p:spPr/>
        <p:txBody>
          <a:bodyPr/>
          <a:lstStyle/>
          <a:p>
            <a:pPr eaLnBrk="1" hangingPunct="1"/>
            <a:r>
              <a:rPr lang="en-US" dirty="0" smtClean="0"/>
              <a:t>Al-</a:t>
            </a:r>
            <a:r>
              <a:rPr lang="en-US" dirty="0" err="1" smtClean="0"/>
              <a:t>qaeda</a:t>
            </a:r>
            <a:r>
              <a:rPr lang="en-US" dirty="0" smtClean="0"/>
              <a:t> in </a:t>
            </a:r>
            <a:r>
              <a:rPr lang="en-US" dirty="0" err="1" smtClean="0"/>
              <a:t>sudan</a:t>
            </a:r>
            <a:endParaRPr lang="en-US" dirty="0" smtClean="0"/>
          </a:p>
        </p:txBody>
      </p:sp>
      <p:sp>
        <p:nvSpPr>
          <p:cNvPr id="3" name="Content Placeholder 2"/>
          <p:cNvSpPr>
            <a:spLocks noGrp="1"/>
          </p:cNvSpPr>
          <p:nvPr>
            <p:ph idx="1"/>
          </p:nvPr>
        </p:nvSpPr>
        <p:spPr>
          <a:xfrm>
            <a:off x="251587" y="1737340"/>
            <a:ext cx="5343235" cy="4852570"/>
          </a:xfrm>
        </p:spPr>
        <p:txBody>
          <a:bodyPr rtlCol="0">
            <a:normAutofit/>
          </a:bodyPr>
          <a:lstStyle/>
          <a:p>
            <a:pPr eaLnBrk="1" fontAlgn="auto" hangingPunct="1">
              <a:spcAft>
                <a:spcPts val="0"/>
              </a:spcAft>
              <a:buFont typeface="Arial" pitchFamily="34" charset="0"/>
              <a:buChar char="•"/>
              <a:defRPr/>
            </a:pPr>
            <a:r>
              <a:rPr lang="en-US" sz="3000" dirty="0" smtClean="0"/>
              <a:t>Al Qaeda and Bin Laden were in Sudan-a very poor African Country</a:t>
            </a:r>
          </a:p>
          <a:p>
            <a:pPr lvl="1" eaLnBrk="1" fontAlgn="auto" hangingPunct="1">
              <a:spcAft>
                <a:spcPts val="0"/>
              </a:spcAft>
              <a:buFont typeface="Arial" pitchFamily="34" charset="0"/>
              <a:buChar char="–"/>
              <a:defRPr/>
            </a:pPr>
            <a:r>
              <a:rPr lang="en-US" sz="2400" dirty="0" smtClean="0"/>
              <a:t>Large Muslim population</a:t>
            </a:r>
          </a:p>
          <a:p>
            <a:pPr lvl="1" eaLnBrk="1" fontAlgn="auto" hangingPunct="1">
              <a:spcAft>
                <a:spcPts val="0"/>
              </a:spcAft>
              <a:buFont typeface="Arial" pitchFamily="34" charset="0"/>
              <a:buChar char="–"/>
              <a:defRPr/>
            </a:pPr>
            <a:r>
              <a:rPr lang="en-US" sz="2400" dirty="0" smtClean="0"/>
              <a:t>Muslim government</a:t>
            </a:r>
          </a:p>
          <a:p>
            <a:pPr eaLnBrk="1" fontAlgn="auto" hangingPunct="1">
              <a:spcAft>
                <a:spcPts val="0"/>
              </a:spcAft>
              <a:buFont typeface="Arial" pitchFamily="34" charset="0"/>
              <a:buChar char="•"/>
              <a:defRPr/>
            </a:pPr>
            <a:r>
              <a:rPr lang="en-US" sz="3000" dirty="0" smtClean="0"/>
              <a:t>Bin Laden used his money to help the Sudanese government, start businesses, and recruit new followers</a:t>
            </a:r>
          </a:p>
          <a:p>
            <a:pPr marL="0" indent="0" eaLnBrk="1" fontAlgn="auto" hangingPunct="1">
              <a:spcAft>
                <a:spcPts val="0"/>
              </a:spcAft>
              <a:buFont typeface="Arial" pitchFamily="34" charset="0"/>
              <a:buNone/>
              <a:defRPr/>
            </a:pPr>
            <a:endParaRPr lang="en-US" dirty="0"/>
          </a:p>
        </p:txBody>
      </p:sp>
      <p:pic>
        <p:nvPicPr>
          <p:cNvPr id="19459" name="Picture 2"/>
          <p:cNvPicPr>
            <a:picLocks noChangeAspect="1" noChangeArrowheads="1"/>
          </p:cNvPicPr>
          <p:nvPr/>
        </p:nvPicPr>
        <p:blipFill>
          <a:blip r:embed="rId2"/>
          <a:srcRect t="12819"/>
          <a:stretch>
            <a:fillRect/>
          </a:stretch>
        </p:blipFill>
        <p:spPr bwMode="auto">
          <a:xfrm>
            <a:off x="6227360" y="4186210"/>
            <a:ext cx="2097088" cy="2036762"/>
          </a:xfrm>
          <a:prstGeom prst="rect">
            <a:avLst/>
          </a:prstGeom>
          <a:noFill/>
          <a:ln w="9525">
            <a:noFill/>
            <a:miter lim="800000"/>
            <a:headEnd/>
            <a:tailEnd/>
          </a:ln>
        </p:spPr>
      </p:pic>
      <p:pic>
        <p:nvPicPr>
          <p:cNvPr id="19460" name="Picture 3"/>
          <p:cNvPicPr>
            <a:picLocks noChangeAspect="1" noChangeArrowheads="1"/>
          </p:cNvPicPr>
          <p:nvPr/>
        </p:nvPicPr>
        <p:blipFill>
          <a:blip r:embed="rId3"/>
          <a:srcRect/>
          <a:stretch>
            <a:fillRect/>
          </a:stretch>
        </p:blipFill>
        <p:spPr bwMode="auto">
          <a:xfrm>
            <a:off x="5867400" y="2322560"/>
            <a:ext cx="2819400" cy="1516062"/>
          </a:xfrm>
          <a:prstGeom prst="rect">
            <a:avLst/>
          </a:prstGeom>
          <a:noFill/>
          <a:ln w="9525">
            <a:noFill/>
            <a:miter lim="800000"/>
            <a:headEnd/>
            <a:tailEnd/>
          </a:ln>
        </p:spPr>
      </p:pic>
    </p:spTree>
    <p:extLst>
      <p:ext uri="{BB962C8B-B14F-4D97-AF65-F5344CB8AC3E}">
        <p14:creationId xmlns:p14="http://schemas.microsoft.com/office/powerpoint/2010/main" val="2522535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1"/>
          <p:cNvSpPr>
            <a:spLocks noGrp="1"/>
          </p:cNvSpPr>
          <p:nvPr>
            <p:ph type="title"/>
          </p:nvPr>
        </p:nvSpPr>
        <p:spPr/>
        <p:txBody>
          <a:bodyPr/>
          <a:lstStyle/>
          <a:p>
            <a:pPr eaLnBrk="1" hangingPunct="1"/>
            <a:r>
              <a:rPr lang="en-US" smtClean="0"/>
              <a:t>Bin Laden and the Saudis</a:t>
            </a:r>
          </a:p>
        </p:txBody>
      </p:sp>
      <p:sp>
        <p:nvSpPr>
          <p:cNvPr id="20482" name="Content Placeholder 2"/>
          <p:cNvSpPr>
            <a:spLocks noGrp="1"/>
          </p:cNvSpPr>
          <p:nvPr>
            <p:ph idx="1"/>
          </p:nvPr>
        </p:nvSpPr>
        <p:spPr>
          <a:xfrm>
            <a:off x="3713907" y="1752600"/>
            <a:ext cx="5235411" cy="4964113"/>
          </a:xfrm>
        </p:spPr>
        <p:txBody>
          <a:bodyPr>
            <a:normAutofit/>
          </a:bodyPr>
          <a:lstStyle/>
          <a:p>
            <a:pPr eaLnBrk="1" hangingPunct="1"/>
            <a:r>
              <a:rPr lang="en-US" sz="2500" dirty="0" smtClean="0"/>
              <a:t>In 1993, </a:t>
            </a:r>
            <a:r>
              <a:rPr lang="en-US" sz="2500" u="sng" dirty="0" smtClean="0"/>
              <a:t>Saudi Arabia supported the Oslo Peace Accords</a:t>
            </a:r>
            <a:r>
              <a:rPr lang="en-US" sz="2500" dirty="0" smtClean="0"/>
              <a:t> —Enraged Bin Laden</a:t>
            </a:r>
          </a:p>
          <a:p>
            <a:pPr eaLnBrk="1" hangingPunct="1"/>
            <a:r>
              <a:rPr lang="en-US" sz="2500" dirty="0" smtClean="0"/>
              <a:t>His speeches against the Saudi Royal Family caused the king to revoke his citizenship</a:t>
            </a:r>
          </a:p>
          <a:p>
            <a:pPr eaLnBrk="1" hangingPunct="1"/>
            <a:r>
              <a:rPr lang="en-US" sz="2500" dirty="0" smtClean="0"/>
              <a:t>He lost his yearly stipend from his family - $10,300,000 a year</a:t>
            </a:r>
          </a:p>
          <a:p>
            <a:pPr eaLnBrk="1" hangingPunct="1"/>
            <a:r>
              <a:rPr lang="en-US" sz="2500" dirty="0" smtClean="0"/>
              <a:t>He had to return his Saudi passport</a:t>
            </a:r>
          </a:p>
          <a:p>
            <a:pPr eaLnBrk="1" hangingPunct="1"/>
            <a:r>
              <a:rPr lang="en-US" sz="2500" dirty="0" smtClean="0"/>
              <a:t>His family disowned him</a:t>
            </a:r>
          </a:p>
          <a:p>
            <a:pPr eaLnBrk="1" hangingPunct="1"/>
            <a:endParaRPr lang="en-US" sz="2500" dirty="0" smtClean="0"/>
          </a:p>
        </p:txBody>
      </p:sp>
      <p:pic>
        <p:nvPicPr>
          <p:cNvPr id="20483" name="Picture 2"/>
          <p:cNvPicPr>
            <a:picLocks noChangeAspect="1" noChangeArrowheads="1"/>
          </p:cNvPicPr>
          <p:nvPr/>
        </p:nvPicPr>
        <p:blipFill>
          <a:blip r:embed="rId2"/>
          <a:srcRect/>
          <a:stretch>
            <a:fillRect/>
          </a:stretch>
        </p:blipFill>
        <p:spPr bwMode="auto">
          <a:xfrm>
            <a:off x="910393" y="4180916"/>
            <a:ext cx="2195512" cy="2068513"/>
          </a:xfrm>
          <a:prstGeom prst="rect">
            <a:avLst/>
          </a:prstGeom>
          <a:noFill/>
          <a:ln w="9525">
            <a:noFill/>
            <a:miter lim="800000"/>
            <a:headEnd/>
            <a:tailEnd/>
          </a:ln>
        </p:spPr>
      </p:pic>
      <p:pic>
        <p:nvPicPr>
          <p:cNvPr id="20484" name="Picture 3"/>
          <p:cNvPicPr>
            <a:picLocks noChangeAspect="1" noChangeArrowheads="1"/>
          </p:cNvPicPr>
          <p:nvPr/>
        </p:nvPicPr>
        <p:blipFill>
          <a:blip r:embed="rId3"/>
          <a:srcRect/>
          <a:stretch>
            <a:fillRect/>
          </a:stretch>
        </p:blipFill>
        <p:spPr bwMode="auto">
          <a:xfrm>
            <a:off x="2106141" y="1881120"/>
            <a:ext cx="1443037" cy="2052638"/>
          </a:xfrm>
          <a:prstGeom prst="rect">
            <a:avLst/>
          </a:prstGeom>
          <a:noFill/>
          <a:ln w="9525">
            <a:noFill/>
            <a:miter lim="800000"/>
            <a:headEnd/>
            <a:tailEnd/>
          </a:ln>
        </p:spPr>
      </p:pic>
      <p:pic>
        <p:nvPicPr>
          <p:cNvPr id="20485" name="Picture 4"/>
          <p:cNvPicPr>
            <a:picLocks noChangeAspect="1" noChangeArrowheads="1"/>
          </p:cNvPicPr>
          <p:nvPr/>
        </p:nvPicPr>
        <p:blipFill>
          <a:blip r:embed="rId4"/>
          <a:srcRect/>
          <a:stretch>
            <a:fillRect/>
          </a:stretch>
        </p:blipFill>
        <p:spPr bwMode="auto">
          <a:xfrm>
            <a:off x="390074" y="2110927"/>
            <a:ext cx="1600200" cy="1601788"/>
          </a:xfrm>
          <a:prstGeom prst="rect">
            <a:avLst/>
          </a:prstGeom>
          <a:noFill/>
          <a:ln w="9525">
            <a:noFill/>
            <a:miter lim="800000"/>
            <a:headEnd/>
            <a:tailEnd/>
          </a:ln>
        </p:spPr>
      </p:pic>
    </p:spTree>
    <p:extLst>
      <p:ext uri="{BB962C8B-B14F-4D97-AF65-F5344CB8AC3E}">
        <p14:creationId xmlns:p14="http://schemas.microsoft.com/office/powerpoint/2010/main" val="356002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48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48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48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48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48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Apothecary</Template>
  <TotalTime>2439</TotalTime>
  <Words>3611</Words>
  <Application>Microsoft Office PowerPoint</Application>
  <PresentationFormat>On-screen Show (4:3)</PresentationFormat>
  <Paragraphs>305</Paragraphs>
  <Slides>61</Slides>
  <Notes>1</Notes>
  <HiddenSlides>0</HiddenSlides>
  <MMClips>0</MMClips>
  <ScaleCrop>false</ScaleCrop>
  <HeadingPairs>
    <vt:vector size="4" baseType="variant">
      <vt:variant>
        <vt:lpstr>Theme</vt:lpstr>
      </vt:variant>
      <vt:variant>
        <vt:i4>1</vt:i4>
      </vt:variant>
      <vt:variant>
        <vt:lpstr>Slide Titles</vt:lpstr>
      </vt:variant>
      <vt:variant>
        <vt:i4>61</vt:i4>
      </vt:variant>
    </vt:vector>
  </HeadingPairs>
  <TitlesOfParts>
    <vt:vector size="62" baseType="lpstr">
      <vt:lpstr>Apothecary</vt:lpstr>
      <vt:lpstr>Post 9/11  and the war on terror</vt:lpstr>
      <vt:lpstr>Al-qaeda</vt:lpstr>
      <vt:lpstr>PowerPoint Presentation</vt:lpstr>
      <vt:lpstr>Founding of al-qaeda</vt:lpstr>
      <vt:lpstr>Afghanistan and al-qaeda</vt:lpstr>
      <vt:lpstr>The Gulf War</vt:lpstr>
      <vt:lpstr>PowerPoint Presentation</vt:lpstr>
      <vt:lpstr>Al-qaeda in sudan</vt:lpstr>
      <vt:lpstr>Bin Laden and the Saudis</vt:lpstr>
      <vt:lpstr>Al-qaeda turns to global war</vt:lpstr>
      <vt:lpstr>al-Qaeda in Yemen</vt:lpstr>
      <vt:lpstr>World Trade Center 1993</vt:lpstr>
      <vt:lpstr>Khobar Towers attack </vt:lpstr>
      <vt:lpstr>Embassy Bombings</vt:lpstr>
      <vt:lpstr>Attack on the USS Cole </vt:lpstr>
      <vt:lpstr>September 11, 2001</vt:lpstr>
      <vt:lpstr>Afghanistan  and the taliban</vt:lpstr>
      <vt:lpstr>Who Are the Taliban?</vt:lpstr>
      <vt:lpstr>Where Did the Taliban Come From?</vt:lpstr>
      <vt:lpstr>Map of Afghanistan and Pakistan</vt:lpstr>
      <vt:lpstr>Taliban in Power</vt:lpstr>
      <vt:lpstr>Muhammed Omar</vt:lpstr>
      <vt:lpstr>Afghanistan War</vt:lpstr>
      <vt:lpstr>Taliban Today</vt:lpstr>
      <vt:lpstr>End to the Afghanistan War?</vt:lpstr>
      <vt:lpstr>Government in Afghanistan today</vt:lpstr>
      <vt:lpstr>iraq</vt:lpstr>
      <vt:lpstr>Constitutional Monarchy</vt:lpstr>
      <vt:lpstr>Iraq Military Gains Power</vt:lpstr>
      <vt:lpstr>1958 Revolution</vt:lpstr>
      <vt:lpstr>1963 and 1968 Coups</vt:lpstr>
      <vt:lpstr>Saddam Hussein (1937-2006)</vt:lpstr>
      <vt:lpstr>Cult of Personality</vt:lpstr>
      <vt:lpstr>Saddam in Power</vt:lpstr>
      <vt:lpstr>Persian Gulf War (1990-1991)</vt:lpstr>
      <vt:lpstr>End of the Persian Gulf War</vt:lpstr>
      <vt:lpstr>The Iraq War (2003-2011)</vt:lpstr>
      <vt:lpstr>Public Opinion of the Iraq War</vt:lpstr>
      <vt:lpstr>Capture &amp; Trial of Saddam</vt:lpstr>
      <vt:lpstr>Death of Saddam Hussein</vt:lpstr>
      <vt:lpstr>Government in Iraq, 2003-2007</vt:lpstr>
      <vt:lpstr>Government in Iraq, 2008-Present</vt:lpstr>
      <vt:lpstr>Ethnic Demographics, Present</vt:lpstr>
      <vt:lpstr>Arab spring &amp; Syria</vt:lpstr>
      <vt:lpstr>What is the Arab Spring?</vt:lpstr>
      <vt:lpstr>PowerPoint Presentation</vt:lpstr>
      <vt:lpstr>Arab Spring Demonstrations</vt:lpstr>
      <vt:lpstr>Arab Spring in Tunisia</vt:lpstr>
      <vt:lpstr>Arab Spring in Egypt</vt:lpstr>
      <vt:lpstr>Arab Spring in Syria</vt:lpstr>
      <vt:lpstr>Syrian refugees</vt:lpstr>
      <vt:lpstr>Isis  </vt:lpstr>
      <vt:lpstr>What is ISIS?</vt:lpstr>
      <vt:lpstr>ISIS Control</vt:lpstr>
      <vt:lpstr>Leader of ISIS</vt:lpstr>
      <vt:lpstr>Criticism of ISIS</vt:lpstr>
      <vt:lpstr>ISIS Beheadings</vt:lpstr>
      <vt:lpstr>ISIS Activities &amp; Outside Response</vt:lpstr>
      <vt:lpstr>Mapping ISIS Attacks Around the World</vt:lpstr>
      <vt:lpstr>Attack on Paris</vt:lpstr>
      <vt:lpstr>ISIS in 2015 and 2016</vt:lpstr>
    </vt:vector>
  </TitlesOfParts>
  <Company>New England School of Law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 On: Israel</dc:title>
  <dc:creator>Sara Estis</dc:creator>
  <cp:lastModifiedBy>FREDERICK HARRIS</cp:lastModifiedBy>
  <cp:revision>63</cp:revision>
  <cp:lastPrinted>2014-12-04T13:39:19Z</cp:lastPrinted>
  <dcterms:created xsi:type="dcterms:W3CDTF">2014-12-03T01:49:10Z</dcterms:created>
  <dcterms:modified xsi:type="dcterms:W3CDTF">2016-01-21T19:33:55Z</dcterms:modified>
</cp:coreProperties>
</file>