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92" r:id="rId1"/>
  </p:sldMasterIdLst>
  <p:sldIdLst>
    <p:sldId id="256" r:id="rId2"/>
    <p:sldId id="266" r:id="rId3"/>
    <p:sldId id="257" r:id="rId4"/>
    <p:sldId id="258" r:id="rId5"/>
    <p:sldId id="259" r:id="rId6"/>
    <p:sldId id="260" r:id="rId7"/>
    <p:sldId id="261" r:id="rId8"/>
    <p:sldId id="262" r:id="rId9"/>
    <p:sldId id="267" r:id="rId10"/>
    <p:sldId id="268" r:id="rId11"/>
    <p:sldId id="269" r:id="rId12"/>
    <p:sldId id="270" r:id="rId13"/>
    <p:sldId id="271" r:id="rId14"/>
    <p:sldId id="272" r:id="rId15"/>
    <p:sldId id="273" r:id="rId16"/>
    <p:sldId id="263" r:id="rId17"/>
    <p:sldId id="274" r:id="rId18"/>
    <p:sldId id="275" r:id="rId19"/>
    <p:sldId id="276" r:id="rId20"/>
    <p:sldId id="277" r:id="rId21"/>
    <p:sldId id="264" r:id="rId22"/>
    <p:sldId id="278" r:id="rId23"/>
    <p:sldId id="279" r:id="rId24"/>
    <p:sldId id="280" r:id="rId25"/>
    <p:sldId id="281" r:id="rId26"/>
    <p:sldId id="282" r:id="rId27"/>
    <p:sldId id="265"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77" d="100"/>
          <a:sy n="77" d="100"/>
        </p:scale>
        <p:origin x="-952"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41E271A-D45A-477C-A727-E652DCC4FC75}" type="datetimeFigureOut">
              <a:rPr lang="en-US" smtClean="0"/>
              <a:pPr/>
              <a:t>6/9/14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B52016D-867F-434C-AB3B-D14023E26137}"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1E271A-D45A-477C-A727-E652DCC4FC75}" type="datetimeFigureOut">
              <a:rPr lang="en-US" smtClean="0"/>
              <a:pPr/>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2016D-867F-434C-AB3B-D14023E261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1E271A-D45A-477C-A727-E652DCC4FC75}" type="datetimeFigureOut">
              <a:rPr lang="en-US" smtClean="0"/>
              <a:pPr/>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2016D-867F-434C-AB3B-D14023E26137}"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1E271A-D45A-477C-A727-E652DCC4FC75}" type="datetimeFigureOut">
              <a:rPr lang="en-US" smtClean="0"/>
              <a:pPr/>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2016D-867F-434C-AB3B-D14023E26137}"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41E271A-D45A-477C-A727-E652DCC4FC75}" type="datetimeFigureOut">
              <a:rPr lang="en-US" smtClean="0"/>
              <a:pPr/>
              <a:t>6/9/14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B52016D-867F-434C-AB3B-D14023E26137}"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1E271A-D45A-477C-A727-E652DCC4FC75}" type="datetimeFigureOut">
              <a:rPr lang="en-US" smtClean="0"/>
              <a:pPr/>
              <a:t>6/9/14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2016D-867F-434C-AB3B-D14023E26137}"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41E271A-D45A-477C-A727-E652DCC4FC75}" type="datetimeFigureOut">
              <a:rPr lang="en-US" smtClean="0"/>
              <a:pPr/>
              <a:t>6/9/14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2016D-867F-434C-AB3B-D14023E26137}"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1E271A-D45A-477C-A727-E652DCC4FC75}" type="datetimeFigureOut">
              <a:rPr lang="en-US" smtClean="0"/>
              <a:pPr/>
              <a:t>6/9/14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2016D-867F-434C-AB3B-D14023E26137}"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E271A-D45A-477C-A727-E652DCC4FC75}" type="datetimeFigureOut">
              <a:rPr lang="en-US" smtClean="0"/>
              <a:pPr/>
              <a:t>6/9/14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2016D-867F-434C-AB3B-D14023E26137}"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1E271A-D45A-477C-A727-E652DCC4FC75}" type="datetimeFigureOut">
              <a:rPr lang="en-US" smtClean="0"/>
              <a:pPr/>
              <a:t>6/9/14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2016D-867F-434C-AB3B-D14023E2613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1E271A-D45A-477C-A727-E652DCC4FC75}" type="datetimeFigureOut">
              <a:rPr lang="en-US" smtClean="0"/>
              <a:pPr/>
              <a:t>6/9/14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2016D-867F-434C-AB3B-D14023E2613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41E271A-D45A-477C-A727-E652DCC4FC75}" type="datetimeFigureOut">
              <a:rPr lang="en-US" smtClean="0"/>
              <a:pPr/>
              <a:t>6/9/14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B52016D-867F-434C-AB3B-D14023E26137}"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Civil War</a:t>
            </a:r>
            <a:endParaRPr lang="en-US" dirty="0"/>
          </a:p>
        </p:txBody>
      </p:sp>
      <p:sp>
        <p:nvSpPr>
          <p:cNvPr id="3" name="Subtitle 2"/>
          <p:cNvSpPr>
            <a:spLocks noGrp="1"/>
          </p:cNvSpPr>
          <p:nvPr>
            <p:ph type="subTitle" idx="1"/>
          </p:nvPr>
        </p:nvSpPr>
        <p:spPr/>
        <p:txBody>
          <a:bodyPr/>
          <a:lstStyle/>
          <a:p>
            <a:r>
              <a:rPr lang="en-US" dirty="0" smtClean="0"/>
              <a:t>Unit 7</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966343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Naval War</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2133600"/>
            <a:ext cx="4270375" cy="3109653"/>
          </a:xfrm>
        </p:spPr>
      </p:pic>
      <p:sp>
        <p:nvSpPr>
          <p:cNvPr id="4" name="Content Placeholder 3"/>
          <p:cNvSpPr>
            <a:spLocks noGrp="1"/>
          </p:cNvSpPr>
          <p:nvPr>
            <p:ph sz="quarter" idx="2"/>
          </p:nvPr>
        </p:nvSpPr>
        <p:spPr>
          <a:xfrm>
            <a:off x="4632198" y="1216152"/>
            <a:ext cx="4207002" cy="5108448"/>
          </a:xfrm>
        </p:spPr>
        <p:txBody>
          <a:bodyPr>
            <a:noAutofit/>
          </a:bodyPr>
          <a:lstStyle/>
          <a:p>
            <a:r>
              <a:rPr lang="en-US" sz="2370" dirty="0" smtClean="0"/>
              <a:t>Union navy blockaded all Confederate ports</a:t>
            </a:r>
          </a:p>
          <a:p>
            <a:r>
              <a:rPr lang="en-US" sz="2370" dirty="0" smtClean="0"/>
              <a:t>Union blockades were increasingly effective, but it was difficult to stop blockade runners</a:t>
            </a:r>
          </a:p>
          <a:p>
            <a:pPr>
              <a:buNone/>
            </a:pPr>
            <a:r>
              <a:rPr lang="en-US" sz="2370" dirty="0" smtClean="0"/>
              <a:t>BLOCKADE RUNNERS: small, fast vessels the South used to smuggle goods past the blockade</a:t>
            </a:r>
          </a:p>
          <a:p>
            <a:r>
              <a:rPr lang="en-US" sz="2370" dirty="0" smtClean="0"/>
              <a:t>In April of 1862, Union forces led by David Farragut won the Battle for New Orleans</a:t>
            </a:r>
          </a:p>
          <a:p>
            <a:endParaRPr lang="en-US" sz="237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Shiloh</a:t>
            </a:r>
            <a:endParaRPr lang="en-US" dirty="0"/>
          </a:p>
        </p:txBody>
      </p:sp>
      <p:sp>
        <p:nvSpPr>
          <p:cNvPr id="3" name="Content Placeholder 2"/>
          <p:cNvSpPr>
            <a:spLocks noGrp="1"/>
          </p:cNvSpPr>
          <p:nvPr>
            <p:ph sz="quarter" idx="1"/>
          </p:nvPr>
        </p:nvSpPr>
        <p:spPr>
          <a:xfrm>
            <a:off x="228600" y="1219200"/>
            <a:ext cx="4724400" cy="5181600"/>
          </a:xfrm>
        </p:spPr>
        <p:txBody>
          <a:bodyPr>
            <a:noAutofit/>
          </a:bodyPr>
          <a:lstStyle/>
          <a:p>
            <a:r>
              <a:rPr lang="en-US" sz="2700" dirty="0" smtClean="0"/>
              <a:t>Union army general was </a:t>
            </a:r>
            <a:r>
              <a:rPr lang="en-US" sz="2700" dirty="0" err="1" smtClean="0"/>
              <a:t>Ulysees</a:t>
            </a:r>
            <a:r>
              <a:rPr lang="en-US" sz="2700" dirty="0" smtClean="0"/>
              <a:t> S. Grant</a:t>
            </a:r>
          </a:p>
          <a:p>
            <a:r>
              <a:rPr lang="en-US" sz="2700" dirty="0" smtClean="0"/>
              <a:t>Gained back all of Kentucky and most of western Tennessee</a:t>
            </a:r>
          </a:p>
          <a:p>
            <a:r>
              <a:rPr lang="en-US" sz="2700" dirty="0" smtClean="0"/>
              <a:t>Confederate forces launched surprise attack on Grant’s troops on April 6, 1862</a:t>
            </a:r>
          </a:p>
          <a:p>
            <a:r>
              <a:rPr lang="en-US" sz="2700" dirty="0" smtClean="0"/>
              <a:t>Grant replied with a surprise attack on April 7 and won</a:t>
            </a:r>
          </a:p>
          <a:p>
            <a:r>
              <a:rPr lang="en-US" sz="2700" dirty="0" smtClean="0"/>
              <a:t>20,000 troops died in the Battle of Shiloh</a:t>
            </a:r>
            <a:endParaRPr lang="en-US" sz="2700"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05400" y="1371600"/>
            <a:ext cx="3657600" cy="487680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84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West</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8200" y="1600200"/>
            <a:ext cx="3032125" cy="4381111"/>
          </a:xfrm>
        </p:spPr>
      </p:pic>
      <p:sp>
        <p:nvSpPr>
          <p:cNvPr id="4" name="Content Placeholder 3"/>
          <p:cNvSpPr>
            <a:spLocks noGrp="1"/>
          </p:cNvSpPr>
          <p:nvPr>
            <p:ph sz="quarter" idx="2"/>
          </p:nvPr>
        </p:nvSpPr>
        <p:spPr>
          <a:xfrm>
            <a:off x="4114800" y="1524000"/>
            <a:ext cx="4800600" cy="4575048"/>
          </a:xfrm>
        </p:spPr>
        <p:txBody>
          <a:bodyPr>
            <a:noAutofit/>
          </a:bodyPr>
          <a:lstStyle/>
          <a:p>
            <a:r>
              <a:rPr lang="en-US" sz="2730" dirty="0" smtClean="0"/>
              <a:t>Union victory at Shiloh was good, but fighting wasn’t over</a:t>
            </a:r>
          </a:p>
          <a:p>
            <a:r>
              <a:rPr lang="en-US" sz="2730" dirty="0" smtClean="0"/>
              <a:t>Confederate General Braxton Bragg tried to invade Kentucky</a:t>
            </a:r>
          </a:p>
          <a:p>
            <a:r>
              <a:rPr lang="en-US" sz="2730" dirty="0" smtClean="0"/>
              <a:t>Bragg lost at the Battle of Perryville to Union General Buell</a:t>
            </a:r>
          </a:p>
          <a:p>
            <a:r>
              <a:rPr lang="en-US" sz="2730" dirty="0" smtClean="0"/>
              <a:t>Buell was later replaced by Rosecrans who forced him to finally retreat across Tennessee</a:t>
            </a:r>
            <a:endParaRPr lang="en-US" sz="273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21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East</a:t>
            </a:r>
            <a:endParaRPr lang="en-US" dirty="0"/>
          </a:p>
        </p:txBody>
      </p:sp>
      <p:sp>
        <p:nvSpPr>
          <p:cNvPr id="3" name="Content Placeholder 2"/>
          <p:cNvSpPr>
            <a:spLocks noGrp="1"/>
          </p:cNvSpPr>
          <p:nvPr>
            <p:ph sz="quarter" idx="1"/>
          </p:nvPr>
        </p:nvSpPr>
        <p:spPr>
          <a:xfrm>
            <a:off x="228600" y="1219200"/>
            <a:ext cx="4572000" cy="5181600"/>
          </a:xfrm>
        </p:spPr>
        <p:txBody>
          <a:bodyPr>
            <a:normAutofit fontScale="92500" lnSpcReduction="10000"/>
          </a:bodyPr>
          <a:lstStyle/>
          <a:p>
            <a:r>
              <a:rPr lang="en-US" sz="2800" dirty="0" smtClean="0"/>
              <a:t>General George McClellan leading army in the east</a:t>
            </a:r>
          </a:p>
          <a:p>
            <a:r>
              <a:rPr lang="en-US" sz="2800" dirty="0" smtClean="0"/>
              <a:t>McClellan made a number of mistakes</a:t>
            </a:r>
          </a:p>
          <a:p>
            <a:r>
              <a:rPr lang="en-US" sz="2800" dirty="0" smtClean="0"/>
              <a:t>Led to the Seven Days’ Battle – no decisive victor</a:t>
            </a:r>
          </a:p>
          <a:p>
            <a:r>
              <a:rPr lang="en-US" sz="2800" dirty="0" smtClean="0"/>
              <a:t>McClellan retreated to Washington </a:t>
            </a:r>
          </a:p>
          <a:p>
            <a:r>
              <a:rPr lang="en-US" sz="2800" dirty="0" smtClean="0"/>
              <a:t>Lee attacked, leading to the Second Battle of Bull Run</a:t>
            </a:r>
          </a:p>
          <a:p>
            <a:r>
              <a:rPr lang="en-US" sz="2800" dirty="0" smtClean="0"/>
              <a:t>South forced the North to retreat and began invasion of the North</a:t>
            </a:r>
          </a:p>
          <a:p>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16514" y="1295400"/>
            <a:ext cx="1831091" cy="2340715"/>
          </a:xfrm>
        </p:spPr>
      </p:pic>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29200" y="3733800"/>
            <a:ext cx="3429000" cy="247892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12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Turning Point</a:t>
            </a:r>
            <a:endParaRPr lang="en-US" dirty="0"/>
          </a:p>
        </p:txBody>
      </p:sp>
      <p:sp>
        <p:nvSpPr>
          <p:cNvPr id="4" name="Content Placeholder 3"/>
          <p:cNvSpPr>
            <a:spLocks noGrp="1"/>
          </p:cNvSpPr>
          <p:nvPr>
            <p:ph sz="quarter" idx="2"/>
          </p:nvPr>
        </p:nvSpPr>
        <p:spPr>
          <a:xfrm>
            <a:off x="2590800" y="1216152"/>
            <a:ext cx="6400800" cy="5184648"/>
          </a:xfrm>
        </p:spPr>
        <p:txBody>
          <a:bodyPr>
            <a:noAutofit/>
          </a:bodyPr>
          <a:lstStyle/>
          <a:p>
            <a:r>
              <a:rPr lang="en-US" sz="2310" dirty="0" smtClean="0"/>
              <a:t>Lee invaded the North because he and Davis believed that only an invasion would convince the North to accept Southern independence</a:t>
            </a:r>
          </a:p>
          <a:p>
            <a:r>
              <a:rPr lang="en-US" sz="2310" dirty="0" smtClean="0"/>
              <a:t>Thought a victory on Northern soil would help with foreign aid</a:t>
            </a:r>
          </a:p>
          <a:p>
            <a:r>
              <a:rPr lang="en-US" sz="2310" dirty="0" smtClean="0"/>
              <a:t>On September 17, 1862, McClellan attacked along Antietam Creek</a:t>
            </a:r>
          </a:p>
          <a:p>
            <a:r>
              <a:rPr lang="en-US" sz="2310" dirty="0" smtClean="0"/>
              <a:t>Battle of Antietam became the bloodiest one-day battle in the war and American history – 6K killed and 16K wounded</a:t>
            </a:r>
          </a:p>
          <a:p>
            <a:r>
              <a:rPr lang="en-US" sz="2310" dirty="0" smtClean="0"/>
              <a:t>Crucial victory for the Union</a:t>
            </a:r>
          </a:p>
          <a:p>
            <a:r>
              <a:rPr lang="en-US" sz="2310" dirty="0" smtClean="0"/>
              <a:t>British decided not to support Confederacy</a:t>
            </a:r>
          </a:p>
          <a:p>
            <a:r>
              <a:rPr lang="en-US" sz="2310" dirty="0" smtClean="0"/>
              <a:t>Convinced Lincoln that the time had come to end slavery in the South</a:t>
            </a:r>
            <a:endParaRPr lang="en-US" sz="231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6836" y="2057400"/>
            <a:ext cx="2302900" cy="16062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3444" y="3886200"/>
            <a:ext cx="2449685" cy="165353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250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sz="quarter" idx="1"/>
          </p:nvPr>
        </p:nvSpPr>
        <p:spPr>
          <a:xfrm>
            <a:off x="228600" y="1219200"/>
            <a:ext cx="4572000" cy="5105400"/>
          </a:xfrm>
        </p:spPr>
        <p:txBody>
          <a:bodyPr>
            <a:noAutofit/>
          </a:bodyPr>
          <a:lstStyle/>
          <a:p>
            <a:r>
              <a:rPr lang="en-US" sz="2230" dirty="0" smtClean="0"/>
              <a:t>Purpose of the war was to save the Union</a:t>
            </a:r>
          </a:p>
          <a:p>
            <a:r>
              <a:rPr lang="en-US" sz="2230" dirty="0" smtClean="0"/>
              <a:t>After the victory at Antietam, Lincoln announced he would issue the Emancipation Proclamation</a:t>
            </a:r>
          </a:p>
          <a:p>
            <a:pPr marL="0" indent="0">
              <a:buNone/>
            </a:pPr>
            <a:r>
              <a:rPr lang="en-US" sz="2230" dirty="0" smtClean="0"/>
              <a:t>EMANCIPATION PROCLAMATION: decree freeing all enslaved persons in states still in rebellion after January 1, 1863</a:t>
            </a:r>
          </a:p>
          <a:p>
            <a:r>
              <a:rPr lang="en-US" sz="2230" dirty="0" smtClean="0"/>
              <a:t>Did not address slavery in the border states</a:t>
            </a:r>
          </a:p>
          <a:p>
            <a:r>
              <a:rPr lang="en-US" sz="2230" dirty="0" smtClean="0"/>
              <a:t>Transformed the conflict over preserving the Union into a war of liberation</a:t>
            </a:r>
            <a:endParaRPr lang="en-US" sz="2230"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29200" y="1330100"/>
            <a:ext cx="3806926" cy="491829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6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During the War</a:t>
            </a:r>
            <a:endParaRPr lang="en-US" dirty="0"/>
          </a:p>
        </p:txBody>
      </p:sp>
      <p:sp>
        <p:nvSpPr>
          <p:cNvPr id="3" name="Text Placeholder 2"/>
          <p:cNvSpPr>
            <a:spLocks noGrp="1"/>
          </p:cNvSpPr>
          <p:nvPr>
            <p:ph type="body" idx="1"/>
          </p:nvPr>
        </p:nvSpPr>
        <p:spPr/>
        <p:txBody>
          <a:bodyPr/>
          <a:lstStyle/>
          <a:p>
            <a:r>
              <a:rPr lang="en-US" dirty="0" smtClean="0"/>
              <a:t>Section Three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Wartime Economies</a:t>
            </a:r>
            <a:endParaRPr lang="en-US" dirty="0"/>
          </a:p>
        </p:txBody>
      </p:sp>
      <p:sp>
        <p:nvSpPr>
          <p:cNvPr id="5" name="Content Placeholder 4"/>
          <p:cNvSpPr>
            <a:spLocks noGrp="1"/>
          </p:cNvSpPr>
          <p:nvPr>
            <p:ph sz="quarter" idx="1"/>
          </p:nvPr>
        </p:nvSpPr>
        <p:spPr>
          <a:xfrm>
            <a:off x="228600" y="1219200"/>
            <a:ext cx="4800600" cy="5105400"/>
          </a:xfrm>
        </p:spPr>
        <p:txBody>
          <a:bodyPr>
            <a:normAutofit/>
          </a:bodyPr>
          <a:lstStyle/>
          <a:p>
            <a:r>
              <a:rPr lang="en-US" dirty="0" smtClean="0"/>
              <a:t>Both North and South struggled to keep economies working</a:t>
            </a:r>
          </a:p>
          <a:p>
            <a:r>
              <a:rPr lang="en-US" dirty="0" smtClean="0"/>
              <a:t>South suffered more from inflation and critical shortages</a:t>
            </a:r>
          </a:p>
          <a:p>
            <a:r>
              <a:rPr lang="en-US" dirty="0" smtClean="0"/>
              <a:t>Food shortages hurt morale</a:t>
            </a:r>
          </a:p>
          <a:p>
            <a:r>
              <a:rPr lang="en-US" dirty="0" smtClean="0"/>
              <a:t>North responded quickly to changes brought by war</a:t>
            </a:r>
          </a:p>
          <a:p>
            <a:r>
              <a:rPr lang="en-US" dirty="0" smtClean="0"/>
              <a:t>North experienced economic boom</a:t>
            </a:r>
          </a:p>
          <a:p>
            <a:r>
              <a:rPr lang="en-US" dirty="0" smtClean="0"/>
              <a:t>Women filled labor shortages in the North</a:t>
            </a:r>
          </a:p>
          <a:p>
            <a:endParaRPr lang="en-US" dirty="0"/>
          </a:p>
        </p:txBody>
      </p:sp>
      <p:pic>
        <p:nvPicPr>
          <p:cNvPr id="2" name="Content Placeholder 1"/>
          <p:cNvPicPr>
            <a:picLocks noGrp="1" noChangeAspect="1"/>
          </p:cNvPicPr>
          <p:nvPr>
            <p:ph sz="quarter"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81600" y="1981200"/>
            <a:ext cx="3730121" cy="33694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 in the Military</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2209800"/>
            <a:ext cx="3877808" cy="2895600"/>
          </a:xfrm>
        </p:spPr>
      </p:pic>
      <p:sp>
        <p:nvSpPr>
          <p:cNvPr id="4" name="Content Placeholder 3"/>
          <p:cNvSpPr>
            <a:spLocks noGrp="1"/>
          </p:cNvSpPr>
          <p:nvPr>
            <p:ph sz="quarter" idx="2"/>
          </p:nvPr>
        </p:nvSpPr>
        <p:spPr>
          <a:xfrm>
            <a:off x="4343400" y="1216152"/>
            <a:ext cx="4572000" cy="5260848"/>
          </a:xfrm>
        </p:spPr>
        <p:txBody>
          <a:bodyPr>
            <a:normAutofit/>
          </a:bodyPr>
          <a:lstStyle/>
          <a:p>
            <a:r>
              <a:rPr lang="en-US" dirty="0" smtClean="0"/>
              <a:t>Emancipation Proclamation officially permitted African Americans to enlist in the Union army and navy</a:t>
            </a:r>
          </a:p>
          <a:p>
            <a:r>
              <a:rPr lang="en-US" dirty="0" smtClean="0"/>
              <a:t>About 180K served in the Union army in the Civil War</a:t>
            </a:r>
          </a:p>
          <a:p>
            <a:r>
              <a:rPr lang="en-US" dirty="0" smtClean="0"/>
              <a:t>Another 10-15K in the navy</a:t>
            </a:r>
          </a:p>
          <a:p>
            <a:r>
              <a:rPr lang="en-US" dirty="0" smtClean="0"/>
              <a:t>54</a:t>
            </a:r>
            <a:r>
              <a:rPr lang="en-US" baseline="30000" dirty="0" smtClean="0"/>
              <a:t>th</a:t>
            </a:r>
            <a:r>
              <a:rPr lang="en-US" dirty="0" smtClean="0"/>
              <a:t> regiment in MA was among the first </a:t>
            </a:r>
            <a:r>
              <a:rPr lang="en-US" dirty="0" err="1" smtClean="0"/>
              <a:t>offically</a:t>
            </a:r>
            <a:r>
              <a:rPr lang="en-US" dirty="0" smtClean="0"/>
              <a:t> organized African American regiments</a:t>
            </a:r>
          </a:p>
          <a:p>
            <a:r>
              <a:rPr lang="en-US" dirty="0" smtClean="0"/>
              <a:t>54</a:t>
            </a:r>
            <a:r>
              <a:rPr lang="en-US" baseline="30000" dirty="0" smtClean="0"/>
              <a:t>th</a:t>
            </a:r>
            <a:r>
              <a:rPr lang="en-US" dirty="0" smtClean="0"/>
              <a:t> was praised for heroism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Life</a:t>
            </a:r>
            <a:endParaRPr lang="en-US" dirty="0"/>
          </a:p>
        </p:txBody>
      </p:sp>
      <p:sp>
        <p:nvSpPr>
          <p:cNvPr id="3" name="Content Placeholder 2"/>
          <p:cNvSpPr>
            <a:spLocks noGrp="1"/>
          </p:cNvSpPr>
          <p:nvPr>
            <p:ph sz="quarter" idx="1"/>
          </p:nvPr>
        </p:nvSpPr>
        <p:spPr>
          <a:xfrm>
            <a:off x="228600" y="1219200"/>
            <a:ext cx="4648200" cy="5181600"/>
          </a:xfrm>
        </p:spPr>
        <p:txBody>
          <a:bodyPr>
            <a:normAutofit/>
          </a:bodyPr>
          <a:lstStyle/>
          <a:p>
            <a:r>
              <a:rPr lang="en-US" sz="2750" dirty="0" smtClean="0"/>
              <a:t>Self-denial and long marches proved to be harsh lessons for new soldiers</a:t>
            </a:r>
          </a:p>
          <a:p>
            <a:r>
              <a:rPr lang="en-US" sz="2750" dirty="0" smtClean="0"/>
              <a:t>Meals often consisted of hardtack, potatoes &amp; beans</a:t>
            </a:r>
          </a:p>
          <a:p>
            <a:pPr>
              <a:buNone/>
            </a:pPr>
            <a:r>
              <a:rPr lang="en-US" sz="2750" dirty="0" smtClean="0"/>
              <a:t>HARDTACK: hard biscuit made of wheat flour</a:t>
            </a:r>
          </a:p>
          <a:p>
            <a:r>
              <a:rPr lang="en-US" sz="2750" dirty="0" smtClean="0"/>
              <a:t>War produced large numbers of casualties </a:t>
            </a:r>
          </a:p>
          <a:p>
            <a:r>
              <a:rPr lang="en-US" sz="2750" dirty="0" smtClean="0"/>
              <a:t>Doctors struggled to tend to the wounded</a:t>
            </a:r>
            <a:endParaRPr lang="en-US" sz="2750"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86400" y="1981200"/>
            <a:ext cx="2882900" cy="3682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CIVIL WAR: AT-A-GLANCE</a:t>
            </a:r>
            <a:endParaRPr lang="en-US" dirty="0"/>
          </a:p>
        </p:txBody>
      </p:sp>
      <p:sp>
        <p:nvSpPr>
          <p:cNvPr id="5" name="Content Placeholder 4"/>
          <p:cNvSpPr>
            <a:spLocks noGrp="1"/>
          </p:cNvSpPr>
          <p:nvPr>
            <p:ph sz="quarter" idx="1"/>
          </p:nvPr>
        </p:nvSpPr>
        <p:spPr>
          <a:xfrm>
            <a:off x="228600" y="1219200"/>
            <a:ext cx="8686800" cy="5105400"/>
          </a:xfrm>
        </p:spPr>
        <p:txBody>
          <a:bodyPr anchor="ctr">
            <a:noAutofit/>
          </a:bodyPr>
          <a:lstStyle/>
          <a:p>
            <a:pPr>
              <a:buNone/>
            </a:pPr>
            <a:r>
              <a:rPr lang="en-US" sz="2450" u="sng" dirty="0" smtClean="0"/>
              <a:t>WHY IT MATTERS</a:t>
            </a:r>
          </a:p>
          <a:p>
            <a:pPr>
              <a:buNone/>
            </a:pPr>
            <a:r>
              <a:rPr lang="en-US" sz="2450" dirty="0" smtClean="0"/>
              <a:t>	The Civil War was a milestone in American history. The four-year struggle determined the nation’s future. With the North’s victory, slavery was abolished. During the war, the Northern economy grew stronger, while the Southern economy stagnated. Military innovations, including the expanded use of railroads and the telegraph, coupled with a general conscription, made the Civil War the first “modern” war.</a:t>
            </a:r>
          </a:p>
          <a:p>
            <a:pPr>
              <a:buNone/>
            </a:pPr>
            <a:r>
              <a:rPr lang="en-US" sz="2450" u="sng" dirty="0" smtClean="0"/>
              <a:t>THE IMPACT TODAY</a:t>
            </a:r>
          </a:p>
          <a:p>
            <a:pPr>
              <a:buNone/>
            </a:pPr>
            <a:r>
              <a:rPr lang="en-US" sz="2450" dirty="0" smtClean="0"/>
              <a:t>	The outcome of this bloody was permanently changed the nation. The thirteenth amendment was created to abolish slavery and the power of the federal government was strengthened.</a:t>
            </a:r>
            <a:endParaRPr lang="en-US" sz="245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Women in War</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1595064"/>
            <a:ext cx="3581400" cy="4371414"/>
          </a:xfrm>
        </p:spPr>
      </p:pic>
      <p:sp>
        <p:nvSpPr>
          <p:cNvPr id="4" name="Content Placeholder 3"/>
          <p:cNvSpPr>
            <a:spLocks noGrp="1"/>
          </p:cNvSpPr>
          <p:nvPr>
            <p:ph sz="quarter" idx="2"/>
          </p:nvPr>
        </p:nvSpPr>
        <p:spPr>
          <a:xfrm>
            <a:off x="4419600" y="1216152"/>
            <a:ext cx="4419600" cy="5108448"/>
          </a:xfrm>
        </p:spPr>
        <p:txBody>
          <a:bodyPr>
            <a:normAutofit/>
          </a:bodyPr>
          <a:lstStyle/>
          <a:p>
            <a:r>
              <a:rPr lang="en-US" sz="2800" dirty="0" smtClean="0"/>
              <a:t>Women helped effort at home by managing family farms and businesses</a:t>
            </a:r>
          </a:p>
          <a:p>
            <a:r>
              <a:rPr lang="en-US" sz="2800" dirty="0" smtClean="0"/>
              <a:t>Some women helped on the field as well</a:t>
            </a:r>
          </a:p>
          <a:p>
            <a:pPr>
              <a:buNone/>
            </a:pPr>
            <a:r>
              <a:rPr lang="en-US" sz="2800" dirty="0" smtClean="0"/>
              <a:t>CLARA BARTON: famous nurse to soldiers on the battlefield during the war</a:t>
            </a:r>
          </a:p>
          <a:p>
            <a:r>
              <a:rPr lang="en-US" sz="2800" dirty="0" smtClean="0"/>
              <a:t>Civil War was a turning point for the nursing profession in the US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Turning Point</a:t>
            </a:r>
            <a:endParaRPr lang="en-US" dirty="0"/>
          </a:p>
        </p:txBody>
      </p:sp>
      <p:sp>
        <p:nvSpPr>
          <p:cNvPr id="3" name="Text Placeholder 2"/>
          <p:cNvSpPr>
            <a:spLocks noGrp="1"/>
          </p:cNvSpPr>
          <p:nvPr>
            <p:ph type="body" idx="1"/>
          </p:nvPr>
        </p:nvSpPr>
        <p:spPr/>
        <p:txBody>
          <a:bodyPr/>
          <a:lstStyle/>
          <a:p>
            <a:r>
              <a:rPr lang="en-US" dirty="0" smtClean="0"/>
              <a:t>Section Four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Vicksburg Falls</a:t>
            </a:r>
            <a:endParaRPr lang="en-US" dirty="0"/>
          </a:p>
        </p:txBody>
      </p:sp>
      <p:sp>
        <p:nvSpPr>
          <p:cNvPr id="5" name="Content Placeholder 4"/>
          <p:cNvSpPr>
            <a:spLocks noGrp="1"/>
          </p:cNvSpPr>
          <p:nvPr>
            <p:ph sz="quarter" idx="1"/>
          </p:nvPr>
        </p:nvSpPr>
        <p:spPr>
          <a:xfrm>
            <a:off x="152400" y="1219200"/>
            <a:ext cx="4876800" cy="5334000"/>
          </a:xfrm>
        </p:spPr>
        <p:txBody>
          <a:bodyPr>
            <a:normAutofit fontScale="92500" lnSpcReduction="10000"/>
          </a:bodyPr>
          <a:lstStyle/>
          <a:p>
            <a:r>
              <a:rPr lang="en-US" dirty="0" smtClean="0"/>
              <a:t>City of Vicksburg was located on the east bank of the Mississippi River</a:t>
            </a:r>
          </a:p>
          <a:p>
            <a:r>
              <a:rPr lang="en-US" dirty="0" smtClean="0"/>
              <a:t>Grant attacked from the west after capturing Jackson</a:t>
            </a:r>
          </a:p>
          <a:p>
            <a:pPr marL="0" indent="0">
              <a:buNone/>
            </a:pPr>
            <a:r>
              <a:rPr lang="en-US" dirty="0" smtClean="0"/>
              <a:t>FORAGING: searching and raiding for food</a:t>
            </a:r>
          </a:p>
          <a:p>
            <a:r>
              <a:rPr lang="en-US" dirty="0" smtClean="0"/>
              <a:t>Only way to take the city was to put it under siege</a:t>
            </a:r>
          </a:p>
          <a:p>
            <a:pPr marL="0" indent="0">
              <a:buNone/>
            </a:pPr>
            <a:r>
              <a:rPr lang="en-US" dirty="0" smtClean="0"/>
              <a:t>SIEGE: military blockade to force surrender</a:t>
            </a:r>
          </a:p>
          <a:p>
            <a:r>
              <a:rPr lang="en-US" dirty="0" smtClean="0"/>
              <a:t>Confederate commander surrendered on July 4, 1863</a:t>
            </a:r>
          </a:p>
          <a:p>
            <a:r>
              <a:rPr lang="en-US" dirty="0" smtClean="0"/>
              <a:t>Union victory cut Confederacy in 2</a:t>
            </a:r>
          </a:p>
          <a:p>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57800" y="1371600"/>
            <a:ext cx="3589777" cy="48006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1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Gettysburg</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371599"/>
            <a:ext cx="3657600" cy="4809995"/>
          </a:xfrm>
        </p:spPr>
      </p:pic>
      <p:sp>
        <p:nvSpPr>
          <p:cNvPr id="4" name="Content Placeholder 3"/>
          <p:cNvSpPr>
            <a:spLocks noGrp="1"/>
          </p:cNvSpPr>
          <p:nvPr>
            <p:ph sz="quarter" idx="2"/>
          </p:nvPr>
        </p:nvSpPr>
        <p:spPr>
          <a:xfrm>
            <a:off x="4419600" y="1216152"/>
            <a:ext cx="4572000" cy="5337048"/>
          </a:xfrm>
        </p:spPr>
        <p:txBody>
          <a:bodyPr>
            <a:normAutofit/>
          </a:bodyPr>
          <a:lstStyle/>
          <a:p>
            <a:r>
              <a:rPr lang="en-US" sz="2700" dirty="0" smtClean="0"/>
              <a:t>Lincoln fired McClellan after Antietam </a:t>
            </a:r>
          </a:p>
          <a:p>
            <a:r>
              <a:rPr lang="en-US" sz="2700" dirty="0" smtClean="0"/>
              <a:t>General Ambrose Burnside put in charge</a:t>
            </a:r>
          </a:p>
          <a:p>
            <a:r>
              <a:rPr lang="en-US" sz="2700" dirty="0" smtClean="0"/>
              <a:t>In December 1862, Burnside ordered series of bloody assaults on Lee’s troops</a:t>
            </a:r>
          </a:p>
          <a:p>
            <a:r>
              <a:rPr lang="en-US" sz="2700" dirty="0" smtClean="0"/>
              <a:t>Union troops suffered large defeats at Fredericksburg and Chancellorsville</a:t>
            </a:r>
          </a:p>
          <a:p>
            <a:r>
              <a:rPr lang="en-US" sz="2700" dirty="0" smtClean="0"/>
              <a:t>Paved the way for Gettysburg</a:t>
            </a:r>
            <a:endParaRPr lang="en-US" sz="27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6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Gettysburg</a:t>
            </a:r>
            <a:endParaRPr lang="en-US" dirty="0"/>
          </a:p>
        </p:txBody>
      </p:sp>
      <p:sp>
        <p:nvSpPr>
          <p:cNvPr id="3" name="Content Placeholder 2"/>
          <p:cNvSpPr>
            <a:spLocks noGrp="1"/>
          </p:cNvSpPr>
          <p:nvPr>
            <p:ph sz="quarter" idx="1"/>
          </p:nvPr>
        </p:nvSpPr>
        <p:spPr>
          <a:xfrm>
            <a:off x="228600" y="1211682"/>
            <a:ext cx="5562600" cy="5105400"/>
          </a:xfrm>
        </p:spPr>
        <p:txBody>
          <a:bodyPr>
            <a:noAutofit/>
          </a:bodyPr>
          <a:lstStyle/>
          <a:p>
            <a:r>
              <a:rPr lang="en-US" sz="2300" dirty="0" smtClean="0"/>
              <a:t>End of June 1863, Lee moved forces into PA and into Gettysburg</a:t>
            </a:r>
          </a:p>
          <a:p>
            <a:pPr marL="0" indent="0">
              <a:buNone/>
            </a:pPr>
            <a:r>
              <a:rPr lang="en-US" sz="2300" dirty="0" smtClean="0"/>
              <a:t>PICKETT’S CHARGE: assault on July 3,1863 ordered by Lee; massive and bloody battle </a:t>
            </a:r>
            <a:r>
              <a:rPr lang="en-US" sz="2300" dirty="0" err="1" smtClean="0"/>
              <a:t>btwn</a:t>
            </a:r>
            <a:r>
              <a:rPr lang="en-US" sz="2300" dirty="0" smtClean="0"/>
              <a:t> forces</a:t>
            </a:r>
          </a:p>
          <a:p>
            <a:r>
              <a:rPr lang="en-US" sz="2300" dirty="0" smtClean="0"/>
              <a:t>Lee withdrew on July 4, 1863 </a:t>
            </a:r>
          </a:p>
          <a:p>
            <a:r>
              <a:rPr lang="en-US" sz="2300" dirty="0" smtClean="0"/>
              <a:t>Union suffered 23K casualties, while the Confederacy lost 28K</a:t>
            </a:r>
          </a:p>
          <a:p>
            <a:r>
              <a:rPr lang="en-US" sz="2300" dirty="0" smtClean="0"/>
              <a:t>Proved to be the turning point of the war</a:t>
            </a:r>
          </a:p>
          <a:p>
            <a:r>
              <a:rPr lang="en-US" sz="2300" dirty="0" smtClean="0"/>
              <a:t>Union’s victory strengthened Republicans politically </a:t>
            </a:r>
          </a:p>
          <a:p>
            <a:r>
              <a:rPr lang="en-US" sz="2300" dirty="0" smtClean="0"/>
              <a:t>Ensured that the British would not recognize the Confederacy</a:t>
            </a:r>
            <a:endParaRPr lang="en-US" sz="2300"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44256" y="1295400"/>
            <a:ext cx="2438400" cy="1879600"/>
          </a:xfrm>
        </p:spPr>
      </p:pic>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43600" y="3276600"/>
            <a:ext cx="2438400" cy="304048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23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 Address</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300" y="1906587"/>
            <a:ext cx="3810000" cy="3562350"/>
          </a:xfrm>
        </p:spPr>
      </p:pic>
      <p:sp>
        <p:nvSpPr>
          <p:cNvPr id="4" name="Content Placeholder 3"/>
          <p:cNvSpPr>
            <a:spLocks noGrp="1"/>
          </p:cNvSpPr>
          <p:nvPr>
            <p:ph sz="quarter" idx="2"/>
          </p:nvPr>
        </p:nvSpPr>
        <p:spPr>
          <a:xfrm>
            <a:off x="4632198" y="1216152"/>
            <a:ext cx="4283202" cy="5108448"/>
          </a:xfrm>
        </p:spPr>
        <p:txBody>
          <a:bodyPr>
            <a:normAutofit/>
          </a:bodyPr>
          <a:lstStyle/>
          <a:p>
            <a:r>
              <a:rPr lang="en-US" sz="2800" dirty="0" smtClean="0"/>
              <a:t>Lincoln went to Gettysburg in November 1863 to dedicate portion of the battlefield as military cemetery</a:t>
            </a:r>
          </a:p>
          <a:p>
            <a:r>
              <a:rPr lang="en-US" sz="2800" dirty="0" smtClean="0"/>
              <a:t>His speech became known as the Gettysburg Address</a:t>
            </a:r>
          </a:p>
          <a:p>
            <a:r>
              <a:rPr lang="en-US" sz="2800" dirty="0" smtClean="0"/>
              <a:t>Explained the war was not a battle between regions but a fight for freedom</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55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Secures Tennessee</a:t>
            </a:r>
            <a:endParaRPr lang="en-US" dirty="0"/>
          </a:p>
        </p:txBody>
      </p:sp>
      <p:sp>
        <p:nvSpPr>
          <p:cNvPr id="3" name="Content Placeholder 2"/>
          <p:cNvSpPr>
            <a:spLocks noGrp="1"/>
          </p:cNvSpPr>
          <p:nvPr>
            <p:ph sz="quarter" idx="1"/>
          </p:nvPr>
        </p:nvSpPr>
        <p:spPr>
          <a:xfrm>
            <a:off x="152400" y="1219200"/>
            <a:ext cx="4346448" cy="5105400"/>
          </a:xfrm>
        </p:spPr>
        <p:txBody>
          <a:bodyPr>
            <a:noAutofit/>
          </a:bodyPr>
          <a:lstStyle/>
          <a:p>
            <a:r>
              <a:rPr lang="en-US" sz="2400" dirty="0" smtClean="0"/>
              <a:t>Fierce fighting erupted after Gettysburg in TN</a:t>
            </a:r>
          </a:p>
          <a:p>
            <a:r>
              <a:rPr lang="en-US" sz="2400" dirty="0" smtClean="0"/>
              <a:t>Grant placed in command of all western troops in Fall of 1863</a:t>
            </a:r>
          </a:p>
          <a:p>
            <a:r>
              <a:rPr lang="en-US" sz="2400" dirty="0" smtClean="0"/>
              <a:t>With the help of General William Tecumseh Sherman and General George Thomas, took Chattanooga</a:t>
            </a:r>
          </a:p>
          <a:p>
            <a:r>
              <a:rPr lang="en-US" sz="2400" dirty="0" smtClean="0"/>
              <a:t>Had cleared way for invasion of Georgia</a:t>
            </a:r>
          </a:p>
          <a:p>
            <a:r>
              <a:rPr lang="en-US" sz="2400" dirty="0" smtClean="0"/>
              <a:t>Appointed General-in-Chief of Union forces and promoted him to lieutenant general</a:t>
            </a:r>
            <a:endParaRPr lang="en-US" sz="2400"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67275" y="1408112"/>
            <a:ext cx="3571875" cy="455295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81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Ends</a:t>
            </a:r>
            <a:endParaRPr lang="en-US" dirty="0"/>
          </a:p>
        </p:txBody>
      </p:sp>
      <p:sp>
        <p:nvSpPr>
          <p:cNvPr id="3" name="Text Placeholder 2"/>
          <p:cNvSpPr>
            <a:spLocks noGrp="1"/>
          </p:cNvSpPr>
          <p:nvPr>
            <p:ph type="body" idx="1"/>
          </p:nvPr>
        </p:nvSpPr>
        <p:spPr/>
        <p:txBody>
          <a:bodyPr/>
          <a:lstStyle/>
          <a:p>
            <a:r>
              <a:rPr lang="en-US" dirty="0" smtClean="0"/>
              <a:t>Section Five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Grant Versus Lee</a:t>
            </a:r>
            <a:endParaRPr lang="en-US" dirty="0"/>
          </a:p>
        </p:txBody>
      </p:sp>
      <p:sp>
        <p:nvSpPr>
          <p:cNvPr id="5" name="Content Placeholder 4"/>
          <p:cNvSpPr>
            <a:spLocks noGrp="1"/>
          </p:cNvSpPr>
          <p:nvPr>
            <p:ph sz="quarter" idx="1"/>
          </p:nvPr>
        </p:nvSpPr>
        <p:spPr/>
        <p:txBody>
          <a:bodyPr>
            <a:normAutofit/>
          </a:bodyPr>
          <a:lstStyle/>
          <a:p>
            <a:r>
              <a:rPr lang="en-US" sz="3000" dirty="0" smtClean="0"/>
              <a:t>Grant put Sherman in charge of Union operations in the west </a:t>
            </a:r>
          </a:p>
          <a:p>
            <a:r>
              <a:rPr lang="en-US" sz="3000" dirty="0" smtClean="0"/>
              <a:t>Grant would march south from DC and attack until the south surrendered</a:t>
            </a:r>
          </a:p>
          <a:p>
            <a:r>
              <a:rPr lang="en-US" sz="3000" dirty="0" smtClean="0"/>
              <a:t>Met Lee at Petersburg </a:t>
            </a:r>
          </a:p>
          <a:p>
            <a:r>
              <a:rPr lang="en-US" sz="3000" dirty="0" smtClean="0"/>
              <a:t>Grant put the city under siege</a:t>
            </a:r>
            <a:endParaRPr lang="en-US" sz="3000" dirty="0"/>
          </a:p>
        </p:txBody>
      </p:sp>
      <p:pic>
        <p:nvPicPr>
          <p:cNvPr id="7" name="Content Placeholder 6" descr="Petersburg.jpg"/>
          <p:cNvPicPr>
            <a:picLocks noGrp="1" noChangeAspect="1"/>
          </p:cNvPicPr>
          <p:nvPr>
            <p:ph sz="quarter" idx="2"/>
          </p:nvPr>
        </p:nvPicPr>
        <p:blipFill>
          <a:blip r:embed="rId2"/>
          <a:srcRect t="-29654" b="-29654"/>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Sherman’s Victories in the South</a:t>
            </a:r>
            <a:endParaRPr lang="en-US" dirty="0"/>
          </a:p>
        </p:txBody>
      </p:sp>
      <p:pic>
        <p:nvPicPr>
          <p:cNvPr id="5" name="Content Placeholder 4" descr="sherman-necktie-bent-copy.jpg"/>
          <p:cNvPicPr>
            <a:picLocks noGrp="1" noChangeAspect="1"/>
          </p:cNvPicPr>
          <p:nvPr>
            <p:ph sz="quarter" idx="1"/>
          </p:nvPr>
        </p:nvPicPr>
        <p:blipFill>
          <a:blip r:embed="rId2"/>
          <a:srcRect t="-41903" b="-41903"/>
          <a:stretch>
            <a:fillRect/>
          </a:stretch>
        </p:blipFill>
        <p:spPr>
          <a:xfrm>
            <a:off x="609600" y="685800"/>
            <a:ext cx="2653230" cy="3657600"/>
          </a:xfrm>
        </p:spPr>
      </p:pic>
      <p:sp>
        <p:nvSpPr>
          <p:cNvPr id="4" name="Content Placeholder 3"/>
          <p:cNvSpPr>
            <a:spLocks noGrp="1"/>
          </p:cNvSpPr>
          <p:nvPr>
            <p:ph sz="quarter" idx="2"/>
          </p:nvPr>
        </p:nvSpPr>
        <p:spPr>
          <a:xfrm>
            <a:off x="3505200" y="1216152"/>
            <a:ext cx="5410200" cy="5108448"/>
          </a:xfrm>
        </p:spPr>
        <p:txBody>
          <a:bodyPr>
            <a:noAutofit/>
          </a:bodyPr>
          <a:lstStyle/>
          <a:p>
            <a:r>
              <a:rPr lang="en-US" sz="2200" dirty="0" smtClean="0"/>
              <a:t>Sherman marched from Chattanooga to Atlanta</a:t>
            </a:r>
          </a:p>
          <a:p>
            <a:r>
              <a:rPr lang="en-US" sz="2200" dirty="0" smtClean="0"/>
              <a:t>In August 1864, Sherman sent his troops to cut the roads and railways into the city</a:t>
            </a:r>
          </a:p>
          <a:p>
            <a:pPr>
              <a:buNone/>
            </a:pPr>
            <a:r>
              <a:rPr lang="en-US" sz="2200" dirty="0" smtClean="0"/>
              <a:t>SHERMAN NECKTIES: name for the railway steel heated and twisted by troops</a:t>
            </a:r>
          </a:p>
          <a:p>
            <a:r>
              <a:rPr lang="en-US" sz="2200" dirty="0" smtClean="0"/>
              <a:t>Sherman ordered all civilians to leave Atlanta</a:t>
            </a:r>
          </a:p>
          <a:p>
            <a:r>
              <a:rPr lang="en-US" sz="2200" dirty="0" smtClean="0"/>
              <a:t>Ordered his troops to destroy everything of military value</a:t>
            </a:r>
          </a:p>
          <a:p>
            <a:r>
              <a:rPr lang="en-US" sz="2200" dirty="0" smtClean="0"/>
              <a:t>Built fires that quickly spread – burnt down more than 1/3</a:t>
            </a:r>
            <a:r>
              <a:rPr lang="en-US" sz="2200" baseline="30000" dirty="0" smtClean="0"/>
              <a:t>rd</a:t>
            </a:r>
            <a:r>
              <a:rPr lang="en-US" sz="2200" dirty="0" smtClean="0"/>
              <a:t> of the city</a:t>
            </a:r>
          </a:p>
          <a:p>
            <a:pPr>
              <a:buNone/>
            </a:pPr>
            <a:r>
              <a:rPr lang="en-US" sz="2200" dirty="0" smtClean="0"/>
              <a:t>MARCH TO THE SEA: Sherman’s march from Atlanta to Savannah</a:t>
            </a:r>
            <a:endParaRPr lang="en-US" sz="2200" dirty="0"/>
          </a:p>
        </p:txBody>
      </p:sp>
      <p:pic>
        <p:nvPicPr>
          <p:cNvPr id="6" name="Picture 5" descr="ShermanMarch.jpg"/>
          <p:cNvPicPr>
            <a:picLocks noChangeAspect="1"/>
          </p:cNvPicPr>
          <p:nvPr/>
        </p:nvPicPr>
        <p:blipFill>
          <a:blip r:embed="rId3"/>
          <a:stretch>
            <a:fillRect/>
          </a:stretch>
        </p:blipFill>
        <p:spPr>
          <a:xfrm>
            <a:off x="609600" y="3657600"/>
            <a:ext cx="2634629" cy="2518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Opposing Sides</a:t>
            </a:r>
            <a:endParaRPr lang="en-US" dirty="0"/>
          </a:p>
        </p:txBody>
      </p:sp>
      <p:sp>
        <p:nvSpPr>
          <p:cNvPr id="5" name="Text Placeholder 4"/>
          <p:cNvSpPr>
            <a:spLocks noGrp="1"/>
          </p:cNvSpPr>
          <p:nvPr>
            <p:ph type="body" idx="1"/>
          </p:nvPr>
        </p:nvSpPr>
        <p:spPr/>
        <p:txBody>
          <a:bodyPr/>
          <a:lstStyle/>
          <a:p>
            <a:r>
              <a:rPr lang="en-US" dirty="0" smtClean="0"/>
              <a:t>Section One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8130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Election of 1864 and the 13</a:t>
            </a:r>
            <a:r>
              <a:rPr lang="en-US" baseline="30000" dirty="0" smtClean="0"/>
              <a:t>th</a:t>
            </a:r>
            <a:r>
              <a:rPr lang="en-US" dirty="0" smtClean="0"/>
              <a:t> Amendment</a:t>
            </a:r>
            <a:endParaRPr lang="en-US" dirty="0"/>
          </a:p>
        </p:txBody>
      </p:sp>
      <p:sp>
        <p:nvSpPr>
          <p:cNvPr id="3" name="Content Placeholder 2"/>
          <p:cNvSpPr>
            <a:spLocks noGrp="1"/>
          </p:cNvSpPr>
          <p:nvPr>
            <p:ph sz="quarter" idx="1"/>
          </p:nvPr>
        </p:nvSpPr>
        <p:spPr>
          <a:xfrm>
            <a:off x="457200" y="1219200"/>
            <a:ext cx="4495800" cy="5105400"/>
          </a:xfrm>
        </p:spPr>
        <p:txBody>
          <a:bodyPr>
            <a:normAutofit fontScale="92500"/>
          </a:bodyPr>
          <a:lstStyle/>
          <a:p>
            <a:r>
              <a:rPr lang="en-US" dirty="0" smtClean="0"/>
              <a:t>Election of 1864 saw McClellan against Lincoln</a:t>
            </a:r>
          </a:p>
          <a:p>
            <a:r>
              <a:rPr lang="en-US" dirty="0" smtClean="0"/>
              <a:t>Capture of Atlanta came in time to revitalize Northern support for the war and for Lincoln</a:t>
            </a:r>
          </a:p>
          <a:p>
            <a:r>
              <a:rPr lang="en-US" dirty="0" smtClean="0"/>
              <a:t>Saw his election as a mandate to end slavery permanently by amending the constitution</a:t>
            </a:r>
          </a:p>
          <a:p>
            <a:pPr>
              <a:buNone/>
            </a:pPr>
            <a:r>
              <a:rPr lang="en-US" dirty="0" smtClean="0"/>
              <a:t>MANDATE: clear sign from the voters</a:t>
            </a:r>
          </a:p>
          <a:p>
            <a:pPr>
              <a:buNone/>
            </a:pPr>
            <a:r>
              <a:rPr lang="en-US" dirty="0" smtClean="0"/>
              <a:t>THIRTEENTH AMENDMENT: bans slavery in the United States</a:t>
            </a:r>
            <a:endParaRPr lang="en-US" dirty="0"/>
          </a:p>
        </p:txBody>
      </p:sp>
      <p:pic>
        <p:nvPicPr>
          <p:cNvPr id="5" name="Content Placeholder 4" descr="amendment 13.png"/>
          <p:cNvPicPr>
            <a:picLocks noGrp="1" noChangeAspect="1"/>
          </p:cNvPicPr>
          <p:nvPr>
            <p:ph sz="quarter" idx="2"/>
          </p:nvPr>
        </p:nvPicPr>
        <p:blipFill>
          <a:blip r:embed="rId2"/>
          <a:srcRect l="-12913" r="-12913"/>
          <a:stretch>
            <a:fillRect/>
          </a:stretch>
        </p:blipFill>
        <p:spPr>
          <a:xfrm>
            <a:off x="4876800" y="1219200"/>
            <a:ext cx="4041648" cy="49377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 Surrenders</a:t>
            </a:r>
            <a:endParaRPr lang="en-US" dirty="0"/>
          </a:p>
        </p:txBody>
      </p:sp>
      <p:pic>
        <p:nvPicPr>
          <p:cNvPr id="5" name="Content Placeholder 4" descr="appomattox-1.jpg"/>
          <p:cNvPicPr>
            <a:picLocks noGrp="1" noChangeAspect="1"/>
          </p:cNvPicPr>
          <p:nvPr>
            <p:ph sz="quarter" idx="1"/>
          </p:nvPr>
        </p:nvPicPr>
        <p:blipFill>
          <a:blip r:embed="rId2"/>
          <a:srcRect t="-27244" b="-27244"/>
          <a:stretch>
            <a:fillRect/>
          </a:stretch>
        </p:blipFill>
        <p:spPr>
          <a:xfrm>
            <a:off x="304800" y="1219200"/>
            <a:ext cx="3962400" cy="5134610"/>
          </a:xfrm>
        </p:spPr>
      </p:pic>
      <p:sp>
        <p:nvSpPr>
          <p:cNvPr id="4" name="Content Placeholder 3"/>
          <p:cNvSpPr>
            <a:spLocks noGrp="1"/>
          </p:cNvSpPr>
          <p:nvPr>
            <p:ph sz="quarter" idx="2"/>
          </p:nvPr>
        </p:nvSpPr>
        <p:spPr>
          <a:xfrm>
            <a:off x="4495800" y="1216152"/>
            <a:ext cx="4419600" cy="5108448"/>
          </a:xfrm>
        </p:spPr>
        <p:txBody>
          <a:bodyPr>
            <a:normAutofit/>
          </a:bodyPr>
          <a:lstStyle/>
          <a:p>
            <a:r>
              <a:rPr lang="en-US" dirty="0" smtClean="0"/>
              <a:t>In April 1865, Lee’s attempt to escape Grant failed</a:t>
            </a:r>
          </a:p>
          <a:p>
            <a:r>
              <a:rPr lang="en-US" dirty="0" smtClean="0"/>
              <a:t>Sheridan’s cavalry got ahead of Lee’s troops and blocked the road at Appomattox Courthouse</a:t>
            </a:r>
          </a:p>
          <a:p>
            <a:r>
              <a:rPr lang="en-US" dirty="0" smtClean="0"/>
              <a:t>Lee surrendered to Grant on April 9, 1865</a:t>
            </a:r>
          </a:p>
          <a:p>
            <a:r>
              <a:rPr lang="en-US" dirty="0" smtClean="0"/>
              <a:t>Terms of surrender included guarantee that the US would not prosecute confederate soldiers for treason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Assassination</a:t>
            </a:r>
            <a:endParaRPr lang="en-US" dirty="0"/>
          </a:p>
        </p:txBody>
      </p:sp>
      <p:sp>
        <p:nvSpPr>
          <p:cNvPr id="3" name="Content Placeholder 2"/>
          <p:cNvSpPr>
            <a:spLocks noGrp="1"/>
          </p:cNvSpPr>
          <p:nvPr>
            <p:ph sz="quarter" idx="1"/>
          </p:nvPr>
        </p:nvSpPr>
        <p:spPr>
          <a:xfrm>
            <a:off x="228600" y="1219200"/>
            <a:ext cx="4572000" cy="5105400"/>
          </a:xfrm>
        </p:spPr>
        <p:txBody>
          <a:bodyPr>
            <a:normAutofit fontScale="92500" lnSpcReduction="10000"/>
          </a:bodyPr>
          <a:lstStyle/>
          <a:p>
            <a:r>
              <a:rPr lang="en-US" dirty="0" smtClean="0"/>
              <a:t>With the war over, Lincoln had a plan to restore Southern states to the union</a:t>
            </a:r>
          </a:p>
          <a:p>
            <a:r>
              <a:rPr lang="en-US" dirty="0" smtClean="0"/>
              <a:t>This plan included having African Americans in Southern state </a:t>
            </a:r>
            <a:r>
              <a:rPr lang="en-US" dirty="0" err="1" smtClean="0"/>
              <a:t>gov’ts</a:t>
            </a:r>
            <a:endParaRPr lang="en-US" dirty="0" smtClean="0"/>
          </a:p>
          <a:p>
            <a:r>
              <a:rPr lang="en-US" dirty="0" smtClean="0"/>
              <a:t>President and his wife, Mary, went to Ford’s Theater on April 14, 1865 to see a play</a:t>
            </a:r>
          </a:p>
          <a:p>
            <a:r>
              <a:rPr lang="en-US" dirty="0" smtClean="0"/>
              <a:t>During 3</a:t>
            </a:r>
            <a:r>
              <a:rPr lang="en-US" baseline="30000" dirty="0" smtClean="0"/>
              <a:t>rd</a:t>
            </a:r>
            <a:r>
              <a:rPr lang="en-US" dirty="0" smtClean="0"/>
              <a:t> act, John Wilkes Booth slipped in behind him and shot him in the back of the head</a:t>
            </a:r>
          </a:p>
          <a:p>
            <a:r>
              <a:rPr lang="en-US" dirty="0" smtClean="0"/>
              <a:t>Lincoln’s death shocked the nation</a:t>
            </a:r>
          </a:p>
        </p:txBody>
      </p:sp>
      <p:pic>
        <p:nvPicPr>
          <p:cNvPr id="5" name="Content Placeholder 4" descr="lincolnassassination.jpeg"/>
          <p:cNvPicPr>
            <a:picLocks noGrp="1" noChangeAspect="1"/>
          </p:cNvPicPr>
          <p:nvPr>
            <p:ph sz="quarter" idx="2"/>
          </p:nvPr>
        </p:nvPicPr>
        <p:blipFill>
          <a:blip r:embed="rId2"/>
          <a:srcRect t="-36790" b="-36790"/>
          <a:stretch>
            <a:fillRect/>
          </a:stretch>
        </p:blipFill>
        <p:spPr>
          <a:xfrm>
            <a:off x="5181600" y="381000"/>
            <a:ext cx="3401697" cy="4422775"/>
          </a:xfrm>
        </p:spPr>
      </p:pic>
      <p:pic>
        <p:nvPicPr>
          <p:cNvPr id="6" name="Picture 5" descr="Ford-Thtr_1687.jpg"/>
          <p:cNvPicPr>
            <a:picLocks noChangeAspect="1"/>
          </p:cNvPicPr>
          <p:nvPr/>
        </p:nvPicPr>
        <p:blipFill>
          <a:blip r:embed="rId3"/>
          <a:stretch>
            <a:fillRect/>
          </a:stretch>
        </p:blipFill>
        <p:spPr>
          <a:xfrm>
            <a:off x="5562600" y="4038600"/>
            <a:ext cx="2723745"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the Civil War</a:t>
            </a:r>
            <a:endParaRPr lang="en-US" dirty="0"/>
          </a:p>
        </p:txBody>
      </p:sp>
      <p:pic>
        <p:nvPicPr>
          <p:cNvPr id="5" name="Content Placeholder 4" descr="ReconstructionMap.jpg"/>
          <p:cNvPicPr>
            <a:picLocks noGrp="1" noChangeAspect="1"/>
          </p:cNvPicPr>
          <p:nvPr>
            <p:ph sz="quarter" idx="1"/>
          </p:nvPr>
        </p:nvPicPr>
        <p:blipFill>
          <a:blip r:embed="rId2"/>
          <a:srcRect t="-12768" b="-12768"/>
          <a:stretch>
            <a:fillRect/>
          </a:stretch>
        </p:blipFill>
        <p:spPr>
          <a:xfrm>
            <a:off x="175433" y="1219200"/>
            <a:ext cx="3786968" cy="5334000"/>
          </a:xfrm>
        </p:spPr>
      </p:pic>
      <p:sp>
        <p:nvSpPr>
          <p:cNvPr id="4" name="Content Placeholder 3"/>
          <p:cNvSpPr>
            <a:spLocks noGrp="1"/>
          </p:cNvSpPr>
          <p:nvPr>
            <p:ph sz="quarter" idx="2"/>
          </p:nvPr>
        </p:nvSpPr>
        <p:spPr>
          <a:xfrm>
            <a:off x="4114800" y="1219200"/>
            <a:ext cx="4816602" cy="5108448"/>
          </a:xfrm>
        </p:spPr>
        <p:txBody>
          <a:bodyPr>
            <a:normAutofit fontScale="92500" lnSpcReduction="10000"/>
          </a:bodyPr>
          <a:lstStyle/>
          <a:p>
            <a:r>
              <a:rPr lang="en-US" dirty="0" smtClean="0"/>
              <a:t>North’s victory strengthened the power of the federal </a:t>
            </a:r>
            <a:r>
              <a:rPr lang="en-US" dirty="0" err="1" smtClean="0"/>
              <a:t>gov’t</a:t>
            </a:r>
            <a:r>
              <a:rPr lang="en-US" dirty="0" smtClean="0"/>
              <a:t> over the states</a:t>
            </a:r>
          </a:p>
          <a:p>
            <a:r>
              <a:rPr lang="en-US" dirty="0" smtClean="0"/>
              <a:t>Transformed American society by ending slavery</a:t>
            </a:r>
          </a:p>
          <a:p>
            <a:r>
              <a:rPr lang="en-US" dirty="0" smtClean="0"/>
              <a:t>Left the South socially and economically devastated</a:t>
            </a:r>
          </a:p>
          <a:p>
            <a:r>
              <a:rPr lang="en-US" dirty="0" smtClean="0"/>
              <a:t>Following the war, questions remained unresolved</a:t>
            </a:r>
          </a:p>
          <a:p>
            <a:r>
              <a:rPr lang="en-US" dirty="0" smtClean="0"/>
              <a:t>Americans from the North and the South would work to answer these questions in the years following the Civil War – known as Reconstruction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Choosing Sides</a:t>
            </a:r>
            <a:endParaRPr lang="en-US" dirty="0"/>
          </a:p>
        </p:txBody>
      </p:sp>
      <p:sp>
        <p:nvSpPr>
          <p:cNvPr id="5" name="Content Placeholder 4"/>
          <p:cNvSpPr>
            <a:spLocks noGrp="1"/>
          </p:cNvSpPr>
          <p:nvPr>
            <p:ph sz="quarter" idx="1"/>
          </p:nvPr>
        </p:nvSpPr>
        <p:spPr/>
        <p:txBody>
          <a:bodyPr>
            <a:normAutofit/>
          </a:bodyPr>
          <a:lstStyle/>
          <a:p>
            <a:r>
              <a:rPr lang="en-US" sz="2700" dirty="0" smtClean="0"/>
              <a:t>Robert E Lee was offered command of Union troops</a:t>
            </a:r>
          </a:p>
          <a:p>
            <a:r>
              <a:rPr lang="en-US" sz="2700" dirty="0" smtClean="0"/>
              <a:t>Turned it down and offered services to the Confederacy</a:t>
            </a:r>
          </a:p>
          <a:p>
            <a:r>
              <a:rPr lang="en-US" sz="2700" dirty="0" smtClean="0"/>
              <a:t>North’s larger population was an advantage</a:t>
            </a:r>
          </a:p>
          <a:p>
            <a:r>
              <a:rPr lang="en-US" sz="2700" dirty="0" smtClean="0"/>
              <a:t>South had fewer men to fight and to work to support the war effort</a:t>
            </a:r>
            <a:endParaRPr lang="en-US" sz="2700" dirty="0"/>
          </a:p>
        </p:txBody>
      </p:sp>
      <p:pic>
        <p:nvPicPr>
          <p:cNvPr id="2" name="Content Placeholder 1"/>
          <p:cNvPicPr>
            <a:picLocks noGrp="1" noChangeAspect="1"/>
          </p:cNvPicPr>
          <p:nvPr>
            <p:ph sz="quarter"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32325" y="1239966"/>
            <a:ext cx="4041775" cy="488924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the War</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1318" y="1901066"/>
            <a:ext cx="4227658" cy="3737734"/>
          </a:xfrm>
        </p:spPr>
      </p:pic>
      <p:sp>
        <p:nvSpPr>
          <p:cNvPr id="4" name="Content Placeholder 3"/>
          <p:cNvSpPr>
            <a:spLocks noGrp="1"/>
          </p:cNvSpPr>
          <p:nvPr>
            <p:ph sz="quarter" idx="2"/>
          </p:nvPr>
        </p:nvSpPr>
        <p:spPr>
          <a:xfrm>
            <a:off x="4632198" y="1216152"/>
            <a:ext cx="4283202" cy="4937760"/>
          </a:xfrm>
        </p:spPr>
        <p:txBody>
          <a:bodyPr>
            <a:noAutofit/>
          </a:bodyPr>
          <a:lstStyle/>
          <a:p>
            <a:r>
              <a:rPr lang="en-US" dirty="0" smtClean="0"/>
              <a:t>Legal Tender Act passed by Congress</a:t>
            </a:r>
          </a:p>
          <a:p>
            <a:pPr>
              <a:buNone/>
            </a:pPr>
            <a:r>
              <a:rPr lang="en-US" dirty="0" smtClean="0"/>
              <a:t>LEGAL TENDER ACT: created a national currency and allowed the government to issue paper money</a:t>
            </a:r>
          </a:p>
          <a:p>
            <a:pPr>
              <a:buNone/>
            </a:pPr>
            <a:r>
              <a:rPr lang="en-US" dirty="0" smtClean="0"/>
              <a:t>GREENBACKS: nickname for paper money</a:t>
            </a:r>
          </a:p>
          <a:p>
            <a:r>
              <a:rPr lang="en-US" dirty="0" smtClean="0"/>
              <a:t>Confederacy had no money</a:t>
            </a:r>
          </a:p>
          <a:p>
            <a:r>
              <a:rPr lang="en-US" dirty="0" smtClean="0"/>
              <a:t>Forced to print paper money which became worthless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Politics in the North and South</a:t>
            </a:r>
            <a:endParaRPr lang="en-US" dirty="0"/>
          </a:p>
        </p:txBody>
      </p:sp>
      <p:sp>
        <p:nvSpPr>
          <p:cNvPr id="3" name="Content Placeholder 2"/>
          <p:cNvSpPr>
            <a:spLocks noGrp="1"/>
          </p:cNvSpPr>
          <p:nvPr>
            <p:ph sz="quarter" idx="1"/>
          </p:nvPr>
        </p:nvSpPr>
        <p:spPr>
          <a:xfrm>
            <a:off x="228600" y="1219200"/>
            <a:ext cx="4270248" cy="4937760"/>
          </a:xfrm>
        </p:spPr>
        <p:txBody>
          <a:bodyPr>
            <a:normAutofit/>
          </a:bodyPr>
          <a:lstStyle/>
          <a:p>
            <a:r>
              <a:rPr lang="en-US" sz="2700" dirty="0" smtClean="0"/>
              <a:t>Lincoln’s goal was always to preserve the Union – not to end slavery</a:t>
            </a:r>
          </a:p>
          <a:p>
            <a:r>
              <a:rPr lang="en-US" sz="2700" dirty="0" smtClean="0"/>
              <a:t>Democrats were sharply divided over the issues</a:t>
            </a:r>
          </a:p>
          <a:p>
            <a:r>
              <a:rPr lang="en-US" sz="2700" dirty="0" smtClean="0"/>
              <a:t>Major disagreements </a:t>
            </a:r>
            <a:r>
              <a:rPr lang="en-US" sz="2700" dirty="0" err="1" smtClean="0"/>
              <a:t>btwn</a:t>
            </a:r>
            <a:r>
              <a:rPr lang="en-US" sz="2700" dirty="0" smtClean="0"/>
              <a:t> parties </a:t>
            </a:r>
            <a:r>
              <a:rPr lang="en-US" sz="2700" dirty="0" err="1" smtClean="0"/>
              <a:t>incl</a:t>
            </a:r>
            <a:r>
              <a:rPr lang="en-US" sz="2700" dirty="0" smtClean="0"/>
              <a:t> civil liberties</a:t>
            </a:r>
          </a:p>
          <a:p>
            <a:pPr>
              <a:buNone/>
            </a:pPr>
            <a:r>
              <a:rPr lang="en-US" sz="2700" dirty="0" smtClean="0"/>
              <a:t>CONSCRIPTION: forcing people into military service</a:t>
            </a:r>
          </a:p>
          <a:p>
            <a:r>
              <a:rPr lang="en-US" sz="2700" dirty="0" smtClean="0"/>
              <a:t>Both Lincoln &amp; Davis were criticized for this</a:t>
            </a:r>
            <a:endParaRPr lang="en-US" sz="2700"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32325" y="2314426"/>
            <a:ext cx="4228871" cy="28671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“Modern” War</a:t>
            </a:r>
            <a:endParaRPr lang="en-US" dirty="0"/>
          </a:p>
        </p:txBody>
      </p:sp>
      <p:sp>
        <p:nvSpPr>
          <p:cNvPr id="4" name="Content Placeholder 3"/>
          <p:cNvSpPr>
            <a:spLocks noGrp="1"/>
          </p:cNvSpPr>
          <p:nvPr>
            <p:ph sz="quarter" idx="1"/>
          </p:nvPr>
        </p:nvSpPr>
        <p:spPr/>
        <p:txBody>
          <a:bodyPr>
            <a:noAutofit/>
          </a:bodyPr>
          <a:lstStyle/>
          <a:p>
            <a:r>
              <a:rPr lang="en-US" sz="2700" dirty="0" smtClean="0"/>
              <a:t>Involved huge armies requiring vast amounts of supplies &amp; equipment</a:t>
            </a:r>
          </a:p>
          <a:p>
            <a:r>
              <a:rPr lang="en-US" sz="2700" dirty="0" smtClean="0"/>
              <a:t>Attrition played a huge role</a:t>
            </a:r>
          </a:p>
          <a:p>
            <a:pPr>
              <a:buNone/>
            </a:pPr>
            <a:r>
              <a:rPr lang="en-US" sz="2700" dirty="0" smtClean="0"/>
              <a:t>ATTRITION: wearing down of one side by the other through exhaustion of soldiers and resources</a:t>
            </a:r>
          </a:p>
          <a:p>
            <a:r>
              <a:rPr lang="en-US" sz="2700" dirty="0" smtClean="0"/>
              <a:t>Soldiers used trenches and barricades</a:t>
            </a:r>
          </a:p>
          <a:p>
            <a:r>
              <a:rPr lang="en-US" sz="2700" dirty="0" smtClean="0"/>
              <a:t>South waged a defensive war of attrition</a:t>
            </a:r>
          </a:p>
          <a:p>
            <a:r>
              <a:rPr lang="en-US" sz="2700" dirty="0" smtClean="0"/>
              <a:t>Many Southerners disliked being on the defensive</a:t>
            </a:r>
          </a:p>
          <a:p>
            <a:pPr>
              <a:buNone/>
            </a:pPr>
            <a:r>
              <a:rPr lang="en-US" sz="2700" dirty="0" smtClean="0"/>
              <a:t>ANACONDA PLAN: North’s strategy to blockade the ports, thereby dividing the South &amp; gradually making them run out of resources</a:t>
            </a:r>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Early Stages of War</a:t>
            </a:r>
            <a:endParaRPr lang="en-US" dirty="0"/>
          </a:p>
        </p:txBody>
      </p:sp>
      <p:sp>
        <p:nvSpPr>
          <p:cNvPr id="5" name="Text Placeholder 4"/>
          <p:cNvSpPr>
            <a:spLocks noGrp="1"/>
          </p:cNvSpPr>
          <p:nvPr>
            <p:ph type="body" idx="1"/>
          </p:nvPr>
        </p:nvSpPr>
        <p:spPr/>
        <p:txBody>
          <a:bodyPr/>
          <a:lstStyle/>
          <a:p>
            <a:r>
              <a:rPr lang="en-US" dirty="0" smtClean="0"/>
              <a:t>Section Two</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Mobilizing the Troops</a:t>
            </a:r>
            <a:endParaRPr lang="en-US" dirty="0"/>
          </a:p>
        </p:txBody>
      </p:sp>
      <p:sp>
        <p:nvSpPr>
          <p:cNvPr id="5" name="Content Placeholder 4"/>
          <p:cNvSpPr>
            <a:spLocks noGrp="1"/>
          </p:cNvSpPr>
          <p:nvPr>
            <p:ph sz="quarter" idx="1"/>
          </p:nvPr>
        </p:nvSpPr>
        <p:spPr>
          <a:xfrm>
            <a:off x="228600" y="1219200"/>
            <a:ext cx="5029200" cy="5105400"/>
          </a:xfrm>
        </p:spPr>
        <p:txBody>
          <a:bodyPr>
            <a:noAutofit/>
          </a:bodyPr>
          <a:lstStyle/>
          <a:p>
            <a:r>
              <a:rPr lang="en-US" sz="2500" dirty="0" smtClean="0"/>
              <a:t>First Battle of Bull Run was a Union defeat</a:t>
            </a:r>
          </a:p>
          <a:p>
            <a:r>
              <a:rPr lang="en-US" sz="2500" dirty="0" smtClean="0"/>
              <a:t>One of most effective Confederate commanders was Thomas Jackson – known as “Stonewall Jackson”</a:t>
            </a:r>
          </a:p>
          <a:p>
            <a:r>
              <a:rPr lang="en-US" sz="2500" dirty="0" smtClean="0"/>
              <a:t>Made it clear that the North would need a large, well-trained army to defeat the South</a:t>
            </a:r>
          </a:p>
          <a:p>
            <a:r>
              <a:rPr lang="en-US" sz="2500" dirty="0" smtClean="0"/>
              <a:t>At first men volunteered to enlist in large numbers</a:t>
            </a:r>
          </a:p>
          <a:p>
            <a:r>
              <a:rPr lang="en-US" sz="2500" dirty="0" smtClean="0"/>
              <a:t>In 1863, Congress introduced national draft to raise troops</a:t>
            </a:r>
            <a:endParaRPr lang="en-US" sz="2500" dirty="0"/>
          </a:p>
        </p:txBody>
      </p:sp>
      <p:pic>
        <p:nvPicPr>
          <p:cNvPr id="2" name="Content Placeholder 1"/>
          <p:cNvPicPr>
            <a:picLocks noGrp="1" noChangeAspect="1"/>
          </p:cNvPicPr>
          <p:nvPr>
            <p:ph sz="quarter"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38800" y="1524000"/>
            <a:ext cx="2971800" cy="43702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273</TotalTime>
  <Words>1631</Words>
  <Application>Microsoft Macintosh PowerPoint</Application>
  <PresentationFormat>On-screen Show (4:3)</PresentationFormat>
  <Paragraphs>177</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Origin</vt:lpstr>
      <vt:lpstr>The Civil War</vt:lpstr>
      <vt:lpstr>THE CIVIL WAR: AT-A-GLANCE</vt:lpstr>
      <vt:lpstr>The Opposing Sides</vt:lpstr>
      <vt:lpstr>Choosing Sides</vt:lpstr>
      <vt:lpstr>Financing the War</vt:lpstr>
      <vt:lpstr>Party Politics in the North and South</vt:lpstr>
      <vt:lpstr>First “Modern” War</vt:lpstr>
      <vt:lpstr>The Early Stages of War</vt:lpstr>
      <vt:lpstr>Mobilizing the Troops</vt:lpstr>
      <vt:lpstr>The Naval War</vt:lpstr>
      <vt:lpstr>Battle of Shiloh</vt:lpstr>
      <vt:lpstr>War in the West</vt:lpstr>
      <vt:lpstr>War in the East</vt:lpstr>
      <vt:lpstr>The Turning Point</vt:lpstr>
      <vt:lpstr>Emancipation Proclamation</vt:lpstr>
      <vt:lpstr>Life During the War</vt:lpstr>
      <vt:lpstr>Wartime Economies</vt:lpstr>
      <vt:lpstr>African Americans in the Military</vt:lpstr>
      <vt:lpstr>Military Life</vt:lpstr>
      <vt:lpstr>Role of Women in War</vt:lpstr>
      <vt:lpstr>The Turning Point</vt:lpstr>
      <vt:lpstr>Vicksburg Falls</vt:lpstr>
      <vt:lpstr>Road to Gettysburg</vt:lpstr>
      <vt:lpstr>Battle of Gettysburg</vt:lpstr>
      <vt:lpstr>Gettysburg Address</vt:lpstr>
      <vt:lpstr>Grant Secures Tennessee</vt:lpstr>
      <vt:lpstr>The War Ends</vt:lpstr>
      <vt:lpstr>Grant Versus Lee</vt:lpstr>
      <vt:lpstr>Sherman’s Victories in the South</vt:lpstr>
      <vt:lpstr>Election of 1864 and the 13th Amendment</vt:lpstr>
      <vt:lpstr>The South Surrenders</vt:lpstr>
      <vt:lpstr>Lincoln’s Assassination</vt:lpstr>
      <vt:lpstr>Aftermath of the Civil War</vt:lpstr>
    </vt:vector>
  </TitlesOfParts>
  <Company>Quincy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ESTIS</dc:creator>
  <cp:lastModifiedBy>Sara Estis</cp:lastModifiedBy>
  <cp:revision>34</cp:revision>
  <dcterms:created xsi:type="dcterms:W3CDTF">2014-06-09T21:05:46Z</dcterms:created>
  <dcterms:modified xsi:type="dcterms:W3CDTF">2014-06-09T22:11:33Z</dcterms:modified>
</cp:coreProperties>
</file>