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 id="271" r:id="rId16"/>
    <p:sldId id="272" r:id="rId17"/>
    <p:sldId id="270" r:id="rId18"/>
    <p:sldId id="273" r:id="rId19"/>
    <p:sldId id="276" r:id="rId20"/>
    <p:sldId id="274" r:id="rId21"/>
    <p:sldId id="275"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2107" y="1905000"/>
            <a:ext cx="6859786"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142107" y="5105400"/>
            <a:ext cx="6859786"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4" name="line"/>
          <p:cNvGrpSpPr/>
          <p:nvPr/>
        </p:nvGrpSpPr>
        <p:grpSpPr bwMode="invGray">
          <a:xfrm>
            <a:off x="1188982" y="4724400"/>
            <a:ext cx="6475638"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74356654"/>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142108" y="1514475"/>
            <a:ext cx="7929246"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5F0AEE1-A6F5-8F41-B54D-CF55ECC31570}" type="datetimeFigureOut">
              <a:rPr lang="en-US" smtClean="0"/>
              <a:pPr/>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49956-F800-784B-B5F3-8AA888E228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6793511"/>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4338754" y="3480593"/>
            <a:ext cx="6492240" cy="48019"/>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7773233" y="274640"/>
            <a:ext cx="1028968"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6128" y="277814"/>
            <a:ext cx="6859787"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5F0AEE1-A6F5-8F41-B54D-CF55ECC31570}" type="datetimeFigureOut">
              <a:rPr lang="en-US" smtClean="0"/>
              <a:pPr/>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49956-F800-784B-B5F3-8AA888E228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11791015"/>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7" name="line"/>
          <p:cNvGrpSpPr/>
          <p:nvPr/>
        </p:nvGrpSpPr>
        <p:grpSpPr bwMode="invGray">
          <a:xfrm>
            <a:off x="1142108" y="1514475"/>
            <a:ext cx="7929246"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142108" y="274638"/>
            <a:ext cx="6859785"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5F0AEE1-A6F5-8F41-B54D-CF55ECC31570}" type="datetimeFigureOut">
              <a:rPr lang="en-US" smtClean="0"/>
              <a:pPr/>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49956-F800-784B-B5F3-8AA888E228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4472672"/>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grpSp>
        <p:nvGrpSpPr>
          <p:cNvPr id="7" name="line"/>
          <p:cNvGrpSpPr/>
          <p:nvPr/>
        </p:nvGrpSpPr>
        <p:grpSpPr bwMode="invGray">
          <a:xfrm>
            <a:off x="1188982" y="4724400"/>
            <a:ext cx="6475638"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142107" y="1905000"/>
            <a:ext cx="6859786"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142107" y="5102526"/>
            <a:ext cx="6859786"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0AEE1-A6F5-8F41-B54D-CF55ECC31570}" type="datetimeFigureOut">
              <a:rPr lang="en-US" smtClean="0"/>
              <a:pPr/>
              <a:t>9/4/13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49956-F800-784B-B5F3-8AA888E228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58797780"/>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8" name="line"/>
          <p:cNvGrpSpPr/>
          <p:nvPr/>
        </p:nvGrpSpPr>
        <p:grpSpPr bwMode="invGray">
          <a:xfrm>
            <a:off x="1142108" y="1514475"/>
            <a:ext cx="7929246"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142108" y="274638"/>
            <a:ext cx="6859785"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142107" y="1905000"/>
            <a:ext cx="3315563"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6332" y="1905000"/>
            <a:ext cx="3315562"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5F0AEE1-A6F5-8F41-B54D-CF55ECC31570}" type="datetimeFigureOut">
              <a:rPr lang="en-US" smtClean="0"/>
              <a:pPr/>
              <a:t>9/4/13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49956-F800-784B-B5F3-8AA888E228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83294107"/>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line"/>
          <p:cNvGrpSpPr/>
          <p:nvPr/>
        </p:nvGrpSpPr>
        <p:grpSpPr bwMode="invGray">
          <a:xfrm>
            <a:off x="1142108" y="1514475"/>
            <a:ext cx="7929246"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142108" y="274638"/>
            <a:ext cx="6859785"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42107" y="1905000"/>
            <a:ext cx="3313277"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2107" y="2819400"/>
            <a:ext cx="3313277"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88616" y="1905000"/>
            <a:ext cx="3313277"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88616" y="2819400"/>
            <a:ext cx="3313277"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5F0AEE1-A6F5-8F41-B54D-CF55ECC31570}" type="datetimeFigureOut">
              <a:rPr lang="en-US" smtClean="0"/>
              <a:pPr/>
              <a:t>9/4/13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49956-F800-784B-B5F3-8AA888E228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82491816"/>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6" name="line"/>
          <p:cNvGrpSpPr/>
          <p:nvPr/>
        </p:nvGrpSpPr>
        <p:grpSpPr bwMode="invGray">
          <a:xfrm>
            <a:off x="1142108" y="1514475"/>
            <a:ext cx="7929246"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5F0AEE1-A6F5-8F41-B54D-CF55ECC31570}" type="datetimeFigureOut">
              <a:rPr lang="en-US" smtClean="0"/>
              <a:pPr/>
              <a:t>9/4/13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49956-F800-784B-B5F3-8AA888E228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31561462"/>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0AEE1-A6F5-8F41-B54D-CF55ECC31570}" type="datetimeFigureOut">
              <a:rPr lang="en-US" smtClean="0"/>
              <a:pPr/>
              <a:t>9/4/13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49956-F800-784B-B5F3-8AA888E228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05966626"/>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8" name="frame"/>
          <p:cNvGrpSpPr/>
          <p:nvPr/>
        </p:nvGrpSpPr>
        <p:grpSpPr bwMode="invGray">
          <a:xfrm>
            <a:off x="3314242" y="1630822"/>
            <a:ext cx="4719500" cy="4575885"/>
            <a:chOff x="4417839" y="1630821"/>
            <a:chExt cx="6291028" cy="4575885"/>
          </a:xfrm>
        </p:grpSpPr>
        <p:grpSp>
          <p:nvGrpSpPr>
            <p:cNvPr id="9" name="Group 615"/>
            <p:cNvGrpSpPr/>
            <p:nvPr/>
          </p:nvGrpSpPr>
          <p:grpSpPr bwMode="invGray">
            <a:xfrm>
              <a:off x="5414491" y="1630821"/>
              <a:ext cx="5294376" cy="4114800"/>
              <a:chOff x="3310555" y="716546"/>
              <a:chExt cx="5294376" cy="4114800"/>
            </a:xfrm>
          </p:grpSpPr>
          <p:grpSp>
            <p:nvGrpSpPr>
              <p:cNvPr id="10"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11"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12" name="Group 616"/>
            <p:cNvGrpSpPr/>
            <p:nvPr/>
          </p:nvGrpSpPr>
          <p:grpSpPr bwMode="invGray">
            <a:xfrm rot="10800000">
              <a:off x="4417839" y="2091906"/>
              <a:ext cx="5294376" cy="4114800"/>
              <a:chOff x="3310555" y="716546"/>
              <a:chExt cx="5294376" cy="4114800"/>
            </a:xfrm>
          </p:grpSpPr>
          <p:grpSp>
            <p:nvGrpSpPr>
              <p:cNvPr id="13"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14"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142108" y="274638"/>
            <a:ext cx="6859785"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3533436" y="1905000"/>
            <a:ext cx="4253068"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142107" y="3429000"/>
            <a:ext cx="2057936"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0AEE1-A6F5-8F41-B54D-CF55ECC31570}" type="datetimeFigureOut">
              <a:rPr lang="en-US" smtClean="0"/>
              <a:pPr/>
              <a:t>9/4/13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49956-F800-784B-B5F3-8AA888E228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62116614"/>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8" name="frame"/>
          <p:cNvGrpSpPr/>
          <p:nvPr/>
        </p:nvGrpSpPr>
        <p:grpSpPr bwMode="invGray">
          <a:xfrm flipH="1">
            <a:off x="1085908" y="1630822"/>
            <a:ext cx="4719500" cy="4575885"/>
            <a:chOff x="4417839" y="1630821"/>
            <a:chExt cx="6291028" cy="4575885"/>
          </a:xfrm>
        </p:grpSpPr>
        <p:grpSp>
          <p:nvGrpSpPr>
            <p:cNvPr id="9" name="Group 614"/>
            <p:cNvGrpSpPr/>
            <p:nvPr/>
          </p:nvGrpSpPr>
          <p:grpSpPr bwMode="invGray">
            <a:xfrm>
              <a:off x="5414491" y="1630821"/>
              <a:ext cx="5294376" cy="4114800"/>
              <a:chOff x="3310555" y="716546"/>
              <a:chExt cx="5294376" cy="4114800"/>
            </a:xfrm>
          </p:grpSpPr>
          <p:grpSp>
            <p:nvGrpSpPr>
              <p:cNvPr id="10"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11"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12" name="Group 615"/>
            <p:cNvGrpSpPr/>
            <p:nvPr/>
          </p:nvGrpSpPr>
          <p:grpSpPr bwMode="invGray">
            <a:xfrm rot="10800000">
              <a:off x="4417839" y="2091906"/>
              <a:ext cx="5294376" cy="4114800"/>
              <a:chOff x="3310555" y="716546"/>
              <a:chExt cx="5294376" cy="4114800"/>
            </a:xfrm>
          </p:grpSpPr>
          <p:grpSp>
            <p:nvGrpSpPr>
              <p:cNvPr id="13"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14"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142108" y="274638"/>
            <a:ext cx="6859785"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309719" y="1884311"/>
            <a:ext cx="4253068"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931014" y="3411748"/>
            <a:ext cx="2057936"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0AEE1-A6F5-8F41-B54D-CF55ECC31570}" type="datetimeFigureOut">
              <a:rPr lang="en-US" smtClean="0"/>
              <a:pPr/>
              <a:t>9/4/13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49956-F800-784B-B5F3-8AA888E228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17694101"/>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2108" y="274638"/>
            <a:ext cx="6859785"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42108" y="1905000"/>
            <a:ext cx="6859786"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058287" y="6400801"/>
            <a:ext cx="933137"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15F0AEE1-A6F5-8F41-B54D-CF55ECC31570}" type="datetimeFigureOut">
              <a:rPr lang="en-US" smtClean="0"/>
              <a:pPr/>
              <a:t>9/4/13</a:t>
            </a:fld>
            <a:endParaRPr lang="en-US"/>
          </a:p>
        </p:txBody>
      </p:sp>
      <p:sp>
        <p:nvSpPr>
          <p:cNvPr id="5" name="Footer Placeholder 4"/>
          <p:cNvSpPr>
            <a:spLocks noGrp="1"/>
          </p:cNvSpPr>
          <p:nvPr>
            <p:ph type="ftr" sz="quarter" idx="3"/>
          </p:nvPr>
        </p:nvSpPr>
        <p:spPr>
          <a:xfrm>
            <a:off x="1142107" y="6400801"/>
            <a:ext cx="4744685"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44419" y="6400801"/>
            <a:ext cx="857475"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DF749956-F800-784B-B5F3-8AA888E228E3}"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3563648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la.org" TargetMode="External"/><Relationship Id="rId3" Type="http://schemas.openxmlformats.org/officeDocument/2006/relationships/hyperlink" Target="http://owl.english.purdue.ed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61840" y="1905000"/>
            <a:ext cx="8247124" cy="2667000"/>
          </a:xfrm>
        </p:spPr>
        <p:txBody>
          <a:bodyPr>
            <a:normAutofit/>
          </a:bodyPr>
          <a:lstStyle/>
          <a:p>
            <a:pPr algn="ctr"/>
            <a:r>
              <a:rPr lang="en-US" sz="5000" dirty="0" smtClean="0"/>
              <a:t>Effective Study Habits,</a:t>
            </a:r>
            <a:br>
              <a:rPr lang="en-US" sz="5000" dirty="0" smtClean="0"/>
            </a:br>
            <a:r>
              <a:rPr lang="en-US" sz="5000" dirty="0" smtClean="0"/>
              <a:t>MLA Format, &amp;</a:t>
            </a:r>
            <a:br>
              <a:rPr lang="en-US" sz="5000" dirty="0" smtClean="0"/>
            </a:br>
            <a:r>
              <a:rPr lang="en-US" sz="5000" dirty="0" smtClean="0"/>
              <a:t>The House</a:t>
            </a:r>
            <a:endParaRPr lang="en-US" sz="5000" dirty="0"/>
          </a:p>
        </p:txBody>
      </p:sp>
      <p:sp>
        <p:nvSpPr>
          <p:cNvPr id="3" name="TextBox 2"/>
          <p:cNvSpPr txBox="1"/>
          <p:nvPr/>
        </p:nvSpPr>
        <p:spPr>
          <a:xfrm>
            <a:off x="461840" y="5164090"/>
            <a:ext cx="8247124" cy="430887"/>
          </a:xfrm>
          <a:prstGeom prst="rect">
            <a:avLst/>
          </a:prstGeom>
          <a:noFill/>
        </p:spPr>
        <p:txBody>
          <a:bodyPr wrap="square" rtlCol="0">
            <a:spAutoFit/>
          </a:bodyPr>
          <a:lstStyle/>
          <a:p>
            <a:pPr algn="ctr">
              <a:lnSpc>
                <a:spcPct val="90000"/>
              </a:lnSpc>
            </a:pPr>
            <a:r>
              <a:rPr lang="en-US" sz="2400" dirty="0" smtClean="0"/>
              <a:t>Keys to a Successful Year</a:t>
            </a:r>
            <a:endParaRPr lang="en-US" sz="2400"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500" dirty="0" smtClean="0"/>
              <a:t>Format Details</a:t>
            </a:r>
            <a:endParaRPr lang="en-US" sz="3500" dirty="0"/>
          </a:p>
        </p:txBody>
      </p:sp>
      <p:sp>
        <p:nvSpPr>
          <p:cNvPr id="3" name="Content Placeholder 2"/>
          <p:cNvSpPr>
            <a:spLocks noGrp="1"/>
          </p:cNvSpPr>
          <p:nvPr>
            <p:ph idx="1"/>
          </p:nvPr>
        </p:nvSpPr>
        <p:spPr/>
        <p:txBody>
          <a:bodyPr/>
          <a:lstStyle/>
          <a:p>
            <a:r>
              <a:rPr lang="en-US" sz="2800" dirty="0" smtClean="0"/>
              <a:t>All papers should be double-spaced throughout – unless you are using a quote that is more than 4 lines, then that quote is single spaced while your paper remains double spaced</a:t>
            </a:r>
          </a:p>
          <a:p>
            <a:r>
              <a:rPr lang="en-US" sz="2800" dirty="0" smtClean="0"/>
              <a:t>Heading goes on the front page, in the left corner</a:t>
            </a:r>
          </a:p>
          <a:p>
            <a:r>
              <a:rPr lang="en-US" sz="2800" dirty="0" smtClean="0"/>
              <a:t>Pages are numbered using your last name in the upper right corner – ex. Estis 2</a:t>
            </a:r>
          </a:p>
          <a:p>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normAutofit/>
          </a:bodyPr>
          <a:lstStyle/>
          <a:p>
            <a:pPr algn="ctr"/>
            <a:r>
              <a:rPr lang="en-US" sz="3500" dirty="0" smtClean="0"/>
              <a:t>MLA Sample</a:t>
            </a:r>
            <a:endParaRPr lang="en-US" sz="3500" dirty="0"/>
          </a:p>
        </p:txBody>
      </p:sp>
      <p:pic>
        <p:nvPicPr>
          <p:cNvPr id="7" name="Content Placeholder 6" descr="MLA sample.jpg"/>
          <p:cNvPicPr>
            <a:picLocks noGrp="1" noChangeAspect="1"/>
          </p:cNvPicPr>
          <p:nvPr>
            <p:ph idx="1"/>
          </p:nvPr>
        </p:nvPicPr>
        <p:blipFill>
          <a:blip r:embed="rId2"/>
          <a:srcRect l="-16391" r="-16391"/>
          <a:stretch>
            <a:fillRect/>
          </a:stretch>
        </p:blipFill>
        <p:spPr>
          <a:xfrm>
            <a:off x="0" y="1690558"/>
            <a:ext cx="9144000" cy="4953000"/>
          </a:xfrm>
        </p:spPr>
      </p:pic>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500" dirty="0" smtClean="0"/>
              <a:t>Citing Your Source</a:t>
            </a:r>
            <a:endParaRPr lang="en-US" sz="3500" dirty="0"/>
          </a:p>
        </p:txBody>
      </p:sp>
      <p:sp>
        <p:nvSpPr>
          <p:cNvPr id="3" name="Content Placeholder 2"/>
          <p:cNvSpPr>
            <a:spLocks noGrp="1"/>
          </p:cNvSpPr>
          <p:nvPr>
            <p:ph idx="1"/>
          </p:nvPr>
        </p:nvSpPr>
        <p:spPr>
          <a:xfrm>
            <a:off x="1142108" y="2193900"/>
            <a:ext cx="6859786" cy="3978300"/>
          </a:xfrm>
        </p:spPr>
        <p:txBody>
          <a:bodyPr/>
          <a:lstStyle/>
          <a:p>
            <a:pPr marL="0" indent="0" algn="ctr">
              <a:buNone/>
              <a:tabLst>
                <a:tab pos="346075" algn="l"/>
              </a:tabLst>
            </a:pPr>
            <a:r>
              <a:rPr lang="en-US" dirty="0" smtClean="0"/>
              <a:t>No matter what, you </a:t>
            </a:r>
            <a:r>
              <a:rPr lang="en-US" b="1" i="1" u="sng" dirty="0" smtClean="0"/>
              <a:t>must</a:t>
            </a:r>
            <a:r>
              <a:rPr lang="en-US" dirty="0" smtClean="0"/>
              <a:t> cite any outside source you use. </a:t>
            </a:r>
          </a:p>
          <a:p>
            <a:pPr marL="0" indent="0" algn="ctr">
              <a:buNone/>
              <a:tabLst>
                <a:tab pos="346075" algn="l"/>
              </a:tabLst>
            </a:pPr>
            <a:r>
              <a:rPr lang="en-US" dirty="0" smtClean="0"/>
              <a:t>If the words are not your own, they </a:t>
            </a:r>
            <a:r>
              <a:rPr lang="en-US" b="1" i="1" u="sng" dirty="0" smtClean="0"/>
              <a:t>must</a:t>
            </a:r>
            <a:r>
              <a:rPr lang="en-US" dirty="0" smtClean="0"/>
              <a:t> be cited.</a:t>
            </a:r>
          </a:p>
          <a:p>
            <a:pPr>
              <a:buNone/>
            </a:pPr>
            <a:endParaRPr lang="en-US" sz="1000" dirty="0" smtClean="0"/>
          </a:p>
          <a:p>
            <a:pPr marL="0" indent="0" algn="ctr">
              <a:buNone/>
            </a:pPr>
            <a:r>
              <a:rPr lang="en-US" dirty="0" smtClean="0"/>
              <a:t>Two Types of Citations:</a:t>
            </a:r>
          </a:p>
          <a:p>
            <a:pPr marL="457200" indent="-457200" algn="ctr">
              <a:buAutoNum type="arabicPeriod"/>
            </a:pPr>
            <a:r>
              <a:rPr lang="en-US" dirty="0" smtClean="0"/>
              <a:t>Parenthetical Citations (within the paper)</a:t>
            </a:r>
          </a:p>
          <a:p>
            <a:pPr marL="457200" indent="-457200" algn="ctr">
              <a:buAutoNum type="arabicPeriod"/>
            </a:pPr>
            <a:r>
              <a:rPr lang="en-US" dirty="0" smtClean="0"/>
              <a:t>Works Cited Page (at the end of the paper)</a:t>
            </a:r>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500" dirty="0" smtClean="0"/>
              <a:t>Parenthetical Citations</a:t>
            </a:r>
            <a:endParaRPr lang="en-US" sz="3500" dirty="0"/>
          </a:p>
        </p:txBody>
      </p:sp>
      <p:sp>
        <p:nvSpPr>
          <p:cNvPr id="3" name="Content Placeholder 2"/>
          <p:cNvSpPr>
            <a:spLocks noGrp="1"/>
          </p:cNvSpPr>
          <p:nvPr>
            <p:ph idx="1"/>
          </p:nvPr>
        </p:nvSpPr>
        <p:spPr>
          <a:xfrm>
            <a:off x="214425" y="1699036"/>
            <a:ext cx="8692470" cy="4932152"/>
          </a:xfrm>
        </p:spPr>
        <p:txBody>
          <a:bodyPr>
            <a:normAutofit lnSpcReduction="10000"/>
          </a:bodyPr>
          <a:lstStyle/>
          <a:p>
            <a:r>
              <a:rPr lang="en-US" dirty="0" smtClean="0"/>
              <a:t>Use parenthetical citations when you are quoting any words that are not your own. If you copy without quotes, it is PLAGARISM.</a:t>
            </a:r>
          </a:p>
          <a:p>
            <a:r>
              <a:rPr lang="en-US" dirty="0" smtClean="0"/>
              <a:t>When you summarize or paraphrase a source, you should cite the source.</a:t>
            </a:r>
          </a:p>
          <a:p>
            <a:pPr>
              <a:buNone/>
            </a:pPr>
            <a:endParaRPr lang="en-US" sz="1000" dirty="0" smtClean="0"/>
          </a:p>
          <a:p>
            <a:pPr marL="0" indent="0" algn="ctr">
              <a:lnSpc>
                <a:spcPct val="100000"/>
              </a:lnSpc>
              <a:spcBef>
                <a:spcPts val="0"/>
              </a:spcBef>
              <a:buNone/>
            </a:pPr>
            <a:r>
              <a:rPr lang="en-US" dirty="0" smtClean="0"/>
              <a:t>Author’s last name and page </a:t>
            </a:r>
            <a:r>
              <a:rPr lang="en-US" dirty="0" err="1" smtClean="0"/>
              <a:t>number(s</a:t>
            </a:r>
            <a:r>
              <a:rPr lang="en-US" dirty="0" smtClean="0"/>
              <a:t>) of the quote </a:t>
            </a:r>
          </a:p>
          <a:p>
            <a:pPr marL="0" indent="0" algn="ctr">
              <a:lnSpc>
                <a:spcPct val="100000"/>
              </a:lnSpc>
              <a:spcBef>
                <a:spcPts val="0"/>
              </a:spcBef>
              <a:buNone/>
            </a:pPr>
            <a:r>
              <a:rPr lang="en-US" dirty="0" smtClean="0"/>
              <a:t>must appear in the text:</a:t>
            </a:r>
          </a:p>
          <a:p>
            <a:pPr marL="0" indent="0">
              <a:buNone/>
            </a:pPr>
            <a:endParaRPr lang="en-US" sz="1200" dirty="0" smtClean="0"/>
          </a:p>
          <a:p>
            <a:pPr marL="0" indent="0" algn="ctr">
              <a:spcBef>
                <a:spcPts val="0"/>
              </a:spcBef>
              <a:buNone/>
            </a:pPr>
            <a:r>
              <a:rPr lang="en-US" dirty="0" smtClean="0"/>
              <a:t>Romantic poetry is characterized by the “spontaneous overflow of powerful feelings” (Wordsworth 263).</a:t>
            </a:r>
          </a:p>
          <a:p>
            <a:pPr marL="0" indent="0" algn="ctr">
              <a:spcBef>
                <a:spcPts val="0"/>
              </a:spcBef>
              <a:buNone/>
            </a:pPr>
            <a:endParaRPr lang="en-US" sz="1000" dirty="0" smtClean="0"/>
          </a:p>
          <a:p>
            <a:pPr marL="0" indent="0" algn="ctr">
              <a:spcBef>
                <a:spcPts val="0"/>
              </a:spcBef>
              <a:buNone/>
            </a:pPr>
            <a:r>
              <a:rPr lang="en-US" dirty="0" smtClean="0"/>
              <a:t>or</a:t>
            </a:r>
          </a:p>
          <a:p>
            <a:pPr marL="0" indent="0" algn="ctr">
              <a:spcBef>
                <a:spcPts val="0"/>
              </a:spcBef>
              <a:buNone/>
            </a:pPr>
            <a:endParaRPr lang="en-US" sz="1000" dirty="0" smtClean="0"/>
          </a:p>
          <a:p>
            <a:pPr marL="0" indent="0" algn="ctr">
              <a:spcBef>
                <a:spcPts val="0"/>
              </a:spcBef>
              <a:buNone/>
            </a:pPr>
            <a:r>
              <a:rPr lang="en-US" dirty="0" smtClean="0"/>
              <a:t>Wordsworth stated that romantic poetry is characterized by the “spontaneous overflow of powerful feelings” (263).</a:t>
            </a:r>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020762"/>
          </a:xfrm>
        </p:spPr>
        <p:txBody>
          <a:bodyPr anchor="ctr">
            <a:noAutofit/>
          </a:bodyPr>
          <a:lstStyle/>
          <a:p>
            <a:pPr algn="ctr"/>
            <a:r>
              <a:rPr lang="en-US" sz="3500" dirty="0" smtClean="0"/>
              <a:t>Sometimes More Information is Needed</a:t>
            </a:r>
            <a:endParaRPr lang="en-US" sz="3500" dirty="0"/>
          </a:p>
        </p:txBody>
      </p:sp>
      <p:sp>
        <p:nvSpPr>
          <p:cNvPr id="3" name="Content Placeholder 2"/>
          <p:cNvSpPr>
            <a:spLocks noGrp="1"/>
          </p:cNvSpPr>
          <p:nvPr>
            <p:ph idx="1"/>
          </p:nvPr>
        </p:nvSpPr>
        <p:spPr>
          <a:xfrm>
            <a:off x="263908" y="1682540"/>
            <a:ext cx="8593504" cy="4726187"/>
          </a:xfrm>
        </p:spPr>
        <p:txBody>
          <a:bodyPr>
            <a:normAutofit lnSpcReduction="10000"/>
          </a:bodyPr>
          <a:lstStyle/>
          <a:p>
            <a:pPr>
              <a:lnSpc>
                <a:spcPct val="120000"/>
              </a:lnSpc>
              <a:spcBef>
                <a:spcPts val="0"/>
              </a:spcBef>
              <a:buNone/>
            </a:pPr>
            <a:r>
              <a:rPr lang="en-US" dirty="0" smtClean="0"/>
              <a:t>More than one author with the same last name</a:t>
            </a:r>
          </a:p>
          <a:p>
            <a:pPr>
              <a:lnSpc>
                <a:spcPct val="120000"/>
              </a:lnSpc>
              <a:spcBef>
                <a:spcPts val="0"/>
              </a:spcBef>
            </a:pPr>
            <a:endParaRPr lang="en-US" sz="1081" dirty="0" smtClean="0"/>
          </a:p>
          <a:p>
            <a:pPr algn="ctr">
              <a:lnSpc>
                <a:spcPct val="120000"/>
              </a:lnSpc>
              <a:spcBef>
                <a:spcPts val="0"/>
              </a:spcBef>
              <a:buNone/>
            </a:pPr>
            <a:r>
              <a:rPr lang="en-US" dirty="0" smtClean="0"/>
              <a:t>(W. Wordsworth 23); (D. Wordsworth 224)</a:t>
            </a:r>
          </a:p>
          <a:p>
            <a:pPr>
              <a:lnSpc>
                <a:spcPct val="120000"/>
              </a:lnSpc>
              <a:spcBef>
                <a:spcPts val="0"/>
              </a:spcBef>
              <a:buNone/>
            </a:pPr>
            <a:endParaRPr lang="en-US" sz="1081" dirty="0" smtClean="0"/>
          </a:p>
          <a:p>
            <a:pPr>
              <a:lnSpc>
                <a:spcPct val="120000"/>
              </a:lnSpc>
              <a:spcBef>
                <a:spcPts val="0"/>
              </a:spcBef>
              <a:buNone/>
            </a:pPr>
            <a:r>
              <a:rPr lang="en-US" dirty="0" smtClean="0"/>
              <a:t>More than one work by the same author</a:t>
            </a:r>
          </a:p>
          <a:p>
            <a:pPr>
              <a:lnSpc>
                <a:spcPct val="120000"/>
              </a:lnSpc>
              <a:spcBef>
                <a:spcPts val="0"/>
              </a:spcBef>
            </a:pPr>
            <a:endParaRPr lang="en-US" sz="1081" dirty="0" smtClean="0"/>
          </a:p>
          <a:p>
            <a:pPr algn="ctr">
              <a:lnSpc>
                <a:spcPct val="120000"/>
              </a:lnSpc>
              <a:spcBef>
                <a:spcPts val="0"/>
              </a:spcBef>
              <a:buNone/>
            </a:pPr>
            <a:r>
              <a:rPr lang="en-US" dirty="0" smtClean="0"/>
              <a:t>(Joyce, Portrait 121); (Joyce, Ulysses 556)</a:t>
            </a:r>
          </a:p>
          <a:p>
            <a:pPr>
              <a:lnSpc>
                <a:spcPct val="120000"/>
              </a:lnSpc>
              <a:spcBef>
                <a:spcPts val="0"/>
              </a:spcBef>
            </a:pPr>
            <a:endParaRPr lang="en-US" sz="1081" dirty="0" smtClean="0"/>
          </a:p>
          <a:p>
            <a:pPr>
              <a:lnSpc>
                <a:spcPct val="120000"/>
              </a:lnSpc>
              <a:spcBef>
                <a:spcPts val="0"/>
              </a:spcBef>
              <a:buNone/>
            </a:pPr>
            <a:r>
              <a:rPr lang="en-US" dirty="0" smtClean="0"/>
              <a:t>Different volumes of a multivolume work</a:t>
            </a:r>
          </a:p>
          <a:p>
            <a:pPr>
              <a:lnSpc>
                <a:spcPct val="120000"/>
              </a:lnSpc>
              <a:spcBef>
                <a:spcPts val="0"/>
              </a:spcBef>
            </a:pPr>
            <a:endParaRPr lang="en-US" sz="1176" dirty="0" smtClean="0"/>
          </a:p>
          <a:p>
            <a:pPr algn="ctr">
              <a:lnSpc>
                <a:spcPct val="120000"/>
              </a:lnSpc>
              <a:spcBef>
                <a:spcPts val="0"/>
              </a:spcBef>
              <a:buNone/>
            </a:pPr>
            <a:r>
              <a:rPr lang="en-US" dirty="0" smtClean="0"/>
              <a:t>(1: 336)</a:t>
            </a:r>
          </a:p>
          <a:p>
            <a:pPr>
              <a:lnSpc>
                <a:spcPct val="120000"/>
              </a:lnSpc>
              <a:spcBef>
                <a:spcPts val="0"/>
              </a:spcBef>
              <a:buNone/>
            </a:pPr>
            <a:endParaRPr lang="en-US" sz="1176" dirty="0" smtClean="0"/>
          </a:p>
          <a:p>
            <a:pPr>
              <a:lnSpc>
                <a:spcPct val="120000"/>
              </a:lnSpc>
              <a:spcBef>
                <a:spcPts val="0"/>
              </a:spcBef>
              <a:buNone/>
            </a:pPr>
            <a:r>
              <a:rPr lang="en-US" dirty="0" smtClean="0"/>
              <a:t>Citing indirect sources </a:t>
            </a:r>
          </a:p>
          <a:p>
            <a:pPr>
              <a:lnSpc>
                <a:spcPct val="120000"/>
              </a:lnSpc>
              <a:spcBef>
                <a:spcPts val="0"/>
              </a:spcBef>
            </a:pPr>
            <a:endParaRPr lang="en-US" sz="1176" dirty="0" smtClean="0"/>
          </a:p>
          <a:p>
            <a:pPr algn="ctr">
              <a:lnSpc>
                <a:spcPct val="120000"/>
              </a:lnSpc>
              <a:spcBef>
                <a:spcPts val="0"/>
              </a:spcBef>
              <a:buNone/>
            </a:pPr>
            <a:r>
              <a:rPr lang="en-US" dirty="0" smtClean="0"/>
              <a:t>(Johnson </a:t>
            </a:r>
            <a:r>
              <a:rPr lang="en-US" dirty="0" err="1" smtClean="0"/>
              <a:t>qtd</a:t>
            </a:r>
            <a:r>
              <a:rPr lang="en-US" dirty="0" smtClean="0"/>
              <a:t>. in Boswell 2:450)</a:t>
            </a:r>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500" dirty="0" smtClean="0"/>
              <a:t>Work Cited Page</a:t>
            </a:r>
            <a:endParaRPr lang="en-US" sz="3500" dirty="0"/>
          </a:p>
        </p:txBody>
      </p:sp>
      <p:sp>
        <p:nvSpPr>
          <p:cNvPr id="3" name="Content Placeholder 2"/>
          <p:cNvSpPr>
            <a:spLocks noGrp="1"/>
          </p:cNvSpPr>
          <p:nvPr>
            <p:ph idx="1"/>
          </p:nvPr>
        </p:nvSpPr>
        <p:spPr>
          <a:xfrm>
            <a:off x="280401" y="1905000"/>
            <a:ext cx="8609999" cy="4693196"/>
          </a:xfrm>
        </p:spPr>
        <p:txBody>
          <a:bodyPr>
            <a:normAutofit/>
          </a:bodyPr>
          <a:lstStyle/>
          <a:p>
            <a:pPr>
              <a:lnSpc>
                <a:spcPct val="120000"/>
              </a:lnSpc>
              <a:spcBef>
                <a:spcPts val="0"/>
              </a:spcBef>
            </a:pPr>
            <a:r>
              <a:rPr lang="en-US" dirty="0" smtClean="0"/>
              <a:t>A complete list of every source that you make reference to in your essay, (even if you don’t quote it directly)</a:t>
            </a:r>
          </a:p>
          <a:p>
            <a:pPr>
              <a:lnSpc>
                <a:spcPct val="120000"/>
              </a:lnSpc>
              <a:spcBef>
                <a:spcPts val="0"/>
              </a:spcBef>
              <a:buNone/>
            </a:pPr>
            <a:endParaRPr lang="en-US" sz="1000" dirty="0" smtClean="0"/>
          </a:p>
          <a:p>
            <a:pPr>
              <a:lnSpc>
                <a:spcPct val="120000"/>
              </a:lnSpc>
              <a:spcBef>
                <a:spcPts val="0"/>
              </a:spcBef>
            </a:pPr>
            <a:r>
              <a:rPr lang="en-US" dirty="0" smtClean="0"/>
              <a:t>Provides the information necessary for a reader to locate and retrieve any sources cited in your essay</a:t>
            </a:r>
          </a:p>
          <a:p>
            <a:pPr>
              <a:lnSpc>
                <a:spcPct val="120000"/>
              </a:lnSpc>
              <a:spcBef>
                <a:spcPts val="0"/>
              </a:spcBef>
              <a:buNone/>
            </a:pPr>
            <a:endParaRPr lang="en-US" sz="1000" dirty="0" smtClean="0"/>
          </a:p>
          <a:p>
            <a:pPr>
              <a:lnSpc>
                <a:spcPct val="120000"/>
              </a:lnSpc>
              <a:spcBef>
                <a:spcPts val="0"/>
              </a:spcBef>
            </a:pPr>
            <a:r>
              <a:rPr lang="en-US" dirty="0" smtClean="0"/>
              <a:t>Most citations should contain the following basic information: Author’s Name, Title of Work, Publication Information</a:t>
            </a:r>
          </a:p>
          <a:p>
            <a:pPr>
              <a:lnSpc>
                <a:spcPct val="120000"/>
              </a:lnSpc>
              <a:spcBef>
                <a:spcPts val="0"/>
              </a:spcBef>
              <a:buNone/>
            </a:pPr>
            <a:endParaRPr lang="en-US" sz="1000" dirty="0" smtClean="0"/>
          </a:p>
          <a:p>
            <a:pPr>
              <a:lnSpc>
                <a:spcPct val="120000"/>
              </a:lnSpc>
              <a:spcBef>
                <a:spcPts val="0"/>
              </a:spcBef>
              <a:buNone/>
            </a:pPr>
            <a:r>
              <a:rPr lang="en-US" dirty="0" smtClean="0"/>
              <a:t>Example:</a:t>
            </a:r>
          </a:p>
          <a:p>
            <a:pPr>
              <a:lnSpc>
                <a:spcPct val="120000"/>
              </a:lnSpc>
              <a:spcBef>
                <a:spcPts val="0"/>
              </a:spcBef>
              <a:buNone/>
            </a:pPr>
            <a:r>
              <a:rPr lang="en-US" dirty="0" smtClean="0"/>
              <a:t>	Dickens, Charles. </a:t>
            </a:r>
            <a:r>
              <a:rPr lang="en-US" i="1" dirty="0" smtClean="0"/>
              <a:t>David Copperfield</a:t>
            </a:r>
            <a:r>
              <a:rPr lang="en-US" dirty="0" smtClean="0"/>
              <a:t>. New York: Modern Library, 2000.</a:t>
            </a:r>
          </a:p>
          <a:p>
            <a:pPr>
              <a:lnSpc>
                <a:spcPct val="120000"/>
              </a:lnSpc>
              <a:spcBef>
                <a:spcPts val="0"/>
              </a:spcBef>
            </a:pPr>
            <a:endParaRPr lang="en-US" dirty="0" smtClean="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normAutofit/>
          </a:bodyPr>
          <a:lstStyle/>
          <a:p>
            <a:pPr algn="ctr"/>
            <a:r>
              <a:rPr lang="en-US" sz="3500" dirty="0" smtClean="0"/>
              <a:t>Citing a Website</a:t>
            </a:r>
            <a:endParaRPr lang="en-US" sz="3500" dirty="0"/>
          </a:p>
        </p:txBody>
      </p:sp>
      <p:sp>
        <p:nvSpPr>
          <p:cNvPr id="5" name="Content Placeholder 4"/>
          <p:cNvSpPr>
            <a:spLocks noGrp="1"/>
          </p:cNvSpPr>
          <p:nvPr>
            <p:ph idx="1"/>
          </p:nvPr>
        </p:nvSpPr>
        <p:spPr>
          <a:xfrm>
            <a:off x="247413" y="1904999"/>
            <a:ext cx="8642987" cy="4528241"/>
          </a:xfrm>
        </p:spPr>
        <p:txBody>
          <a:bodyPr>
            <a:normAutofit/>
          </a:bodyPr>
          <a:lstStyle/>
          <a:p>
            <a:pPr marL="0" indent="0">
              <a:lnSpc>
                <a:spcPct val="120000"/>
              </a:lnSpc>
              <a:spcBef>
                <a:spcPts val="0"/>
              </a:spcBef>
              <a:buNone/>
            </a:pPr>
            <a:endParaRPr lang="en-US" dirty="0" smtClean="0"/>
          </a:p>
          <a:p>
            <a:pPr marL="0" indent="0">
              <a:lnSpc>
                <a:spcPct val="120000"/>
              </a:lnSpc>
              <a:spcBef>
                <a:spcPts val="0"/>
              </a:spcBef>
              <a:buNone/>
            </a:pPr>
            <a:r>
              <a:rPr lang="en-US" dirty="0" err="1" smtClean="0"/>
              <a:t>Dorrman</a:t>
            </a:r>
            <a:r>
              <a:rPr lang="en-US" dirty="0" smtClean="0"/>
              <a:t>, Dave. “The Hot Button.” </a:t>
            </a:r>
            <a:r>
              <a:rPr lang="en-US" dirty="0" err="1" smtClean="0"/>
              <a:t>Roughcut</a:t>
            </a:r>
            <a:r>
              <a:rPr lang="en-US" dirty="0" smtClean="0"/>
              <a:t>. 26 Oct. 1998. Turner Network Television. 4 Sept. 2013. (</a:t>
            </a:r>
            <a:r>
              <a:rPr lang="en-US" dirty="0" err="1" smtClean="0"/>
              <a:t>www.roughcut.com</a:t>
            </a:r>
            <a:r>
              <a:rPr lang="en-US" dirty="0" smtClean="0"/>
              <a:t>).</a:t>
            </a:r>
          </a:p>
          <a:p>
            <a:pPr>
              <a:lnSpc>
                <a:spcPct val="120000"/>
              </a:lnSpc>
              <a:spcBef>
                <a:spcPts val="0"/>
              </a:spcBef>
            </a:pPr>
            <a:endParaRPr lang="en-US" dirty="0" smtClean="0"/>
          </a:p>
          <a:p>
            <a:pPr marL="0" indent="0" algn="ctr">
              <a:lnSpc>
                <a:spcPct val="120000"/>
              </a:lnSpc>
              <a:spcBef>
                <a:spcPts val="0"/>
              </a:spcBef>
              <a:buNone/>
            </a:pPr>
            <a:r>
              <a:rPr lang="en-US" dirty="0" smtClean="0"/>
              <a:t>Note the author of the page is listed first. The title of the page is listed next, then the title of the website. The date of publication is next. The second date is the date you accessed the page. Every page may not have all of the necessary information, but you must include all of the information you have access to.</a:t>
            </a:r>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500" dirty="0" smtClean="0"/>
              <a:t>Additional MLA Information</a:t>
            </a:r>
            <a:endParaRPr lang="en-US" sz="3500" dirty="0"/>
          </a:p>
        </p:txBody>
      </p:sp>
      <p:sp>
        <p:nvSpPr>
          <p:cNvPr id="3" name="Content Placeholder 2"/>
          <p:cNvSpPr>
            <a:spLocks noGrp="1"/>
          </p:cNvSpPr>
          <p:nvPr>
            <p:ph idx="1"/>
          </p:nvPr>
        </p:nvSpPr>
        <p:spPr>
          <a:xfrm>
            <a:off x="1142108" y="2309368"/>
            <a:ext cx="6859786" cy="3862831"/>
          </a:xfrm>
        </p:spPr>
        <p:txBody>
          <a:bodyPr>
            <a:normAutofit/>
          </a:bodyPr>
          <a:lstStyle/>
          <a:p>
            <a:pPr algn="ctr">
              <a:buNone/>
            </a:pPr>
            <a:r>
              <a:rPr lang="en-US" sz="2800" dirty="0" smtClean="0"/>
              <a:t>MLA Website:</a:t>
            </a:r>
          </a:p>
          <a:p>
            <a:pPr algn="ctr">
              <a:buNone/>
            </a:pPr>
            <a:r>
              <a:rPr lang="en-US" sz="2800" dirty="0" smtClean="0">
                <a:hlinkClick r:id="rId2"/>
              </a:rPr>
              <a:t>www.mla.org</a:t>
            </a:r>
            <a:endParaRPr lang="en-US" sz="2800" dirty="0" smtClean="0"/>
          </a:p>
          <a:p>
            <a:pPr algn="ctr">
              <a:buNone/>
            </a:pPr>
            <a:r>
              <a:rPr lang="en-US" sz="2800" dirty="0" smtClean="0"/>
              <a:t>OWL Website: </a:t>
            </a:r>
          </a:p>
          <a:p>
            <a:pPr algn="ctr">
              <a:buNone/>
            </a:pPr>
            <a:r>
              <a:rPr lang="en-US" sz="2800" dirty="0" smtClean="0">
                <a:hlinkClick r:id="rId3"/>
              </a:rPr>
              <a:t>owl.english.purdue.edu</a:t>
            </a:r>
            <a:endParaRPr lang="en-US" sz="2800" dirty="0" smtClean="0"/>
          </a:p>
          <a:p>
            <a:pPr algn="ctr">
              <a:buNone/>
            </a:pPr>
            <a:r>
              <a:rPr lang="en-US" sz="2800" dirty="0" smtClean="0"/>
              <a:t>Ask a Teacher!</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The House</a:t>
            </a:r>
            <a:endParaRPr lang="en-US" dirty="0"/>
          </a:p>
        </p:txBody>
      </p:sp>
      <p:sp>
        <p:nvSpPr>
          <p:cNvPr id="5" name="Text Placeholder 4"/>
          <p:cNvSpPr>
            <a:spLocks noGrp="1"/>
          </p:cNvSpPr>
          <p:nvPr>
            <p:ph type="body" idx="1"/>
          </p:nvPr>
        </p:nvSpPr>
        <p:spPr/>
        <p:txBody>
          <a:bodyPr/>
          <a:lstStyle/>
          <a:p>
            <a:pPr algn="ctr"/>
            <a:r>
              <a:rPr lang="en-US" dirty="0" smtClean="0"/>
              <a:t>Key to a Successful Year</a:t>
            </a:r>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pPr algn="ctr"/>
            <a:r>
              <a:rPr lang="en-US" dirty="0" smtClean="0"/>
              <a:t>5 Paragraph Essay Organization</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r>
              <a:rPr lang="en-US" dirty="0" smtClean="0"/>
              <a:t>INTRODUCTION</a:t>
            </a:r>
          </a:p>
          <a:p>
            <a:pPr marL="0" indent="0" algn="ctr">
              <a:buNone/>
            </a:pPr>
            <a:r>
              <a:rPr lang="en-US" dirty="0" smtClean="0"/>
              <a:t>|</a:t>
            </a:r>
          </a:p>
          <a:p>
            <a:pPr marL="0" indent="0" algn="ctr">
              <a:buNone/>
            </a:pPr>
            <a:r>
              <a:rPr lang="en-US" dirty="0" smtClean="0"/>
              <a:t>BODY</a:t>
            </a:r>
          </a:p>
          <a:p>
            <a:pPr marL="0" indent="0" algn="ctr">
              <a:buNone/>
            </a:pPr>
            <a:r>
              <a:rPr lang="en-US" dirty="0" smtClean="0"/>
              <a:t>|</a:t>
            </a:r>
          </a:p>
          <a:p>
            <a:pPr marL="0" indent="0" algn="ctr">
              <a:buNone/>
            </a:pPr>
            <a:r>
              <a:rPr lang="en-US" dirty="0" smtClean="0"/>
              <a:t>CONCLUSION</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907184" y="1905000"/>
            <a:ext cx="7339941" cy="2667000"/>
          </a:xfrm>
        </p:spPr>
        <p:txBody>
          <a:bodyPr/>
          <a:lstStyle/>
          <a:p>
            <a:pPr algn="ctr"/>
            <a:r>
              <a:rPr lang="en-US" dirty="0" smtClean="0"/>
              <a:t>Effective Study Habits</a:t>
            </a:r>
            <a:endParaRPr lang="en-US" dirty="0"/>
          </a:p>
        </p:txBody>
      </p:sp>
      <p:sp>
        <p:nvSpPr>
          <p:cNvPr id="5" name="Text Placeholder 4"/>
          <p:cNvSpPr>
            <a:spLocks noGrp="1"/>
          </p:cNvSpPr>
          <p:nvPr>
            <p:ph type="body" idx="1"/>
          </p:nvPr>
        </p:nvSpPr>
        <p:spPr/>
        <p:txBody>
          <a:bodyPr/>
          <a:lstStyle/>
          <a:p>
            <a:pPr algn="ctr"/>
            <a:r>
              <a:rPr lang="en-US" dirty="0" smtClean="0"/>
              <a:t>Key to a Successful Year</a:t>
            </a:r>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normAutofit/>
          </a:bodyPr>
          <a:lstStyle/>
          <a:p>
            <a:pPr algn="ctr"/>
            <a:r>
              <a:rPr lang="en-US" sz="3500" dirty="0" smtClean="0"/>
              <a:t>House Organization</a:t>
            </a:r>
            <a:endParaRPr lang="en-US" sz="3500" dirty="0"/>
          </a:p>
        </p:txBody>
      </p:sp>
      <p:sp>
        <p:nvSpPr>
          <p:cNvPr id="5" name="Content Placeholder 4"/>
          <p:cNvSpPr>
            <a:spLocks noGrp="1"/>
          </p:cNvSpPr>
          <p:nvPr>
            <p:ph idx="1"/>
          </p:nvPr>
        </p:nvSpPr>
        <p:spPr>
          <a:xfrm>
            <a:off x="1142108" y="2342360"/>
            <a:ext cx="6859786" cy="3829840"/>
          </a:xfrm>
        </p:spPr>
        <p:txBody>
          <a:bodyPr>
            <a:normAutofit/>
          </a:bodyPr>
          <a:lstStyle/>
          <a:p>
            <a:pPr algn="ctr">
              <a:buNone/>
            </a:pPr>
            <a:r>
              <a:rPr lang="en-US" sz="2800" dirty="0" smtClean="0"/>
              <a:t>Using The House as a tool allows you to:</a:t>
            </a:r>
          </a:p>
          <a:p>
            <a:pPr algn="ctr">
              <a:buNone/>
            </a:pPr>
            <a:endParaRPr lang="en-US" sz="1000" dirty="0" smtClean="0"/>
          </a:p>
          <a:p>
            <a:pPr algn="ctr"/>
            <a:r>
              <a:rPr lang="en-US" sz="2800" dirty="0" smtClean="0"/>
              <a:t>Organize your brainstorming</a:t>
            </a:r>
          </a:p>
          <a:p>
            <a:pPr algn="ctr"/>
            <a:r>
              <a:rPr lang="en-US" sz="2800" dirty="0" smtClean="0"/>
              <a:t>Organize your writing</a:t>
            </a:r>
          </a:p>
          <a:p>
            <a:pPr algn="ctr"/>
            <a:r>
              <a:rPr lang="en-US" sz="2800" dirty="0" smtClean="0"/>
              <a:t>Have a built-in writing support system</a:t>
            </a:r>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500" dirty="0" smtClean="0"/>
              <a:t>The House</a:t>
            </a:r>
            <a:endParaRPr lang="en-US" sz="3500" dirty="0"/>
          </a:p>
        </p:txBody>
      </p:sp>
      <p:pic>
        <p:nvPicPr>
          <p:cNvPr id="4" name="Content Placeholder 3" descr="SD3RSignificance.jpg"/>
          <p:cNvPicPr>
            <a:picLocks noGrp="1" noChangeAspect="1"/>
          </p:cNvPicPr>
          <p:nvPr>
            <p:ph idx="1"/>
          </p:nvPr>
        </p:nvPicPr>
        <p:blipFill>
          <a:blip r:embed="rId2"/>
          <a:srcRect l="-12085" r="-12085"/>
          <a:stretch>
            <a:fillRect/>
          </a:stretch>
        </p:blipFill>
        <p:spPr>
          <a:xfrm>
            <a:off x="0" y="1742880"/>
            <a:ext cx="9144000" cy="4953000"/>
          </a:xfrm>
        </p:spPr>
      </p:pic>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1905000"/>
            <a:ext cx="9143999" cy="2667000"/>
          </a:xfrm>
        </p:spPr>
        <p:txBody>
          <a:bodyPr/>
          <a:lstStyle/>
          <a:p>
            <a:pPr algn="ctr"/>
            <a:r>
              <a:rPr lang="en-US" dirty="0" smtClean="0"/>
              <a:t>Effective Study Habits,</a:t>
            </a:r>
            <a:br>
              <a:rPr lang="en-US" dirty="0" smtClean="0"/>
            </a:br>
            <a:r>
              <a:rPr lang="en-US" dirty="0" smtClean="0"/>
              <a:t>MLA Format, &amp;</a:t>
            </a:r>
            <a:br>
              <a:rPr lang="en-US" dirty="0" smtClean="0"/>
            </a:br>
            <a:r>
              <a:rPr lang="en-US" dirty="0" smtClean="0"/>
              <a:t>The House</a:t>
            </a:r>
            <a:endParaRPr lang="en-US" dirty="0"/>
          </a:p>
        </p:txBody>
      </p:sp>
      <p:sp>
        <p:nvSpPr>
          <p:cNvPr id="7" name="Subtitle 6"/>
          <p:cNvSpPr>
            <a:spLocks noGrp="1"/>
          </p:cNvSpPr>
          <p:nvPr>
            <p:ph type="subTitle" idx="1"/>
          </p:nvPr>
        </p:nvSpPr>
        <p:spPr/>
        <p:txBody>
          <a:bodyPr anchor="t"/>
          <a:lstStyle/>
          <a:p>
            <a:pPr algn="ctr"/>
            <a:r>
              <a:rPr lang="en-US" dirty="0" smtClean="0"/>
              <a:t>Keys to a Successful Year</a:t>
            </a:r>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74638"/>
            <a:ext cx="8503920" cy="1020762"/>
          </a:xfrm>
        </p:spPr>
        <p:txBody>
          <a:bodyPr anchor="ctr">
            <a:noAutofit/>
          </a:bodyPr>
          <a:lstStyle/>
          <a:p>
            <a:pPr algn="ctr"/>
            <a:r>
              <a:rPr lang="en-US" sz="3900" dirty="0" smtClean="0"/>
              <a:t>Effective Study Habits</a:t>
            </a:r>
            <a:endParaRPr lang="en-US" sz="3900" dirty="0"/>
          </a:p>
        </p:txBody>
      </p:sp>
      <p:sp>
        <p:nvSpPr>
          <p:cNvPr id="3" name="Content Placeholder 2"/>
          <p:cNvSpPr>
            <a:spLocks noGrp="1"/>
          </p:cNvSpPr>
          <p:nvPr>
            <p:ph idx="1"/>
          </p:nvPr>
        </p:nvSpPr>
        <p:spPr>
          <a:xfrm>
            <a:off x="301752" y="1946468"/>
            <a:ext cx="8503920" cy="4152580"/>
          </a:xfrm>
        </p:spPr>
        <p:txBody>
          <a:bodyPr anchor="t">
            <a:normAutofit/>
          </a:bodyPr>
          <a:lstStyle/>
          <a:p>
            <a:pPr marL="742950" indent="-742950" algn="ctr">
              <a:buFont typeface="+mj-lt"/>
              <a:buAutoNum type="arabicPeriod"/>
            </a:pPr>
            <a:r>
              <a:rPr lang="en-US" sz="3600" dirty="0" smtClean="0"/>
              <a:t>Organization</a:t>
            </a:r>
          </a:p>
          <a:p>
            <a:pPr marL="742950" indent="-742950" algn="ctr">
              <a:buFont typeface="+mj-lt"/>
              <a:buAutoNum type="arabicPeriod"/>
            </a:pPr>
            <a:r>
              <a:rPr lang="en-US" sz="3600" dirty="0" smtClean="0"/>
              <a:t>Time Management</a:t>
            </a:r>
          </a:p>
          <a:p>
            <a:pPr marL="742950" indent="-742950" algn="ctr">
              <a:buFont typeface="+mj-lt"/>
              <a:buAutoNum type="arabicPeriod"/>
            </a:pPr>
            <a:r>
              <a:rPr lang="en-US" sz="3600" dirty="0" smtClean="0"/>
              <a:t>Review</a:t>
            </a:r>
          </a:p>
          <a:p>
            <a:pPr marL="742950" indent="-742950" algn="ctr">
              <a:buFont typeface="+mj-lt"/>
              <a:buAutoNum type="arabicPeriod"/>
            </a:pPr>
            <a:r>
              <a:rPr lang="en-US" sz="3600" dirty="0" smtClean="0"/>
              <a:t>Self-Testing</a:t>
            </a:r>
            <a:endParaRPr lang="en-US" sz="36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74638"/>
            <a:ext cx="8503920" cy="1020762"/>
          </a:xfrm>
        </p:spPr>
        <p:txBody>
          <a:bodyPr anchor="ctr">
            <a:normAutofit fontScale="90000"/>
          </a:bodyPr>
          <a:lstStyle/>
          <a:p>
            <a:pPr algn="ctr"/>
            <a:r>
              <a:rPr lang="en-US" sz="3900" dirty="0" smtClean="0"/>
              <a:t>Effective Study Habits: Organization</a:t>
            </a:r>
            <a:endParaRPr lang="en-US" sz="3900" dirty="0"/>
          </a:p>
        </p:txBody>
      </p:sp>
      <p:sp>
        <p:nvSpPr>
          <p:cNvPr id="3" name="Content Placeholder 2"/>
          <p:cNvSpPr>
            <a:spLocks noGrp="1"/>
          </p:cNvSpPr>
          <p:nvPr>
            <p:ph idx="1"/>
          </p:nvPr>
        </p:nvSpPr>
        <p:spPr>
          <a:xfrm>
            <a:off x="301752" y="1979459"/>
            <a:ext cx="8503920" cy="4334031"/>
          </a:xfrm>
        </p:spPr>
        <p:txBody>
          <a:bodyPr>
            <a:normAutofit/>
          </a:bodyPr>
          <a:lstStyle/>
          <a:p>
            <a:pPr marL="0" indent="0" algn="ctr">
              <a:buNone/>
            </a:pPr>
            <a:r>
              <a:rPr lang="en-US" sz="3600" dirty="0" smtClean="0"/>
              <a:t>Staying organized is the key to success!</a:t>
            </a:r>
          </a:p>
          <a:p>
            <a:pPr marL="0" indent="0" algn="ctr">
              <a:buNone/>
            </a:pPr>
            <a:endParaRPr lang="en-US" sz="2000" dirty="0" smtClean="0"/>
          </a:p>
          <a:p>
            <a:pPr marL="0" indent="0" algn="ctr"/>
            <a:r>
              <a:rPr lang="en-US" sz="3600" dirty="0" smtClean="0"/>
              <a:t> Binder</a:t>
            </a:r>
          </a:p>
          <a:p>
            <a:pPr marL="0" indent="0" algn="ctr"/>
            <a:r>
              <a:rPr lang="en-US" sz="3600" dirty="0" smtClean="0"/>
              <a:t> </a:t>
            </a:r>
            <a:r>
              <a:rPr lang="en-US" sz="3600" dirty="0" err="1" smtClean="0"/>
              <a:t>Planbook</a:t>
            </a:r>
            <a:endParaRPr lang="en-US" sz="3600" dirty="0" smtClean="0"/>
          </a:p>
          <a:p>
            <a:pPr marL="0" indent="0" algn="ctr"/>
            <a:r>
              <a:rPr lang="en-US" sz="3600" dirty="0" smtClean="0"/>
              <a:t> Study Space</a:t>
            </a:r>
            <a:endParaRPr lang="en-US" sz="36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74638"/>
            <a:ext cx="8503920" cy="1020762"/>
          </a:xfrm>
        </p:spPr>
        <p:txBody>
          <a:bodyPr anchor="ctr">
            <a:normAutofit fontScale="90000"/>
          </a:bodyPr>
          <a:lstStyle/>
          <a:p>
            <a:pPr algn="ctr"/>
            <a:r>
              <a:rPr lang="en-US" sz="3900" dirty="0" smtClean="0"/>
              <a:t>Effective Study Habits:</a:t>
            </a:r>
            <a:br>
              <a:rPr lang="en-US" sz="3900" dirty="0" smtClean="0"/>
            </a:br>
            <a:r>
              <a:rPr lang="en-US" sz="3900" dirty="0" smtClean="0"/>
              <a:t>Time Management</a:t>
            </a:r>
            <a:endParaRPr lang="en-US" sz="3900" dirty="0"/>
          </a:p>
        </p:txBody>
      </p:sp>
      <p:sp>
        <p:nvSpPr>
          <p:cNvPr id="3" name="Content Placeholder 2"/>
          <p:cNvSpPr>
            <a:spLocks noGrp="1"/>
          </p:cNvSpPr>
          <p:nvPr>
            <p:ph idx="1"/>
          </p:nvPr>
        </p:nvSpPr>
        <p:spPr>
          <a:xfrm>
            <a:off x="301752" y="1995954"/>
            <a:ext cx="8503920" cy="4334031"/>
          </a:xfrm>
        </p:spPr>
        <p:txBody>
          <a:bodyPr/>
          <a:lstStyle/>
          <a:p>
            <a:pPr marL="0" indent="0" algn="ctr">
              <a:buNone/>
            </a:pPr>
            <a:r>
              <a:rPr lang="en-US" dirty="0" smtClean="0"/>
              <a:t>With as many as 6 other classes to worry about, along with extra curricular activities and/or part-time jobs, plus keeping up with your social life – it’s easy to run out of time to study!</a:t>
            </a:r>
          </a:p>
          <a:p>
            <a:pPr marL="0" indent="0" algn="ctr">
              <a:buNone/>
            </a:pPr>
            <a:endParaRPr lang="en-US" sz="1200" dirty="0" smtClean="0"/>
          </a:p>
          <a:p>
            <a:pPr marL="0" indent="0" algn="ctr"/>
            <a:r>
              <a:rPr lang="en-US" dirty="0" smtClean="0"/>
              <a:t> Plan out your schedule ahead of time</a:t>
            </a:r>
          </a:p>
          <a:p>
            <a:pPr marL="0" indent="0" algn="ctr"/>
            <a:r>
              <a:rPr lang="en-US" dirty="0" smtClean="0"/>
              <a:t> Carve out time each week to review the past week, and look ahead to the next</a:t>
            </a:r>
          </a:p>
          <a:p>
            <a:pPr marL="0" indent="0" algn="ctr"/>
            <a:r>
              <a:rPr lang="en-US" dirty="0" smtClean="0"/>
              <a:t> Don’t forget to schedule time for breaks!</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74638"/>
            <a:ext cx="8503920" cy="1020762"/>
          </a:xfrm>
        </p:spPr>
        <p:txBody>
          <a:bodyPr anchor="ctr">
            <a:normAutofit/>
          </a:bodyPr>
          <a:lstStyle/>
          <a:p>
            <a:r>
              <a:rPr lang="en-US" sz="3900" dirty="0" smtClean="0"/>
              <a:t>Effective Study Habits: Review</a:t>
            </a:r>
            <a:endParaRPr lang="en-US" sz="3900" dirty="0"/>
          </a:p>
        </p:txBody>
      </p:sp>
      <p:sp>
        <p:nvSpPr>
          <p:cNvPr id="3" name="Content Placeholder 2"/>
          <p:cNvSpPr>
            <a:spLocks noGrp="1"/>
          </p:cNvSpPr>
          <p:nvPr>
            <p:ph idx="1"/>
          </p:nvPr>
        </p:nvSpPr>
        <p:spPr>
          <a:xfrm>
            <a:off x="301752" y="2028945"/>
            <a:ext cx="8503920" cy="4404295"/>
          </a:xfrm>
        </p:spPr>
        <p:txBody>
          <a:bodyPr>
            <a:normAutofit/>
          </a:bodyPr>
          <a:lstStyle/>
          <a:p>
            <a:pPr marL="0" indent="0" algn="ctr">
              <a:buNone/>
            </a:pPr>
            <a:r>
              <a:rPr lang="en-US" dirty="0" smtClean="0"/>
              <a:t>Review is a key component of any effective study plan. Whether it’s at the end of each day, or each week, take time to review what you’ve learned in class. By keeping up with review, you’ll have less to worry about before each test!</a:t>
            </a:r>
          </a:p>
          <a:p>
            <a:pPr marL="0" indent="0" algn="ctr">
              <a:buNone/>
            </a:pPr>
            <a:endParaRPr lang="en-US" sz="1200" dirty="0" smtClean="0"/>
          </a:p>
          <a:p>
            <a:pPr marL="0" indent="0" algn="ctr"/>
            <a:r>
              <a:rPr lang="en-US" dirty="0" smtClean="0"/>
              <a:t> Re-read your notes</a:t>
            </a:r>
          </a:p>
          <a:p>
            <a:pPr marL="0" indent="0" algn="ctr"/>
            <a:r>
              <a:rPr lang="en-US" dirty="0" smtClean="0"/>
              <a:t> If there’s anything messy or illegible, take the time to re-write it</a:t>
            </a:r>
          </a:p>
          <a:p>
            <a:pPr marL="0" indent="0" algn="ctr"/>
            <a:r>
              <a:rPr lang="en-US" dirty="0" smtClean="0"/>
              <a:t> Use this time to figure out if there’s anything from class that you don’t understand, then take the time to ask your teacher to explain it </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74638"/>
            <a:ext cx="8503920" cy="1020762"/>
          </a:xfrm>
        </p:spPr>
        <p:txBody>
          <a:bodyPr anchor="ctr">
            <a:normAutofit fontScale="90000"/>
          </a:bodyPr>
          <a:lstStyle/>
          <a:p>
            <a:pPr algn="ctr"/>
            <a:r>
              <a:rPr lang="en-US" sz="3900" dirty="0" smtClean="0"/>
              <a:t>Effective Study Habits: </a:t>
            </a:r>
            <a:br>
              <a:rPr lang="en-US" sz="3900" dirty="0" smtClean="0"/>
            </a:br>
            <a:r>
              <a:rPr lang="en-US" sz="3900" dirty="0" smtClean="0"/>
              <a:t>Self-Testing</a:t>
            </a:r>
            <a:endParaRPr lang="en-US" sz="3900" dirty="0"/>
          </a:p>
        </p:txBody>
      </p:sp>
      <p:sp>
        <p:nvSpPr>
          <p:cNvPr id="3" name="Content Placeholder 2"/>
          <p:cNvSpPr>
            <a:spLocks noGrp="1"/>
          </p:cNvSpPr>
          <p:nvPr>
            <p:ph idx="1"/>
          </p:nvPr>
        </p:nvSpPr>
        <p:spPr>
          <a:xfrm>
            <a:off x="301752" y="1946468"/>
            <a:ext cx="8503920" cy="4152580"/>
          </a:xfrm>
        </p:spPr>
        <p:txBody>
          <a:bodyPr>
            <a:normAutofit/>
          </a:bodyPr>
          <a:lstStyle/>
          <a:p>
            <a:pPr marL="0" indent="0" algn="ctr">
              <a:buNone/>
            </a:pPr>
            <a:r>
              <a:rPr lang="en-US" sz="3400" dirty="0" smtClean="0"/>
              <a:t>Self-testing is a great preparation tool to use in advance of quizzes or tests. </a:t>
            </a:r>
          </a:p>
          <a:p>
            <a:pPr marL="0" indent="0" algn="ctr">
              <a:buNone/>
            </a:pPr>
            <a:endParaRPr lang="en-US" sz="1200" dirty="0" smtClean="0"/>
          </a:p>
          <a:p>
            <a:pPr marL="0" indent="0" algn="ctr"/>
            <a:r>
              <a:rPr lang="en-US" sz="3400" dirty="0" smtClean="0"/>
              <a:t> Flashcards</a:t>
            </a:r>
          </a:p>
          <a:p>
            <a:pPr marL="0" indent="0" algn="ctr"/>
            <a:r>
              <a:rPr lang="en-US" sz="3400" dirty="0" smtClean="0"/>
              <a:t> Sample Tests</a:t>
            </a:r>
          </a:p>
          <a:p>
            <a:pPr marL="0" indent="0" algn="ctr"/>
            <a:r>
              <a:rPr lang="en-US" sz="3400" dirty="0" smtClean="0"/>
              <a:t> Note-taking</a:t>
            </a:r>
            <a:endParaRPr lang="en-US" sz="34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MLA Format</a:t>
            </a:r>
            <a:endParaRPr lang="en-US" dirty="0"/>
          </a:p>
        </p:txBody>
      </p:sp>
      <p:sp>
        <p:nvSpPr>
          <p:cNvPr id="5" name="Text Placeholder 4"/>
          <p:cNvSpPr>
            <a:spLocks noGrp="1"/>
          </p:cNvSpPr>
          <p:nvPr>
            <p:ph type="body" idx="1"/>
          </p:nvPr>
        </p:nvSpPr>
        <p:spPr/>
        <p:txBody>
          <a:bodyPr anchor="t"/>
          <a:lstStyle/>
          <a:p>
            <a:pPr algn="ctr"/>
            <a:r>
              <a:rPr lang="en-US" dirty="0" smtClean="0"/>
              <a:t>Key to a Successful Year</a:t>
            </a:r>
            <a:endParaRPr lang="en-US"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normAutofit/>
          </a:bodyPr>
          <a:lstStyle/>
          <a:p>
            <a:pPr algn="ctr"/>
            <a:r>
              <a:rPr lang="en-US" sz="3500" dirty="0" smtClean="0"/>
              <a:t>Reasons to Use MLA Format</a:t>
            </a:r>
            <a:endParaRPr lang="en-US" sz="3500" dirty="0"/>
          </a:p>
        </p:txBody>
      </p:sp>
      <p:sp>
        <p:nvSpPr>
          <p:cNvPr id="5" name="Content Placeholder 4"/>
          <p:cNvSpPr>
            <a:spLocks noGrp="1"/>
          </p:cNvSpPr>
          <p:nvPr>
            <p:ph idx="1"/>
          </p:nvPr>
        </p:nvSpPr>
        <p:spPr>
          <a:xfrm>
            <a:off x="1142108" y="2276378"/>
            <a:ext cx="6859786" cy="3895822"/>
          </a:xfrm>
        </p:spPr>
        <p:txBody>
          <a:bodyPr>
            <a:normAutofit/>
          </a:bodyPr>
          <a:lstStyle/>
          <a:p>
            <a:pPr algn="ctr"/>
            <a:r>
              <a:rPr lang="en-US" sz="2800" dirty="0" smtClean="0"/>
              <a:t>Keeps your writing consistent</a:t>
            </a:r>
          </a:p>
          <a:p>
            <a:pPr algn="ctr"/>
            <a:r>
              <a:rPr lang="en-US" sz="2800" dirty="0" smtClean="0"/>
              <a:t>Gives your writing credibility</a:t>
            </a:r>
          </a:p>
          <a:p>
            <a:pPr algn="ctr"/>
            <a:r>
              <a:rPr lang="en-US" sz="2800" dirty="0" smtClean="0"/>
              <a:t>Protects you from </a:t>
            </a:r>
            <a:r>
              <a:rPr lang="en-US" sz="2800" dirty="0" err="1" smtClean="0"/>
              <a:t>plagarism</a:t>
            </a:r>
            <a:r>
              <a:rPr lang="en-US" sz="2800" dirty="0" smtClean="0"/>
              <a:t> </a:t>
            </a:r>
            <a:endParaRPr lang="en-US" sz="2800" dirty="0"/>
          </a:p>
        </p:txBody>
      </p:sp>
    </p:spTree>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TS102804846.potx</Template>
  <TotalTime>75</TotalTime>
  <Words>847</Words>
  <Application>Microsoft Macintosh PowerPoint</Application>
  <PresentationFormat>On-screen Show (4:3)</PresentationFormat>
  <Paragraphs>117</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Chalkboard 16x9</vt:lpstr>
      <vt:lpstr>Effective Study Habits, MLA Format, &amp; The House</vt:lpstr>
      <vt:lpstr>Effective Study Habits</vt:lpstr>
      <vt:lpstr>Effective Study Habits</vt:lpstr>
      <vt:lpstr>Effective Study Habits: Organization</vt:lpstr>
      <vt:lpstr>Effective Study Habits: Time Management</vt:lpstr>
      <vt:lpstr>Effective Study Habits: Review</vt:lpstr>
      <vt:lpstr>Effective Study Habits:  Self-Testing</vt:lpstr>
      <vt:lpstr>MLA Format</vt:lpstr>
      <vt:lpstr>Reasons to Use MLA Format</vt:lpstr>
      <vt:lpstr>Format Details</vt:lpstr>
      <vt:lpstr>MLA Sample</vt:lpstr>
      <vt:lpstr>Citing Your Source</vt:lpstr>
      <vt:lpstr>Parenthetical Citations</vt:lpstr>
      <vt:lpstr>Sometimes More Information is Needed</vt:lpstr>
      <vt:lpstr>Work Cited Page</vt:lpstr>
      <vt:lpstr>Citing a Website</vt:lpstr>
      <vt:lpstr>Additional MLA Information</vt:lpstr>
      <vt:lpstr>The House</vt:lpstr>
      <vt:lpstr>5 Paragraph Essay Organization</vt:lpstr>
      <vt:lpstr>House Organization</vt:lpstr>
      <vt:lpstr>The House</vt:lpstr>
      <vt:lpstr>Effective Study Habits, MLA Format, &amp; The House</vt:lpstr>
    </vt:vector>
  </TitlesOfParts>
  <Company>New England School of Law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Study Habits</dc:title>
  <dc:creator>Sara Estis</dc:creator>
  <cp:lastModifiedBy>Sara Estis</cp:lastModifiedBy>
  <cp:revision>9</cp:revision>
  <dcterms:created xsi:type="dcterms:W3CDTF">2013-09-04T20:43:02Z</dcterms:created>
  <dcterms:modified xsi:type="dcterms:W3CDTF">2013-09-04T20:45:59Z</dcterms:modified>
</cp:coreProperties>
</file>