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8" r:id="rId4"/>
    <p:sldId id="27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4"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7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Saturday, November 28,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Saturday, November 28,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Saturday, November 28,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Saturday, November 28,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Saturday, November 28,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Saturday, November 28,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Saturday, November 28, 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Saturday, November 28, 15</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Saturday, November 28, 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Saturday, November 28,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Saturday, November 28,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Saturday, November 28, 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999952" cy="1927225"/>
          </a:xfrm>
        </p:spPr>
        <p:txBody>
          <a:bodyPr/>
          <a:lstStyle/>
          <a:p>
            <a:r>
              <a:rPr lang="en-US" sz="5300" dirty="0" smtClean="0"/>
              <a:t>South </a:t>
            </a:r>
            <a:r>
              <a:rPr lang="en-US" sz="5300" dirty="0" err="1" smtClean="0"/>
              <a:t>asia</a:t>
            </a:r>
            <a:r>
              <a:rPr lang="en-US" sz="5300" dirty="0" smtClean="0"/>
              <a:t> since 1945</a:t>
            </a:r>
            <a:endParaRPr lang="en-US" sz="5300" dirty="0"/>
          </a:p>
        </p:txBody>
      </p:sp>
      <p:sp>
        <p:nvSpPr>
          <p:cNvPr id="3" name="Subtitle 2"/>
          <p:cNvSpPr>
            <a:spLocks noGrp="1"/>
          </p:cNvSpPr>
          <p:nvPr>
            <p:ph type="subTitle" idx="1"/>
          </p:nvPr>
        </p:nvSpPr>
        <p:spPr/>
        <p:txBody>
          <a:bodyPr/>
          <a:lstStyle/>
          <a:p>
            <a:r>
              <a:rPr lang="en-US" dirty="0" smtClean="0"/>
              <a:t>Unit Four</a:t>
            </a:r>
            <a:endParaRPr lang="en-US" dirty="0"/>
          </a:p>
        </p:txBody>
      </p:sp>
    </p:spTree>
    <p:extLst>
      <p:ext uri="{BB962C8B-B14F-4D97-AF65-F5344CB8AC3E}">
        <p14:creationId xmlns:p14="http://schemas.microsoft.com/office/powerpoint/2010/main" val="3634982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for Kashmir</a:t>
            </a:r>
            <a:endParaRPr lang="en-US" dirty="0"/>
          </a:p>
        </p:txBody>
      </p:sp>
      <p:sp>
        <p:nvSpPr>
          <p:cNvPr id="4" name="Content Placeholder 3"/>
          <p:cNvSpPr>
            <a:spLocks noGrp="1"/>
          </p:cNvSpPr>
          <p:nvPr>
            <p:ph sz="half" idx="1"/>
          </p:nvPr>
        </p:nvSpPr>
        <p:spPr>
          <a:xfrm>
            <a:off x="457200" y="1673352"/>
            <a:ext cx="4191000" cy="4718304"/>
          </a:xfrm>
        </p:spPr>
        <p:txBody>
          <a:bodyPr>
            <a:normAutofit fontScale="77500" lnSpcReduction="20000"/>
          </a:bodyPr>
          <a:lstStyle/>
          <a:p>
            <a:r>
              <a:rPr lang="en-US" dirty="0" smtClean="0"/>
              <a:t>The Hindus and Muslims quickly squared off over the small region of </a:t>
            </a:r>
            <a:r>
              <a:rPr lang="en-US" u="sng" dirty="0" smtClean="0"/>
              <a:t>Kashmir</a:t>
            </a:r>
          </a:p>
          <a:p>
            <a:r>
              <a:rPr lang="en-US" dirty="0" smtClean="0"/>
              <a:t>Kashmir lay at the northern point of India next to Pakistan</a:t>
            </a:r>
          </a:p>
          <a:p>
            <a:r>
              <a:rPr lang="en-US" dirty="0" smtClean="0"/>
              <a:t>Although the ruler was Hindu, Kashmir had a majority Muslim population</a:t>
            </a:r>
          </a:p>
          <a:p>
            <a:r>
              <a:rPr lang="en-US" dirty="0" smtClean="0"/>
              <a:t>The fighting continued until the UN arranged a </a:t>
            </a:r>
            <a:r>
              <a:rPr lang="en-US" u="sng" dirty="0" smtClean="0"/>
              <a:t>cease-fire</a:t>
            </a:r>
            <a:r>
              <a:rPr lang="en-US" dirty="0" smtClean="0"/>
              <a:t> in 1949 that left a third of Kashmir under Pakistani control and the rest under Indian control</a:t>
            </a:r>
          </a:p>
          <a:p>
            <a:r>
              <a:rPr lang="en-US" dirty="0" smtClean="0"/>
              <a:t>The 2 countries continue to fight over the region today</a:t>
            </a:r>
            <a:endParaRPr lang="en-US" dirty="0"/>
          </a:p>
        </p:txBody>
      </p:sp>
      <p:pic>
        <p:nvPicPr>
          <p:cNvPr id="3" name="Content Placeholder 2" descr="KashmirMap.jpg"/>
          <p:cNvPicPr>
            <a:picLocks noGrp="1" noChangeAspect="1"/>
          </p:cNvPicPr>
          <p:nvPr>
            <p:ph sz="half" idx="2"/>
          </p:nvPr>
        </p:nvPicPr>
        <p:blipFill>
          <a:blip r:embed="rId2">
            <a:extLst>
              <a:ext uri="{28A0092B-C50C-407E-A947-70E740481C1C}">
                <a14:useLocalDpi xmlns:a14="http://schemas.microsoft.com/office/drawing/2010/main" val="0"/>
              </a:ext>
            </a:extLst>
          </a:blip>
          <a:srcRect t="-6344" b="-6344"/>
          <a:stretch>
            <a:fillRect/>
          </a:stretch>
        </p:blipFill>
        <p:spPr/>
      </p:pic>
    </p:spTree>
    <p:extLst>
      <p:ext uri="{BB962C8B-B14F-4D97-AF65-F5344CB8AC3E}">
        <p14:creationId xmlns:p14="http://schemas.microsoft.com/office/powerpoint/2010/main" val="2474340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Modern India</a:t>
            </a:r>
            <a:endParaRPr lang="en-US" dirty="0"/>
          </a:p>
        </p:txBody>
      </p:sp>
      <p:sp>
        <p:nvSpPr>
          <p:cNvPr id="6" name="Content Placeholder 5"/>
          <p:cNvSpPr>
            <a:spLocks noGrp="1"/>
          </p:cNvSpPr>
          <p:nvPr>
            <p:ph idx="1"/>
          </p:nvPr>
        </p:nvSpPr>
        <p:spPr/>
        <p:txBody>
          <a:bodyPr/>
          <a:lstStyle/>
          <a:p>
            <a:r>
              <a:rPr lang="en-US" dirty="0" smtClean="0"/>
              <a:t>With the gaining of independence on </a:t>
            </a:r>
            <a:r>
              <a:rPr lang="en-US" u="sng" dirty="0" smtClean="0"/>
              <a:t>August 15, 1947</a:t>
            </a:r>
            <a:r>
              <a:rPr lang="en-US" dirty="0" smtClean="0"/>
              <a:t>, India became the world’s largest </a:t>
            </a:r>
            <a:r>
              <a:rPr lang="en-US" dirty="0" smtClean="0"/>
              <a:t>democracy</a:t>
            </a:r>
            <a:endParaRPr lang="en-US" dirty="0" smtClean="0"/>
          </a:p>
          <a:p>
            <a:pPr marL="0" indent="0">
              <a:buNone/>
            </a:pPr>
            <a:r>
              <a:rPr lang="en-US" dirty="0" smtClean="0"/>
              <a:t>JAWAHARLAL NEHRU: </a:t>
            </a:r>
            <a:r>
              <a:rPr lang="en-US" u="sng" dirty="0" smtClean="0"/>
              <a:t>India’s first prime minister from 1947 to 1964</a:t>
            </a:r>
          </a:p>
          <a:p>
            <a:r>
              <a:rPr lang="en-US" dirty="0" smtClean="0"/>
              <a:t>Nehru had been a devoted follower of Gandhi and won popularity among all groups in India</a:t>
            </a:r>
          </a:p>
          <a:p>
            <a:r>
              <a:rPr lang="en-US" dirty="0" smtClean="0"/>
              <a:t>He emphasized democracy, unity, and economic modernization</a:t>
            </a:r>
          </a:p>
          <a:p>
            <a:r>
              <a:rPr lang="en-US" dirty="0" smtClean="0"/>
              <a:t>He also tried to elevate the status of the lower castes, and helped women gain rights promised by the constitution</a:t>
            </a:r>
          </a:p>
          <a:p>
            <a:r>
              <a:rPr lang="en-US" dirty="0" smtClean="0"/>
              <a:t>Nehru </a:t>
            </a:r>
            <a:r>
              <a:rPr lang="en-US" u="sng" dirty="0" smtClean="0"/>
              <a:t>died in 1964</a:t>
            </a:r>
            <a:r>
              <a:rPr lang="en-US" dirty="0" smtClean="0"/>
              <a:t> and left the Congress Party without a strong leader</a:t>
            </a:r>
            <a:endParaRPr lang="en-US" dirty="0"/>
          </a:p>
        </p:txBody>
      </p:sp>
    </p:spTree>
    <p:extLst>
      <p:ext uri="{BB962C8B-B14F-4D97-AF65-F5344CB8AC3E}">
        <p14:creationId xmlns:p14="http://schemas.microsoft.com/office/powerpoint/2010/main" val="1719438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Troubled Times</a:t>
            </a:r>
            <a:endParaRPr lang="en-US" dirty="0"/>
          </a:p>
        </p:txBody>
      </p:sp>
      <p:sp>
        <p:nvSpPr>
          <p:cNvPr id="6" name="Content Placeholder 5"/>
          <p:cNvSpPr>
            <a:spLocks noGrp="1"/>
          </p:cNvSpPr>
          <p:nvPr>
            <p:ph idx="1"/>
          </p:nvPr>
        </p:nvSpPr>
        <p:spPr>
          <a:xfrm>
            <a:off x="215646" y="1600200"/>
            <a:ext cx="8697732" cy="4876800"/>
          </a:xfrm>
        </p:spPr>
        <p:txBody>
          <a:bodyPr/>
          <a:lstStyle/>
          <a:p>
            <a:pPr marL="0" indent="0">
              <a:buNone/>
            </a:pPr>
            <a:r>
              <a:rPr lang="en-US" dirty="0" smtClean="0"/>
              <a:t>INDIRA GANDHI: </a:t>
            </a:r>
            <a:r>
              <a:rPr lang="en-US" u="sng" dirty="0" smtClean="0"/>
              <a:t>Nehru’s daughter who in 1966 was chosen as prime minister</a:t>
            </a:r>
          </a:p>
          <a:p>
            <a:r>
              <a:rPr lang="en-US" dirty="0" smtClean="0"/>
              <a:t>She ruled capably, but encountered many challenges – including a </a:t>
            </a:r>
            <a:r>
              <a:rPr lang="en-US" u="sng" dirty="0" smtClean="0"/>
              <a:t>growing threat from Sikh extremists</a:t>
            </a:r>
          </a:p>
          <a:p>
            <a:r>
              <a:rPr lang="en-US" dirty="0" smtClean="0"/>
              <a:t>Sikh nationalists ventured out from their religious center (the </a:t>
            </a:r>
            <a:r>
              <a:rPr lang="en-US" u="sng" dirty="0" smtClean="0"/>
              <a:t>Golden Temple at Amritsar</a:t>
            </a:r>
            <a:r>
              <a:rPr lang="en-US" dirty="0" smtClean="0"/>
              <a:t>) to attack symbols of Indian authority</a:t>
            </a:r>
          </a:p>
          <a:p>
            <a:r>
              <a:rPr lang="en-US" dirty="0" smtClean="0"/>
              <a:t>In June 1984, Indian army troops overran the Golden Temple, killing about 500 Sikhs and destroying sacred property</a:t>
            </a:r>
          </a:p>
          <a:p>
            <a:r>
              <a:rPr lang="en-US" dirty="0" smtClean="0"/>
              <a:t>In retaliation, Sikh bodyguards assigned to Indira Gandhi gunned her down, setting off another murderous frenzy and causing the deaths of thousands of Sikhs</a:t>
            </a:r>
          </a:p>
          <a:p>
            <a:endParaRPr lang="en-US" dirty="0"/>
          </a:p>
        </p:txBody>
      </p:sp>
    </p:spTree>
    <p:extLst>
      <p:ext uri="{BB962C8B-B14F-4D97-AF65-F5344CB8AC3E}">
        <p14:creationId xmlns:p14="http://schemas.microsoft.com/office/powerpoint/2010/main" val="4050921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Rajiv Gandhi</a:t>
            </a:r>
            <a:endParaRPr lang="en-US" dirty="0"/>
          </a:p>
        </p:txBody>
      </p:sp>
      <p:pic>
        <p:nvPicPr>
          <p:cNvPr id="3" name="Content Placeholder 2" descr="RajivGandhi.jpg"/>
          <p:cNvPicPr>
            <a:picLocks noGrp="1" noChangeAspect="1"/>
          </p:cNvPicPr>
          <p:nvPr>
            <p:ph sz="half" idx="1"/>
          </p:nvPr>
        </p:nvPicPr>
        <p:blipFill>
          <a:blip r:embed="rId2">
            <a:extLst>
              <a:ext uri="{28A0092B-C50C-407E-A947-70E740481C1C}">
                <a14:useLocalDpi xmlns:a14="http://schemas.microsoft.com/office/drawing/2010/main" val="0"/>
              </a:ext>
            </a:extLst>
          </a:blip>
          <a:srcRect l="-2952" r="-2952"/>
          <a:stretch>
            <a:fillRect/>
          </a:stretch>
        </p:blipFill>
        <p:spPr/>
      </p:pic>
      <p:sp>
        <p:nvSpPr>
          <p:cNvPr id="6" name="Content Placeholder 5"/>
          <p:cNvSpPr>
            <a:spLocks noGrp="1"/>
          </p:cNvSpPr>
          <p:nvPr>
            <p:ph sz="half" idx="2"/>
          </p:nvPr>
        </p:nvSpPr>
        <p:spPr>
          <a:xfrm>
            <a:off x="4495800" y="1821212"/>
            <a:ext cx="4191000" cy="4570444"/>
          </a:xfrm>
        </p:spPr>
        <p:txBody>
          <a:bodyPr>
            <a:normAutofit fontScale="85000" lnSpcReduction="20000"/>
          </a:bodyPr>
          <a:lstStyle/>
          <a:p>
            <a:r>
              <a:rPr lang="en-US" dirty="0" smtClean="0"/>
              <a:t>In the wake of the murder of Indira Gandhi, her son </a:t>
            </a:r>
            <a:r>
              <a:rPr lang="en-US" u="sng" dirty="0" smtClean="0"/>
              <a:t>Rajiv Gandhi</a:t>
            </a:r>
            <a:r>
              <a:rPr lang="en-US" dirty="0" smtClean="0"/>
              <a:t> took over as prime minister</a:t>
            </a:r>
          </a:p>
          <a:p>
            <a:r>
              <a:rPr lang="en-US" dirty="0" smtClean="0"/>
              <a:t>His party lost its power in 1989 because of accusations of widespread corruption</a:t>
            </a:r>
          </a:p>
          <a:p>
            <a:r>
              <a:rPr lang="en-US" dirty="0" smtClean="0"/>
              <a:t>In 1991, while campaigning again for prime minister, he was killed by a bomb</a:t>
            </a:r>
          </a:p>
          <a:p>
            <a:r>
              <a:rPr lang="en-US" dirty="0" smtClean="0"/>
              <a:t>Members of a group opposed to his policies claimed responsibility</a:t>
            </a:r>
            <a:endParaRPr lang="en-US" dirty="0"/>
          </a:p>
        </p:txBody>
      </p:sp>
    </p:spTree>
    <p:extLst>
      <p:ext uri="{BB962C8B-B14F-4D97-AF65-F5344CB8AC3E}">
        <p14:creationId xmlns:p14="http://schemas.microsoft.com/office/powerpoint/2010/main" val="419131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21</a:t>
            </a:r>
            <a:r>
              <a:rPr lang="en-US" baseline="30000" dirty="0" smtClean="0"/>
              <a:t>st</a:t>
            </a:r>
            <a:r>
              <a:rPr lang="en-US" dirty="0" smtClean="0"/>
              <a:t> Century Challenges</a:t>
            </a:r>
            <a:endParaRPr lang="en-US" dirty="0"/>
          </a:p>
        </p:txBody>
      </p:sp>
      <p:sp>
        <p:nvSpPr>
          <p:cNvPr id="6" name="Content Placeholder 5"/>
          <p:cNvSpPr>
            <a:spLocks noGrp="1"/>
          </p:cNvSpPr>
          <p:nvPr>
            <p:ph idx="1"/>
          </p:nvPr>
        </p:nvSpPr>
        <p:spPr>
          <a:xfrm>
            <a:off x="457200" y="1701394"/>
            <a:ext cx="8229600" cy="4775605"/>
          </a:xfrm>
        </p:spPr>
        <p:txBody>
          <a:bodyPr/>
          <a:lstStyle/>
          <a:p>
            <a:r>
              <a:rPr lang="en-US" dirty="0" smtClean="0"/>
              <a:t>An increasing population is expected to push India past China as the world’s most populous nation by 2035</a:t>
            </a:r>
          </a:p>
          <a:p>
            <a:r>
              <a:rPr lang="en-US" dirty="0" smtClean="0"/>
              <a:t>The country is racked with social inequality and and constantly threatened by religious strife</a:t>
            </a:r>
          </a:p>
          <a:p>
            <a:r>
              <a:rPr lang="en-US" dirty="0" smtClean="0"/>
              <a:t>Most troubling, however, are India’s tense relations with Pakistan – and the fact that </a:t>
            </a:r>
            <a:r>
              <a:rPr lang="en-US" u="sng" dirty="0" smtClean="0"/>
              <a:t>both have become nuclear powers</a:t>
            </a:r>
          </a:p>
          <a:p>
            <a:r>
              <a:rPr lang="en-US" dirty="0" smtClean="0"/>
              <a:t>The presence of these weapons in the hands of such bitter enemies and neighbors has become a matter of great international concern, especially in light of their continuing struggle over Kashmir</a:t>
            </a:r>
            <a:endParaRPr lang="en-US" dirty="0"/>
          </a:p>
        </p:txBody>
      </p:sp>
    </p:spTree>
    <p:extLst>
      <p:ext uri="{BB962C8B-B14F-4D97-AF65-F5344CB8AC3E}">
        <p14:creationId xmlns:p14="http://schemas.microsoft.com/office/powerpoint/2010/main" val="2868573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7135" y="2362200"/>
            <a:ext cx="8494065" cy="2200275"/>
          </a:xfrm>
        </p:spPr>
        <p:txBody>
          <a:bodyPr>
            <a:normAutofit/>
          </a:bodyPr>
          <a:lstStyle/>
          <a:p>
            <a:r>
              <a:rPr lang="en-US" sz="4000" dirty="0" smtClean="0"/>
              <a:t>Pakistan copes with freedom</a:t>
            </a:r>
            <a:endParaRPr lang="en-US" sz="4000" dirty="0"/>
          </a:p>
        </p:txBody>
      </p:sp>
      <p:sp>
        <p:nvSpPr>
          <p:cNvPr id="5" name="Text Placeholder 4"/>
          <p:cNvSpPr>
            <a:spLocks noGrp="1"/>
          </p:cNvSpPr>
          <p:nvPr>
            <p:ph type="body" idx="1"/>
          </p:nvPr>
        </p:nvSpPr>
        <p:spPr/>
        <p:txBody>
          <a:bodyPr/>
          <a:lstStyle/>
          <a:p>
            <a:r>
              <a:rPr lang="en-US" dirty="0" smtClean="0"/>
              <a:t>Section Two </a:t>
            </a:r>
            <a:endParaRPr lang="en-US" dirty="0"/>
          </a:p>
        </p:txBody>
      </p:sp>
    </p:spTree>
    <p:extLst>
      <p:ext uri="{BB962C8B-B14F-4D97-AF65-F5344CB8AC3E}">
        <p14:creationId xmlns:p14="http://schemas.microsoft.com/office/powerpoint/2010/main" val="651746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Setting the Stage</a:t>
            </a:r>
            <a:endParaRPr lang="en-US" dirty="0"/>
          </a:p>
        </p:txBody>
      </p:sp>
      <p:sp>
        <p:nvSpPr>
          <p:cNvPr id="5" name="Content Placeholder 4"/>
          <p:cNvSpPr>
            <a:spLocks noGrp="1"/>
          </p:cNvSpPr>
          <p:nvPr>
            <p:ph idx="1"/>
          </p:nvPr>
        </p:nvSpPr>
        <p:spPr>
          <a:xfrm>
            <a:off x="457200" y="2067485"/>
            <a:ext cx="8229600" cy="4067123"/>
          </a:xfrm>
        </p:spPr>
        <p:txBody>
          <a:bodyPr/>
          <a:lstStyle/>
          <a:p>
            <a:pPr marL="0" indent="0" algn="ctr">
              <a:buNone/>
            </a:pPr>
            <a:r>
              <a:rPr lang="en-US" dirty="0" smtClean="0"/>
              <a:t>The history of Pakistan since independence has been no less turbulent than that of India. Pakistan actually began as two separate and divided states, East Pakistan and West Pakistan. East Pakistan lay to the east of India and West Pakistan lay to the northwest. These regions were separated by more than 1,000 miles of Indian territory. In culture, language, history, geography, economics and ethnic background, the two regions were very different. Only the Islamic religion united them.</a:t>
            </a:r>
            <a:endParaRPr lang="en-US" dirty="0"/>
          </a:p>
        </p:txBody>
      </p:sp>
    </p:spTree>
    <p:extLst>
      <p:ext uri="{BB962C8B-B14F-4D97-AF65-F5344CB8AC3E}">
        <p14:creationId xmlns:p14="http://schemas.microsoft.com/office/powerpoint/2010/main" val="25685507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MapofPakistan.jpg"/>
          <p:cNvPicPr>
            <a:picLocks noGrp="1" noChangeAspect="1"/>
          </p:cNvPicPr>
          <p:nvPr>
            <p:ph idx="1"/>
          </p:nvPr>
        </p:nvPicPr>
        <p:blipFill>
          <a:blip r:embed="rId2">
            <a:extLst>
              <a:ext uri="{28A0092B-C50C-407E-A947-70E740481C1C}">
                <a14:useLocalDpi xmlns:a14="http://schemas.microsoft.com/office/drawing/2010/main" val="0"/>
              </a:ext>
            </a:extLst>
          </a:blip>
          <a:srcRect l="-13372" r="-13372"/>
          <a:stretch>
            <a:fillRect/>
          </a:stretch>
        </p:blipFill>
        <p:spPr>
          <a:xfrm>
            <a:off x="0" y="821392"/>
            <a:ext cx="9144000" cy="5418667"/>
          </a:xfrm>
        </p:spPr>
      </p:pic>
    </p:spTree>
    <p:extLst>
      <p:ext uri="{BB962C8B-B14F-4D97-AF65-F5344CB8AC3E}">
        <p14:creationId xmlns:p14="http://schemas.microsoft.com/office/powerpoint/2010/main" val="1235336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Civil War</a:t>
            </a:r>
            <a:endParaRPr lang="en-US" dirty="0"/>
          </a:p>
        </p:txBody>
      </p:sp>
      <p:sp>
        <p:nvSpPr>
          <p:cNvPr id="5" name="Content Placeholder 4"/>
          <p:cNvSpPr>
            <a:spLocks noGrp="1"/>
          </p:cNvSpPr>
          <p:nvPr>
            <p:ph idx="1"/>
          </p:nvPr>
        </p:nvSpPr>
        <p:spPr/>
        <p:txBody>
          <a:bodyPr>
            <a:normAutofit fontScale="92500"/>
          </a:bodyPr>
          <a:lstStyle/>
          <a:p>
            <a:r>
              <a:rPr lang="en-US" dirty="0" smtClean="0"/>
              <a:t>East Pakistan had the larger population, but it was often ignored by West Pakistan, home of the central government</a:t>
            </a:r>
          </a:p>
          <a:p>
            <a:r>
              <a:rPr lang="en-US" dirty="0" smtClean="0"/>
              <a:t>In 1970, a giant cyclone and tidal wave struck East Pakistan and killed approximately 266,000 citizens</a:t>
            </a:r>
          </a:p>
          <a:p>
            <a:r>
              <a:rPr lang="en-US" dirty="0" smtClean="0"/>
              <a:t>International aid poured into Pakistan, but West Pakistan did not quickly transfer that aid to East Pakistan</a:t>
            </a:r>
          </a:p>
          <a:p>
            <a:r>
              <a:rPr lang="en-US" dirty="0" smtClean="0"/>
              <a:t>Demonstrations broke out in East Pakistan and called for an end to all ties with West Pakistan</a:t>
            </a:r>
          </a:p>
          <a:p>
            <a:r>
              <a:rPr lang="en-US" dirty="0" smtClean="0"/>
              <a:t>On </a:t>
            </a:r>
            <a:r>
              <a:rPr lang="en-US" u="sng" dirty="0" smtClean="0"/>
              <a:t>March 26, 1971</a:t>
            </a:r>
            <a:r>
              <a:rPr lang="en-US" dirty="0" smtClean="0"/>
              <a:t>, East Pakistan declared itself an independent nation – </a:t>
            </a:r>
            <a:r>
              <a:rPr lang="en-US" u="sng" dirty="0" smtClean="0"/>
              <a:t>Bangladesh</a:t>
            </a:r>
          </a:p>
          <a:p>
            <a:r>
              <a:rPr lang="en-US" dirty="0" smtClean="0"/>
              <a:t>A civil war followed between Bangladesh and Pakistan, and eventually Indian forces sided with Bangladesh and Pakistan forces surrendered </a:t>
            </a:r>
            <a:endParaRPr lang="en-US" dirty="0"/>
          </a:p>
        </p:txBody>
      </p:sp>
    </p:spTree>
    <p:extLst>
      <p:ext uri="{BB962C8B-B14F-4D97-AF65-F5344CB8AC3E}">
        <p14:creationId xmlns:p14="http://schemas.microsoft.com/office/powerpoint/2010/main" val="676618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of Instability</a:t>
            </a:r>
            <a:endParaRPr lang="en-US" dirty="0"/>
          </a:p>
        </p:txBody>
      </p:sp>
      <p:sp>
        <p:nvSpPr>
          <p:cNvPr id="3" name="Content Placeholder 2"/>
          <p:cNvSpPr>
            <a:spLocks noGrp="1"/>
          </p:cNvSpPr>
          <p:nvPr>
            <p:ph idx="1"/>
          </p:nvPr>
        </p:nvSpPr>
        <p:spPr/>
        <p:txBody>
          <a:bodyPr>
            <a:normAutofit lnSpcReduction="10000"/>
          </a:bodyPr>
          <a:lstStyle/>
          <a:p>
            <a:r>
              <a:rPr lang="en-US" dirty="0" smtClean="0"/>
              <a:t>Pakistan could not dwell on its lost territory</a:t>
            </a:r>
          </a:p>
          <a:p>
            <a:r>
              <a:rPr lang="en-US" dirty="0" smtClean="0"/>
              <a:t>Pakistan went through a </a:t>
            </a:r>
            <a:r>
              <a:rPr lang="en-US" u="sng" dirty="0" smtClean="0"/>
              <a:t>series of military coups</a:t>
            </a:r>
            <a:r>
              <a:rPr lang="en-US" dirty="0" smtClean="0"/>
              <a:t> beginning in 1958</a:t>
            </a:r>
          </a:p>
          <a:p>
            <a:r>
              <a:rPr lang="en-US" dirty="0" smtClean="0"/>
              <a:t>In the early 1970s, Ali Bhutto took control of Pakistan, but another coup in 1977 removed Bhutto and General Zia took office</a:t>
            </a:r>
          </a:p>
          <a:p>
            <a:r>
              <a:rPr lang="en-US" dirty="0" smtClean="0"/>
              <a:t>Zia was later executed for crimes committed while in office, and Bhutto’s daughter, Benazir Bhutto, was twice elected prime minister</a:t>
            </a:r>
          </a:p>
          <a:p>
            <a:r>
              <a:rPr lang="en-US" u="sng" dirty="0" smtClean="0"/>
              <a:t>Nawaz Sharif</a:t>
            </a:r>
            <a:r>
              <a:rPr lang="en-US" dirty="0" smtClean="0"/>
              <a:t> became prime minister in </a:t>
            </a:r>
            <a:r>
              <a:rPr lang="en-US" u="sng" dirty="0" smtClean="0"/>
              <a:t>1997</a:t>
            </a:r>
            <a:r>
              <a:rPr lang="en-US" dirty="0" smtClean="0"/>
              <a:t>, but was ousted by army leaders in yet another coup in 1999</a:t>
            </a:r>
          </a:p>
          <a:p>
            <a:r>
              <a:rPr lang="en-US" dirty="0" smtClean="0"/>
              <a:t>The nation continues to struggle with challenges from Muslim militants and ongoing disputes with India</a:t>
            </a:r>
            <a:endParaRPr lang="en-US" dirty="0"/>
          </a:p>
        </p:txBody>
      </p:sp>
    </p:spTree>
    <p:extLst>
      <p:ext uri="{BB962C8B-B14F-4D97-AF65-F5344CB8AC3E}">
        <p14:creationId xmlns:p14="http://schemas.microsoft.com/office/powerpoint/2010/main" val="2489910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2978" y="2362200"/>
            <a:ext cx="8134656" cy="2200275"/>
          </a:xfrm>
        </p:spPr>
        <p:txBody>
          <a:bodyPr>
            <a:normAutofit/>
          </a:bodyPr>
          <a:lstStyle/>
          <a:p>
            <a:r>
              <a:rPr lang="en-US" sz="4500" dirty="0" smtClean="0"/>
              <a:t>India gains independence</a:t>
            </a:r>
            <a:endParaRPr lang="en-US" sz="4500" dirty="0"/>
          </a:p>
        </p:txBody>
      </p:sp>
      <p:sp>
        <p:nvSpPr>
          <p:cNvPr id="5" name="Text Placeholder 4"/>
          <p:cNvSpPr>
            <a:spLocks noGrp="1"/>
          </p:cNvSpPr>
          <p:nvPr>
            <p:ph type="body" idx="1"/>
          </p:nvPr>
        </p:nvSpPr>
        <p:spPr/>
        <p:txBody>
          <a:bodyPr/>
          <a:lstStyle/>
          <a:p>
            <a:r>
              <a:rPr lang="en-US" dirty="0" smtClean="0"/>
              <a:t>Section One</a:t>
            </a:r>
            <a:endParaRPr lang="en-US" dirty="0"/>
          </a:p>
        </p:txBody>
      </p:sp>
    </p:spTree>
    <p:extLst>
      <p:ext uri="{BB962C8B-B14F-4D97-AF65-F5344CB8AC3E}">
        <p14:creationId xmlns:p14="http://schemas.microsoft.com/office/powerpoint/2010/main" val="1010147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Modern Pakistan</a:t>
            </a:r>
            <a:endParaRPr lang="en-US" dirty="0"/>
          </a:p>
        </p:txBody>
      </p:sp>
      <p:pic>
        <p:nvPicPr>
          <p:cNvPr id="2" name="Content Placeholder 1" descr="PrimeMinisterNawazSharif.jpg"/>
          <p:cNvPicPr>
            <a:picLocks noGrp="1" noChangeAspect="1"/>
          </p:cNvPicPr>
          <p:nvPr>
            <p:ph sz="half" idx="1"/>
          </p:nvPr>
        </p:nvPicPr>
        <p:blipFill>
          <a:blip r:embed="rId2">
            <a:extLst>
              <a:ext uri="{28A0092B-C50C-407E-A947-70E740481C1C}">
                <a14:useLocalDpi xmlns:a14="http://schemas.microsoft.com/office/drawing/2010/main" val="0"/>
              </a:ext>
            </a:extLst>
          </a:blip>
          <a:srcRect t="-1305" b="-1305"/>
          <a:stretch>
            <a:fillRect/>
          </a:stretch>
        </p:blipFill>
        <p:spPr>
          <a:xfrm>
            <a:off x="457200" y="1673225"/>
            <a:ext cx="3640138" cy="4718050"/>
          </a:xfrm>
        </p:spPr>
      </p:pic>
      <p:sp>
        <p:nvSpPr>
          <p:cNvPr id="6" name="Content Placeholder 5"/>
          <p:cNvSpPr>
            <a:spLocks noGrp="1"/>
          </p:cNvSpPr>
          <p:nvPr>
            <p:ph sz="half" idx="2"/>
          </p:nvPr>
        </p:nvSpPr>
        <p:spPr>
          <a:xfrm>
            <a:off x="4288964" y="1673352"/>
            <a:ext cx="4397836" cy="4718304"/>
          </a:xfrm>
        </p:spPr>
        <p:txBody>
          <a:bodyPr>
            <a:normAutofit fontScale="77500" lnSpcReduction="20000"/>
          </a:bodyPr>
          <a:lstStyle/>
          <a:p>
            <a:r>
              <a:rPr lang="en-US" dirty="0" smtClean="0"/>
              <a:t>Today, Pakistan has the 7</a:t>
            </a:r>
            <a:r>
              <a:rPr lang="en-US" baseline="30000" dirty="0" smtClean="0"/>
              <a:t>th</a:t>
            </a:r>
            <a:r>
              <a:rPr lang="en-US" dirty="0" smtClean="0"/>
              <a:t> largest standing army in the world and is the </a:t>
            </a:r>
            <a:r>
              <a:rPr lang="en-US" u="sng" dirty="0" smtClean="0"/>
              <a:t>only nuclear-powered nation in the Muslim world</a:t>
            </a:r>
          </a:p>
          <a:p>
            <a:r>
              <a:rPr lang="en-US" dirty="0"/>
              <a:t>By its own financial calculations, Pakistan's </a:t>
            </a:r>
            <a:r>
              <a:rPr lang="en-US" dirty="0" smtClean="0"/>
              <a:t>involvement in the war on terror has cost them almost $70 billion dollars, thousands of casualties and almost 3 million displaced civilians</a:t>
            </a:r>
          </a:p>
          <a:p>
            <a:r>
              <a:rPr lang="en-US" dirty="0" smtClean="0"/>
              <a:t>The general election in 2013 saw </a:t>
            </a:r>
            <a:r>
              <a:rPr lang="en-US" u="sng" dirty="0" smtClean="0"/>
              <a:t>Nawaz Sharif</a:t>
            </a:r>
            <a:r>
              <a:rPr lang="en-US" dirty="0" smtClean="0"/>
              <a:t> </a:t>
            </a:r>
            <a:r>
              <a:rPr lang="en-US" dirty="0" smtClean="0"/>
              <a:t>become </a:t>
            </a:r>
            <a:r>
              <a:rPr lang="en-US" dirty="0" smtClean="0"/>
              <a:t>prime minister for the third time in 14 years</a:t>
            </a:r>
          </a:p>
        </p:txBody>
      </p:sp>
    </p:spTree>
    <p:extLst>
      <p:ext uri="{BB962C8B-B14F-4D97-AF65-F5344CB8AC3E}">
        <p14:creationId xmlns:p14="http://schemas.microsoft.com/office/powerpoint/2010/main" val="1967772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Setting the Stage</a:t>
            </a:r>
            <a:endParaRPr lang="en-US" dirty="0"/>
          </a:p>
        </p:txBody>
      </p:sp>
      <p:sp>
        <p:nvSpPr>
          <p:cNvPr id="10" name="Content Placeholder 9"/>
          <p:cNvSpPr>
            <a:spLocks noGrp="1"/>
          </p:cNvSpPr>
          <p:nvPr>
            <p:ph idx="1"/>
          </p:nvPr>
        </p:nvSpPr>
        <p:spPr>
          <a:xfrm>
            <a:off x="457200" y="1713376"/>
            <a:ext cx="8229600" cy="4763623"/>
          </a:xfrm>
        </p:spPr>
        <p:txBody>
          <a:bodyPr>
            <a:normAutofit/>
          </a:bodyPr>
          <a:lstStyle/>
          <a:p>
            <a:pPr marL="0" indent="0" algn="ctr">
              <a:buNone/>
            </a:pPr>
            <a:r>
              <a:rPr lang="en-US" dirty="0" smtClean="0"/>
              <a:t>After World War II, as we have seen in our study of Europe, Arica, Latin America, and parts of Asia, dramatic political changes began to take place around the world. This was especially the case with regard to the policy of colonialism. Countries that held colonies began to question the </a:t>
            </a:r>
            <a:r>
              <a:rPr lang="en-US" dirty="0" err="1" smtClean="0"/>
              <a:t>practice.After</a:t>
            </a:r>
            <a:r>
              <a:rPr lang="en-US" dirty="0" smtClean="0"/>
              <a:t> the world struggle against dictatorship, many leaders argued that no country should control another nation. Others questioned the high cost and commitment of holding colonies. Meanwhile, the people of colonized regions continued to press even harder for their freedom. All of this led to independence for one of the largest and most populous colonies in the world – British-held India.</a:t>
            </a:r>
            <a:endParaRPr lang="en-US" dirty="0"/>
          </a:p>
        </p:txBody>
      </p:sp>
    </p:spTree>
    <p:extLst>
      <p:ext uri="{BB962C8B-B14F-4D97-AF65-F5344CB8AC3E}">
        <p14:creationId xmlns:p14="http://schemas.microsoft.com/office/powerpoint/2010/main" val="131851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MapofIndia.jpg"/>
          <p:cNvPicPr>
            <a:picLocks noGrp="1" noChangeAspect="1"/>
          </p:cNvPicPr>
          <p:nvPr>
            <p:ph idx="1"/>
          </p:nvPr>
        </p:nvPicPr>
        <p:blipFill>
          <a:blip r:embed="rId2">
            <a:extLst>
              <a:ext uri="{28A0092B-C50C-407E-A947-70E740481C1C}">
                <a14:useLocalDpi xmlns:a14="http://schemas.microsoft.com/office/drawing/2010/main" val="0"/>
              </a:ext>
            </a:extLst>
          </a:blip>
          <a:srcRect l="-33902" r="-33902"/>
          <a:stretch>
            <a:fillRect/>
          </a:stretch>
        </p:blipFill>
        <p:spPr>
          <a:xfrm>
            <a:off x="0" y="694579"/>
            <a:ext cx="9174168" cy="5751552"/>
          </a:xfrm>
        </p:spPr>
      </p:pic>
    </p:spTree>
    <p:extLst>
      <p:ext uri="{BB962C8B-B14F-4D97-AF65-F5344CB8AC3E}">
        <p14:creationId xmlns:p14="http://schemas.microsoft.com/office/powerpoint/2010/main" val="22365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 Pre-1945</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British ruled India for almost 200 years</a:t>
            </a:r>
          </a:p>
          <a:p>
            <a:r>
              <a:rPr lang="en-US" dirty="0" smtClean="0"/>
              <a:t>Indian resistance to Britain (which was longstanding), began to intensify in 1939, when Britain committed India’s armed forces to fight in WW2 without consulting them first</a:t>
            </a:r>
          </a:p>
          <a:p>
            <a:r>
              <a:rPr lang="en-US" dirty="0" smtClean="0"/>
              <a:t>Indian leader, </a:t>
            </a:r>
            <a:r>
              <a:rPr lang="en-US" u="sng" dirty="0" smtClean="0"/>
              <a:t>Mohandas Gandhi</a:t>
            </a:r>
            <a:r>
              <a:rPr lang="en-US" dirty="0" smtClean="0"/>
              <a:t>, launched a nonviolent campaign of cooperation with the British</a:t>
            </a:r>
          </a:p>
          <a:p>
            <a:endParaRPr lang="en-US" dirty="0"/>
          </a:p>
        </p:txBody>
      </p:sp>
      <p:pic>
        <p:nvPicPr>
          <p:cNvPr id="5" name="Content Placeholder 4" descr="Mahatma-Gandhi.jpg"/>
          <p:cNvPicPr>
            <a:picLocks noGrp="1" noChangeAspect="1"/>
          </p:cNvPicPr>
          <p:nvPr>
            <p:ph sz="half" idx="2"/>
          </p:nvPr>
        </p:nvPicPr>
        <p:blipFill>
          <a:blip r:embed="rId2">
            <a:extLst>
              <a:ext uri="{28A0092B-C50C-407E-A947-70E740481C1C}">
                <a14:useLocalDpi xmlns:a14="http://schemas.microsoft.com/office/drawing/2010/main" val="0"/>
              </a:ext>
            </a:extLst>
          </a:blip>
          <a:srcRect l="-5756" r="-5756"/>
          <a:stretch>
            <a:fillRect/>
          </a:stretch>
        </p:blipFill>
        <p:spPr>
          <a:xfrm>
            <a:off x="4648200" y="1524000"/>
            <a:ext cx="4038600" cy="4718304"/>
          </a:xfrm>
        </p:spPr>
      </p:pic>
    </p:spTree>
    <p:extLst>
      <p:ext uri="{BB962C8B-B14F-4D97-AF65-F5344CB8AC3E}">
        <p14:creationId xmlns:p14="http://schemas.microsoft.com/office/powerpoint/2010/main" val="3160851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Struggle Within India</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As the struggle against the British intensified, Indians struggled with each other</a:t>
            </a:r>
          </a:p>
          <a:p>
            <a:r>
              <a:rPr lang="en-US" dirty="0" smtClean="0"/>
              <a:t>India is home to 2 main religious groups, </a:t>
            </a:r>
            <a:r>
              <a:rPr lang="en-US" u="sng" dirty="0" smtClean="0"/>
              <a:t>Hindus and Muslims</a:t>
            </a:r>
          </a:p>
          <a:p>
            <a:r>
              <a:rPr lang="en-US" dirty="0" smtClean="0"/>
              <a:t>The </a:t>
            </a:r>
            <a:r>
              <a:rPr lang="en-US" u="sng" dirty="0" smtClean="0"/>
              <a:t>Indian National Congress, or the Congress Party</a:t>
            </a:r>
            <a:r>
              <a:rPr lang="en-US" dirty="0" smtClean="0"/>
              <a:t>, was India’s national political party</a:t>
            </a:r>
          </a:p>
          <a:p>
            <a:r>
              <a:rPr lang="en-US" dirty="0" smtClean="0"/>
              <a:t>Most members of the Congress Party were Hindus, but did have Muslim members </a:t>
            </a:r>
          </a:p>
          <a:p>
            <a:r>
              <a:rPr lang="en-US" dirty="0" smtClean="0"/>
              <a:t>In competition with the Congress Party was the Muslim League</a:t>
            </a:r>
          </a:p>
          <a:p>
            <a:pPr marL="0" indent="0">
              <a:buNone/>
            </a:pPr>
            <a:r>
              <a:rPr lang="en-US" dirty="0" smtClean="0"/>
              <a:t>MUSLIM LEAGUE: </a:t>
            </a:r>
            <a:r>
              <a:rPr lang="en-US" u="sng" dirty="0" smtClean="0"/>
              <a:t>organizations founded in 1906 in India to protect Muslim interests</a:t>
            </a:r>
          </a:p>
          <a:p>
            <a:r>
              <a:rPr lang="en-US" dirty="0" smtClean="0"/>
              <a:t>The Muslim League was </a:t>
            </a:r>
            <a:r>
              <a:rPr lang="en-US" dirty="0" smtClean="0"/>
              <a:t>led </a:t>
            </a:r>
            <a:r>
              <a:rPr lang="en-US" dirty="0" smtClean="0"/>
              <a:t>by Muhammad Ali Jinnah</a:t>
            </a:r>
          </a:p>
          <a:p>
            <a:r>
              <a:rPr lang="en-US" dirty="0" smtClean="0"/>
              <a:t>Muslim League said that it would never accept Indian independence if it meant rule by the Hindu-dominated Congress Party</a:t>
            </a:r>
            <a:endParaRPr lang="en-US" dirty="0"/>
          </a:p>
        </p:txBody>
      </p:sp>
    </p:spTree>
    <p:extLst>
      <p:ext uri="{BB962C8B-B14F-4D97-AF65-F5344CB8AC3E}">
        <p14:creationId xmlns:p14="http://schemas.microsoft.com/office/powerpoint/2010/main" val="2304769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Brings Turmoil</a:t>
            </a:r>
            <a:endParaRPr lang="en-US" dirty="0"/>
          </a:p>
        </p:txBody>
      </p:sp>
      <p:sp>
        <p:nvSpPr>
          <p:cNvPr id="3" name="Content Placeholder 2"/>
          <p:cNvSpPr>
            <a:spLocks noGrp="1"/>
          </p:cNvSpPr>
          <p:nvPr>
            <p:ph idx="1"/>
          </p:nvPr>
        </p:nvSpPr>
        <p:spPr>
          <a:xfrm>
            <a:off x="457200" y="1600199"/>
            <a:ext cx="8229600" cy="5109528"/>
          </a:xfrm>
        </p:spPr>
        <p:txBody>
          <a:bodyPr>
            <a:normAutofit fontScale="92500" lnSpcReduction="10000"/>
          </a:bodyPr>
          <a:lstStyle/>
          <a:p>
            <a:pPr marL="0" indent="0" algn="ctr">
              <a:buNone/>
            </a:pPr>
            <a:r>
              <a:rPr lang="en-US" sz="2000" dirty="0" smtClean="0"/>
              <a:t>When WW2 ended, Britain faced enormous war debts. As a result, British leaders began to rethink the expense of maintaining and governing distant colonies. With India continuing to push for independence, the stage was set for the British to hand over power. However, a key problem emerged: Who should receive the power?</a:t>
            </a:r>
          </a:p>
          <a:p>
            <a:r>
              <a:rPr lang="en-US" dirty="0" smtClean="0"/>
              <a:t>Rioting between the two groups broke out in several Indian cities</a:t>
            </a:r>
          </a:p>
          <a:p>
            <a:r>
              <a:rPr lang="en-US" dirty="0" smtClean="0"/>
              <a:t>In August 1946, 4 days of violence in Calcutta left 5,000 people dead and more than 15,000 injured</a:t>
            </a:r>
          </a:p>
          <a:p>
            <a:r>
              <a:rPr lang="en-US" dirty="0" smtClean="0"/>
              <a:t>British officials soon became convinced that partition, an idea first proposed by India’s Muslims, would be the only way to ensure a safe and secure region</a:t>
            </a:r>
          </a:p>
          <a:p>
            <a:pPr marL="0" indent="0">
              <a:buNone/>
            </a:pPr>
            <a:r>
              <a:rPr lang="en-US" dirty="0" smtClean="0"/>
              <a:t>PARTITION: </a:t>
            </a:r>
            <a:r>
              <a:rPr lang="en-US" u="sng" dirty="0" smtClean="0"/>
              <a:t>term given to the division of India into separate Hindu and Muslim nations</a:t>
            </a:r>
            <a:endParaRPr lang="en-US" u="sng" dirty="0" smtClean="0"/>
          </a:p>
          <a:p>
            <a:r>
              <a:rPr lang="en-US" dirty="0" smtClean="0"/>
              <a:t>The northwest and eastern regions, where most Muslims lived, would become the new nation of </a:t>
            </a:r>
            <a:r>
              <a:rPr lang="en-US" u="sng" dirty="0" smtClean="0"/>
              <a:t>Pakistan</a:t>
            </a:r>
            <a:endParaRPr lang="en-US" u="sng" dirty="0"/>
          </a:p>
        </p:txBody>
      </p:sp>
    </p:spTree>
    <p:extLst>
      <p:ext uri="{BB962C8B-B14F-4D97-AF65-F5344CB8AC3E}">
        <p14:creationId xmlns:p14="http://schemas.microsoft.com/office/powerpoint/2010/main" val="1818525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Partition: Decisions to Be Made</a:t>
            </a:r>
            <a:endParaRPr lang="en-US" dirty="0"/>
          </a:p>
        </p:txBody>
      </p:sp>
      <p:pic>
        <p:nvPicPr>
          <p:cNvPr id="2" name="Content Placeholder 1" descr="HindustanTimes.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7688" r="-7688"/>
          <a:stretch>
            <a:fillRect/>
          </a:stretch>
        </p:blipFill>
        <p:spPr/>
      </p:pic>
      <p:sp>
        <p:nvSpPr>
          <p:cNvPr id="6" name="Content Placeholder 5"/>
          <p:cNvSpPr>
            <a:spLocks noGrp="1"/>
          </p:cNvSpPr>
          <p:nvPr>
            <p:ph sz="half" idx="2"/>
          </p:nvPr>
        </p:nvSpPr>
        <p:spPr/>
        <p:txBody>
          <a:bodyPr>
            <a:normAutofit fontScale="85000" lnSpcReduction="10000"/>
          </a:bodyPr>
          <a:lstStyle/>
          <a:p>
            <a:r>
              <a:rPr lang="en-US" dirty="0" smtClean="0"/>
              <a:t>British House of Commons passed </a:t>
            </a:r>
            <a:r>
              <a:rPr lang="en-US" dirty="0"/>
              <a:t>a</a:t>
            </a:r>
            <a:r>
              <a:rPr lang="en-US" dirty="0" smtClean="0"/>
              <a:t>n act on July 16, 1947 that granted 2 nations – India and Pakistan – independence in one month’s time</a:t>
            </a:r>
          </a:p>
          <a:p>
            <a:r>
              <a:rPr lang="en-US" dirty="0" smtClean="0"/>
              <a:t>Within that time, everything had to be divided into two</a:t>
            </a:r>
          </a:p>
          <a:p>
            <a:r>
              <a:rPr lang="en-US" dirty="0" smtClean="0"/>
              <a:t>Most significantly, millions of Indian citizens – </a:t>
            </a:r>
            <a:r>
              <a:rPr lang="en-US" u="sng" dirty="0" smtClean="0"/>
              <a:t>Hindus, Muslims and another group, the Sikhs</a:t>
            </a:r>
            <a:r>
              <a:rPr lang="en-US" dirty="0" smtClean="0"/>
              <a:t> – had to decide where to go</a:t>
            </a:r>
            <a:endParaRPr lang="en-US" dirty="0"/>
          </a:p>
        </p:txBody>
      </p:sp>
    </p:spTree>
    <p:extLst>
      <p:ext uri="{BB962C8B-B14F-4D97-AF65-F5344CB8AC3E}">
        <p14:creationId xmlns:p14="http://schemas.microsoft.com/office/powerpoint/2010/main" val="955562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Violence Surrounding Partition</a:t>
            </a:r>
            <a:endParaRPr lang="en-US" dirty="0"/>
          </a:p>
        </p:txBody>
      </p:sp>
      <p:sp>
        <p:nvSpPr>
          <p:cNvPr id="3" name="Content Placeholder 2"/>
          <p:cNvSpPr>
            <a:spLocks noGrp="1"/>
          </p:cNvSpPr>
          <p:nvPr>
            <p:ph idx="1"/>
          </p:nvPr>
        </p:nvSpPr>
        <p:spPr>
          <a:xfrm>
            <a:off x="457200" y="1600200"/>
            <a:ext cx="8229600" cy="5001692"/>
          </a:xfrm>
        </p:spPr>
        <p:txBody>
          <a:bodyPr>
            <a:normAutofit/>
          </a:bodyPr>
          <a:lstStyle/>
          <a:p>
            <a:r>
              <a:rPr lang="en-US" dirty="0" smtClean="0"/>
              <a:t>During the summer of 1947, 10 million people were on the move in the Indian subcontinent</a:t>
            </a:r>
          </a:p>
          <a:p>
            <a:r>
              <a:rPr lang="en-US" dirty="0" smtClean="0"/>
              <a:t>As people scrambled to relocate, violence among the different religious groups erupted</a:t>
            </a:r>
          </a:p>
          <a:p>
            <a:r>
              <a:rPr lang="en-US" dirty="0" smtClean="0"/>
              <a:t>Muslims killed Sikhs who were moving into India</a:t>
            </a:r>
          </a:p>
          <a:p>
            <a:r>
              <a:rPr lang="en-US" dirty="0" smtClean="0"/>
              <a:t>Hindus and Sikhs killed Muslims who were headed into Pakistan</a:t>
            </a:r>
          </a:p>
          <a:p>
            <a:r>
              <a:rPr lang="en-US" dirty="0" smtClean="0"/>
              <a:t>In all, an estimated 1 million people died</a:t>
            </a:r>
          </a:p>
          <a:p>
            <a:r>
              <a:rPr lang="en-US" dirty="0" smtClean="0"/>
              <a:t>Gandhi personally went to the India capital of </a:t>
            </a:r>
            <a:r>
              <a:rPr lang="en-US" dirty="0" smtClean="0"/>
              <a:t>Delhi </a:t>
            </a:r>
            <a:r>
              <a:rPr lang="en-US" dirty="0" smtClean="0"/>
              <a:t>to plead for fair treatment of Muslim refugees</a:t>
            </a:r>
          </a:p>
          <a:p>
            <a:r>
              <a:rPr lang="en-US" dirty="0" smtClean="0"/>
              <a:t>A Hindu extremist who thought Gandhi too protective of Muslims shot and killed him on </a:t>
            </a:r>
            <a:r>
              <a:rPr lang="en-US" u="sng" dirty="0" smtClean="0"/>
              <a:t>January 30, 1948</a:t>
            </a:r>
            <a:endParaRPr lang="en-US" u="sng" dirty="0"/>
          </a:p>
        </p:txBody>
      </p:sp>
    </p:spTree>
    <p:extLst>
      <p:ext uri="{BB962C8B-B14F-4D97-AF65-F5344CB8AC3E}">
        <p14:creationId xmlns:p14="http://schemas.microsoft.com/office/powerpoint/2010/main" val="2026713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186</TotalTime>
  <Words>1423</Words>
  <Application>Microsoft Macintosh PowerPoint</Application>
  <PresentationFormat>On-screen Show (4:3)</PresentationFormat>
  <Paragraphs>89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Clarity</vt:lpstr>
      <vt:lpstr>South asia since 1945</vt:lpstr>
      <vt:lpstr>India gains independence</vt:lpstr>
      <vt:lpstr>Setting the Stage</vt:lpstr>
      <vt:lpstr>PowerPoint Presentation</vt:lpstr>
      <vt:lpstr>India Pre-1945</vt:lpstr>
      <vt:lpstr>Struggle Within India</vt:lpstr>
      <vt:lpstr>Freedom Brings Turmoil</vt:lpstr>
      <vt:lpstr>Partition: Decisions to Be Made</vt:lpstr>
      <vt:lpstr>Violence Surrounding Partition</vt:lpstr>
      <vt:lpstr>Battle for Kashmir</vt:lpstr>
      <vt:lpstr>Modern India</vt:lpstr>
      <vt:lpstr>Troubled Times</vt:lpstr>
      <vt:lpstr>Rajiv Gandhi</vt:lpstr>
      <vt:lpstr>21st Century Challenges</vt:lpstr>
      <vt:lpstr>Pakistan copes with freedom</vt:lpstr>
      <vt:lpstr>Setting the Stage</vt:lpstr>
      <vt:lpstr>PowerPoint Presentation</vt:lpstr>
      <vt:lpstr>Civil War</vt:lpstr>
      <vt:lpstr>Pattern of Instability</vt:lpstr>
      <vt:lpstr>Modern Pakistan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asia since 1945</dc:title>
  <dc:creator>Sara Levine</dc:creator>
  <cp:lastModifiedBy>Sara Levine</cp:lastModifiedBy>
  <cp:revision>20</cp:revision>
  <dcterms:created xsi:type="dcterms:W3CDTF">2015-11-28T20:27:18Z</dcterms:created>
  <dcterms:modified xsi:type="dcterms:W3CDTF">2015-11-28T23:38:38Z</dcterms:modified>
</cp:coreProperties>
</file>