
<file path=[Content_Types].xml><?xml version="1.0" encoding="utf-8"?>
<Types xmlns="http://schemas.openxmlformats.org/package/2006/content-types">
  <Override PartName="/ppt/slides/slide18.xml" ContentType="application/vnd.openxmlformats-officedocument.presentationml.slide+xml"/>
  <Override PartName="/ppt/slideLayouts/slideLayout15.xml" ContentType="application/vnd.openxmlformats-officedocument.presentationml.slideLayout+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Override PartName="/ppt/slideLayouts/slideLayout5.xml" ContentType="application/vnd.openxmlformats-officedocument.presentationml.slideLayout+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Default Extension="xml" ContentType="application/xml"/>
  <Override PartName="/ppt/slides/slide19.xml" ContentType="application/vnd.openxmlformats-officedocument.presentationml.slide+xml"/>
  <Override PartName="/ppt/slideLayouts/slideLayout16.xml" ContentType="application/vnd.openxmlformats-officedocument.presentationml.slideLayout+xml"/>
  <Override PartName="/ppt/tableStyles.xml" ContentType="application/vnd.openxmlformats-officedocument.presentationml.tableStyles+xml"/>
  <Override PartName="/ppt/slides/slide15.xml" ContentType="application/vnd.openxmlformats-officedocument.presentationml.slide+xml"/>
  <Override PartName="/ppt/slideLayouts/slideLayout12.xml" ContentType="application/vnd.openxmlformats-officedocument.presentationml.slideLayout+xml"/>
  <Override PartName="/ppt/slideLayouts/slideLayout20.xml" ContentType="application/vnd.openxmlformats-officedocument.presentationml.slideLayout+xml"/>
  <Override PartName="/ppt/slides/slide6.xml" ContentType="application/vnd.openxmlformats-officedocument.presentationml.slide+xml"/>
  <Override PartName="/ppt/notesSlides/notesSlide1.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Layouts/slideLayout17.xml" ContentType="application/vnd.openxmlformats-officedocument.presentationml.slideLayout+xml"/>
  <Default Extension="gif" ContentType="image/gif"/>
  <Override PartName="/ppt/slides/slide16.xml" ContentType="application/vnd.openxmlformats-officedocument.presentationml.slide+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20.xml" ContentType="application/vnd.openxmlformats-officedocument.presentationml.slide+xml"/>
  <Override PartName="/ppt/slideLayouts/slideLayout18.xml" ContentType="application/vnd.openxmlformats-officedocument.presentationml.slideLayout+xml"/>
  <Override PartName="/ppt/slides/slide17.xml" ContentType="application/vnd.openxmlformats-officedocument.presentationml.slide+xml"/>
  <Override PartName="/ppt/slideLayouts/slideLayout14.xml" ContentType="application/vnd.openxmlformats-officedocument.presentationml.slideLayout+xml"/>
  <Override PartName="/ppt/slides/slide8.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60" r:id="rId1"/>
  </p:sldMasterIdLst>
  <p:notesMasterIdLst>
    <p:notesMasterId r:id="rId40"/>
  </p:notesMasterIdLst>
  <p:sldIdLst>
    <p:sldId id="256" r:id="rId2"/>
    <p:sldId id="257" r:id="rId3"/>
    <p:sldId id="258" r:id="rId4"/>
    <p:sldId id="262" r:id="rId5"/>
    <p:sldId id="268" r:id="rId6"/>
    <p:sldId id="263" r:id="rId7"/>
    <p:sldId id="269" r:id="rId8"/>
    <p:sldId id="264" r:id="rId9"/>
    <p:sldId id="265" r:id="rId10"/>
    <p:sldId id="266" r:id="rId11"/>
    <p:sldId id="259" r:id="rId12"/>
    <p:sldId id="267" r:id="rId13"/>
    <p:sldId id="270" r:id="rId14"/>
    <p:sldId id="271" r:id="rId15"/>
    <p:sldId id="272" r:id="rId16"/>
    <p:sldId id="273" r:id="rId17"/>
    <p:sldId id="274" r:id="rId18"/>
    <p:sldId id="275" r:id="rId19"/>
    <p:sldId id="260" r:id="rId20"/>
    <p:sldId id="276" r:id="rId21"/>
    <p:sldId id="277" r:id="rId22"/>
    <p:sldId id="278" r:id="rId23"/>
    <p:sldId id="279" r:id="rId24"/>
    <p:sldId id="280" r:id="rId25"/>
    <p:sldId id="288" r:id="rId26"/>
    <p:sldId id="281" r:id="rId27"/>
    <p:sldId id="283" r:id="rId28"/>
    <p:sldId id="284" r:id="rId29"/>
    <p:sldId id="282" r:id="rId30"/>
    <p:sldId id="285" r:id="rId31"/>
    <p:sldId id="286" r:id="rId32"/>
    <p:sldId id="287" r:id="rId33"/>
    <p:sldId id="261" r:id="rId34"/>
    <p:sldId id="289" r:id="rId35"/>
    <p:sldId id="290" r:id="rId36"/>
    <p:sldId id="291" r:id="rId37"/>
    <p:sldId id="292" r:id="rId38"/>
    <p:sldId id="293"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extLst>
    <p:ext uri="{E76CE94A-603C-4142-B9EB-6D1370010A27}">
      <p14:discardImageEditData xmlns:p14="http://schemas.microsoft.com/office/powerpoint/2010/main" xmlns:p="http://schemas.openxmlformats.org/presentationml/2006/main" xmlns:r="http://schemas.openxmlformats.org/officeDocument/2006/relationships" xmlns:a="http://schemas.openxmlformats.org/drawingml/2006/main" xmlns="" val="0"/>
    </p:ext>
    <p:ext uri="{D31A062A-798A-4329-ABDD-BBA856620510}">
      <p14:defaultImageDpi xmlns:p14="http://schemas.microsoft.com/office/powerpoint/2010/main" xmlns:p="http://schemas.openxmlformats.org/presentationml/2006/main" xmlns:r="http://schemas.openxmlformats.org/officeDocument/2006/relationships" xmlns:a="http://schemas.openxmlformats.org/drawingml/2006/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snapToObjects="1">
      <p:cViewPr varScale="1">
        <p:scale>
          <a:sx n="77" d="100"/>
          <a:sy n="77" d="100"/>
        </p:scale>
        <p:origin x="-952" y="-104"/>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729A1D-AAD9-404F-BC42-7125D2902469}" type="datetimeFigureOut">
              <a:rPr lang="en-US" smtClean="0"/>
              <a:pPr/>
              <a:t>3/30/14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C181310-6555-4FC9-9C6C-2876DE912C23}" type="slidenum">
              <a:rPr lang="en-US" smtClean="0"/>
              <a:pPr/>
              <a:t>‹#›</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375333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Revolution? He wanted to LIMIT THE SCOPE OF FEDERAL POWER </a:t>
            </a:r>
            <a:endParaRPr lang="en-US" dirty="0"/>
          </a:p>
        </p:txBody>
      </p:sp>
      <p:sp>
        <p:nvSpPr>
          <p:cNvPr id="4" name="Slide Number Placeholder 3"/>
          <p:cNvSpPr>
            <a:spLocks noGrp="1"/>
          </p:cNvSpPr>
          <p:nvPr>
            <p:ph type="sldNum" sz="quarter" idx="10"/>
          </p:nvPr>
        </p:nvSpPr>
        <p:spPr/>
        <p:txBody>
          <a:bodyPr/>
          <a:lstStyle/>
          <a:p>
            <a:fld id="{8C181310-6555-4FC9-9C6C-2876DE912C23}" type="slidenum">
              <a:rPr lang="en-US" smtClean="0"/>
              <a:pPr/>
              <a:t>20</a:t>
            </a:fld>
            <a:endParaRPr lang="en-US"/>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738288255"/>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181310-6555-4FC9-9C6C-2876DE912C23}" type="slidenum">
              <a:rPr lang="en-US" smtClean="0"/>
              <a:pPr/>
              <a:t>28</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1.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9.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0.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US" smtClean="0"/>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3E4FDD7A-82C0-7044-8BEB-5D0A05570B88}" type="datetimeFigureOut">
              <a:rPr lang="en-US" smtClean="0"/>
              <a:pPr/>
              <a:t>3/30/14</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6F5F1A57-E68F-E64A-BCEF-FCD580BD348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5" name="Date Placeholder 4"/>
          <p:cNvSpPr>
            <a:spLocks noGrp="1"/>
          </p:cNvSpPr>
          <p:nvPr>
            <p:ph type="dt" sz="half" idx="10"/>
          </p:nvPr>
        </p:nvSpPr>
        <p:spPr/>
        <p:txBody>
          <a:bodyPr/>
          <a:lstStyle/>
          <a:p>
            <a:fld id="{3E4FDD7A-82C0-7044-8BEB-5D0A05570B88}" type="datetimeFigureOut">
              <a:rPr lang="en-US" smtClean="0"/>
              <a:pPr/>
              <a:t>3/30/14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F1A57-E68F-E64A-BCEF-FCD580BD3485}" type="slidenum">
              <a:rPr lang="en-US" smtClean="0"/>
              <a:pPr/>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3E4FDD7A-82C0-7044-8BEB-5D0A05570B88}" type="datetimeFigureOut">
              <a:rPr lang="en-US" smtClean="0"/>
              <a:pPr/>
              <a:t>3/30/14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F1A57-E68F-E64A-BCEF-FCD580BD3485}" type="slidenum">
              <a:rPr lang="en-US" smtClean="0"/>
              <a:pPr/>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3E4FDD7A-82C0-7044-8BEB-5D0A05570B88}" type="datetimeFigureOut">
              <a:rPr lang="en-US" smtClean="0"/>
              <a:pPr/>
              <a:t>3/30/14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F5F1A57-E68F-E64A-BCEF-FCD580BD3485}"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4FDD7A-82C0-7044-8BEB-5D0A05570B88}" type="datetimeFigureOut">
              <a:rPr lang="en-US" smtClean="0"/>
              <a:pPr/>
              <a:t>3/30/14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F5F1A57-E68F-E64A-BCEF-FCD580BD3485}"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US" smtClean="0"/>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914398" y="2866030"/>
            <a:ext cx="3563938"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4FDD7A-82C0-7044-8BEB-5D0A05570B88}" type="datetimeFigureOut">
              <a:rPr lang="en-US" smtClean="0"/>
              <a:pPr/>
              <a:t>3/30/14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F1A57-E68F-E64A-BCEF-FCD580BD3485}"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4FDD7A-82C0-7044-8BEB-5D0A05570B88}" type="datetimeFigureOut">
              <a:rPr lang="en-US" smtClean="0"/>
              <a:pPr/>
              <a:t>3/30/14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F1A57-E68F-E64A-BCEF-FCD580BD3485}" type="slidenum">
              <a:rPr lang="en-US" smtClean="0"/>
              <a:pPr/>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US" smtClean="0"/>
              <a:t>Click icon to add picture</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US" smtClean="0"/>
              <a:t>Click icon to add picture</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US" smtClean="0"/>
              <a:t>Click icon to add picture</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US" smtClean="0"/>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4FDD7A-82C0-7044-8BEB-5D0A05570B88}" type="datetimeFigureOut">
              <a:rPr lang="en-US" smtClean="0"/>
              <a:pPr/>
              <a:t>3/30/14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F1A57-E68F-E64A-BCEF-FCD580BD3485}"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4FDD7A-82C0-7044-8BEB-5D0A05570B88}" type="datetimeFigureOut">
              <a:rPr lang="en-US" smtClean="0"/>
              <a:pPr/>
              <a:t>3/30/14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F1A57-E68F-E64A-BCEF-FCD580BD3485}" type="slidenum">
              <a:rPr lang="en-US" smtClean="0"/>
              <a:pPr/>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US" smtClean="0"/>
              <a:t>Click icon to add picture</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US" smtClean="0"/>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US" smtClean="0"/>
              <a:t>Click icon to add picture</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US" smtClean="0"/>
              <a:t>Click icon to add picture</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4FDD7A-82C0-7044-8BEB-5D0A05570B88}" type="datetimeFigureOut">
              <a:rPr lang="en-US" smtClean="0"/>
              <a:pPr/>
              <a:t>3/30/14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F1A57-E68F-E64A-BCEF-FCD580BD3485}"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E4FDD7A-82C0-7044-8BEB-5D0A05570B88}" type="datetimeFigureOut">
              <a:rPr lang="en-US" smtClean="0"/>
              <a:pPr/>
              <a:t>3/30/14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F1A57-E68F-E64A-BCEF-FCD580BD348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E4FDD7A-82C0-7044-8BEB-5D0A05570B88}" type="datetimeFigureOut">
              <a:rPr lang="en-US" smtClean="0"/>
              <a:pPr/>
              <a:t>3/30/14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F1A57-E68F-E64A-BCEF-FCD580BD3485}"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US" smtClean="0"/>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3E4FDD7A-82C0-7044-8BEB-5D0A05570B88}" type="datetimeFigureOut">
              <a:rPr lang="en-US" smtClean="0"/>
              <a:pPr/>
              <a:t>3/30/14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F1A57-E68F-E64A-BCEF-FCD580BD348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US" smtClean="0"/>
              <a:t>Click to edit Master title style</a:t>
            </a:r>
            <a:endParaRPr/>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3E4FDD7A-82C0-7044-8BEB-5D0A05570B88}" type="datetimeFigureOut">
              <a:rPr lang="en-US" smtClean="0"/>
              <a:pPr/>
              <a:t>3/30/14</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6F5F1A57-E68F-E64A-BCEF-FCD580BD348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US" smtClean="0"/>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ct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US" smtClean="0"/>
              <a:t>Click to edit Master text styles</a:t>
            </a:r>
          </a:p>
        </p:txBody>
      </p:sp>
      <p:sp>
        <p:nvSpPr>
          <p:cNvPr id="4" name="Date Placeholder 3"/>
          <p:cNvSpPr>
            <a:spLocks noGrp="1"/>
          </p:cNvSpPr>
          <p:nvPr>
            <p:ph type="dt" sz="half" idx="10"/>
          </p:nvPr>
        </p:nvSpPr>
        <p:spPr/>
        <p:txBody>
          <a:bodyPr/>
          <a:lstStyle/>
          <a:p>
            <a:fld id="{3E4FDD7A-82C0-7044-8BEB-5D0A05570B88}" type="datetimeFigureOut">
              <a:rPr lang="en-US" smtClean="0"/>
              <a:pPr/>
              <a:t>3/30/14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F1A57-E68F-E64A-BCEF-FCD580BD348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US" smtClean="0"/>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US" smtClean="0"/>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E4FDD7A-82C0-7044-8BEB-5D0A05570B88}" type="datetimeFigureOut">
              <a:rPr lang="en-US" smtClean="0"/>
              <a:pPr/>
              <a:t>3/30/14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F5F1A57-E68F-E64A-BCEF-FCD580BD3485}"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US" smtClean="0"/>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US" smtClean="0"/>
              <a:t>Click icon to add picture</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E4FDD7A-82C0-7044-8BEB-5D0A05570B88}" type="datetimeFigureOut">
              <a:rPr lang="en-US" smtClean="0"/>
              <a:pPr/>
              <a:t>3/30/14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F1A57-E68F-E64A-BCEF-FCD580BD348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3E4FDD7A-82C0-7044-8BEB-5D0A05570B88}" type="datetimeFigureOut">
              <a:rPr lang="en-US" smtClean="0"/>
              <a:pPr/>
              <a:t>3/30/14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F1A57-E68F-E64A-BCEF-FCD580BD348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3E4FDD7A-82C0-7044-8BEB-5D0A05570B88}" type="datetimeFigureOut">
              <a:rPr lang="en-US" smtClean="0"/>
              <a:pPr/>
              <a:t>3/30/14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F5F1A57-E68F-E64A-BCEF-FCD580BD3485}" type="slidenum">
              <a:rPr lang="en-US" smtClean="0"/>
              <a:pPr/>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3E4FDD7A-82C0-7044-8BEB-5D0A05570B88}" type="datetimeFigureOut">
              <a:rPr lang="en-US" smtClean="0"/>
              <a:pPr/>
              <a:t>3/30/14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F5F1A57-E68F-E64A-BCEF-FCD580BD3485}" type="slidenum">
              <a:rPr lang="en-US" smtClean="0"/>
              <a:pPr/>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22" Type="http://schemas.openxmlformats.org/officeDocument/2006/relationships/image" Target="../media/image6.png"/><Relationship Id="rId23" Type="http://schemas.openxmlformats.org/officeDocument/2006/relationships/image" Target="../media/image7.png"/><Relationship Id="rId24" Type="http://schemas.openxmlformats.org/officeDocument/2006/relationships/image" Target="../media/image8.png"/><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3E4FDD7A-82C0-7044-8BEB-5D0A05570B88}" type="datetimeFigureOut">
              <a:rPr lang="en-US" smtClean="0"/>
              <a:pPr/>
              <a:t>3/30/14</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6F5F1A57-E68F-E64A-BCEF-FCD580BD348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9.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gi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image" Target="../media/image2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jpeg"/></Relationships>
</file>

<file path=ppt/slides/_rels/slide27.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5" Type="http://schemas.openxmlformats.org/officeDocument/2006/relationships/image" Target="../media/image32.jpeg"/><Relationship Id="rId1" Type="http://schemas.openxmlformats.org/officeDocument/2006/relationships/slideLayout" Target="../slideLayouts/slideLayout11.xml"/><Relationship Id="rId2"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3.jpeg"/><Relationship Id="rId4" Type="http://schemas.openxmlformats.org/officeDocument/2006/relationships/image" Target="../media/image34.jpeg"/><Relationship Id="rId5" Type="http://schemas.openxmlformats.org/officeDocument/2006/relationships/image" Target="../media/image35.jpeg"/><Relationship Id="rId6" Type="http://schemas.openxmlformats.org/officeDocument/2006/relationships/image" Target="../media/image36.jpeg"/><Relationship Id="rId7" Type="http://schemas.openxmlformats.org/officeDocument/2006/relationships/image" Target="../media/image37.jpeg"/><Relationship Id="rId1" Type="http://schemas.openxmlformats.org/officeDocument/2006/relationships/slideLayout" Target="../slideLayouts/slideLayout12.xml"/><Relationship Id="rId2" Type="http://schemas.openxmlformats.org/officeDocument/2006/relationships/notesSlide" Target="../notesSlides/notesSlide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9.jpeg"/></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4" Type="http://schemas.openxmlformats.org/officeDocument/2006/relationships/image" Target="../media/image42.jpeg"/><Relationship Id="rId1" Type="http://schemas.openxmlformats.org/officeDocument/2006/relationships/slideLayout" Target="../slideLayouts/slideLayout10.xml"/><Relationship Id="rId2" Type="http://schemas.openxmlformats.org/officeDocument/2006/relationships/image" Target="../media/image4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3.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4.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gi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6.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9425" y="3124200"/>
            <a:ext cx="7037375" cy="1914144"/>
          </a:xfrm>
        </p:spPr>
        <p:txBody>
          <a:bodyPr/>
          <a:lstStyle/>
          <a:p>
            <a:pPr algn="r"/>
            <a:r>
              <a:rPr lang="en-US" sz="4800" dirty="0" smtClean="0"/>
              <a:t>Solidifying a New Nation:  Federalists and Republicans</a:t>
            </a:r>
            <a:endParaRPr lang="en-US" sz="4800" dirty="0"/>
          </a:p>
        </p:txBody>
      </p:sp>
      <p:sp>
        <p:nvSpPr>
          <p:cNvPr id="3" name="Subtitle 2"/>
          <p:cNvSpPr>
            <a:spLocks noGrp="1"/>
          </p:cNvSpPr>
          <p:nvPr>
            <p:ph type="subTitle" idx="1"/>
          </p:nvPr>
        </p:nvSpPr>
        <p:spPr/>
        <p:txBody>
          <a:bodyPr>
            <a:normAutofit/>
          </a:bodyPr>
          <a:lstStyle/>
          <a:p>
            <a:pPr algn="r"/>
            <a:r>
              <a:rPr lang="en-US" sz="2400" dirty="0" smtClean="0"/>
              <a:t>Unit III</a:t>
            </a:r>
            <a:endParaRPr lang="en-US" sz="24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96919"/>
            <a:ext cx="7313613" cy="868362"/>
          </a:xfrm>
        </p:spPr>
        <p:txBody>
          <a:bodyPr/>
          <a:lstStyle/>
          <a:p>
            <a:r>
              <a:rPr lang="en-US" dirty="0" smtClean="0"/>
              <a:t>Whiskey Rebellion</a:t>
            </a:r>
            <a:endParaRPr lang="en-US" dirty="0"/>
          </a:p>
        </p:txBody>
      </p:sp>
      <p:sp>
        <p:nvSpPr>
          <p:cNvPr id="3" name="Content Placeholder 2"/>
          <p:cNvSpPr>
            <a:spLocks noGrp="1"/>
          </p:cNvSpPr>
          <p:nvPr>
            <p:ph idx="1"/>
          </p:nvPr>
        </p:nvSpPr>
        <p:spPr>
          <a:xfrm>
            <a:off x="230921" y="1369125"/>
            <a:ext cx="4008102" cy="5278557"/>
          </a:xfrm>
        </p:spPr>
        <p:txBody>
          <a:bodyPr/>
          <a:lstStyle/>
          <a:p>
            <a:pPr marL="0" indent="0" algn="ctr">
              <a:buNone/>
            </a:pPr>
            <a:r>
              <a:rPr lang="en-US" dirty="0" smtClean="0"/>
              <a:t>In 1791, Congress imposed a tax on the making of whiskey.</a:t>
            </a:r>
          </a:p>
          <a:p>
            <a:r>
              <a:rPr lang="en-US" dirty="0" smtClean="0"/>
              <a:t>Western farmers were enraged</a:t>
            </a:r>
          </a:p>
          <a:p>
            <a:r>
              <a:rPr lang="en-US" dirty="0" smtClean="0"/>
              <a:t>By 1794, Rebellion erupted – farmers terrorized tax collectors, robbed the mail, and destroyed distilleries</a:t>
            </a:r>
          </a:p>
          <a:p>
            <a:r>
              <a:rPr lang="en-US" dirty="0" smtClean="0"/>
              <a:t>To establish federal authority, Washington sent troops to stop rebellion</a:t>
            </a:r>
            <a:endParaRPr lang="en-US" dirty="0"/>
          </a:p>
        </p:txBody>
      </p:sp>
      <p:pic>
        <p:nvPicPr>
          <p:cNvPr id="4" name="Picture 3"/>
          <p:cNvPicPr>
            <a:picLocks noChangeAspect="1"/>
          </p:cNvPicPr>
          <p:nvPr/>
        </p:nvPicPr>
        <p:blipFill>
          <a:blip r:embed="rId2"/>
          <a:stretch>
            <a:fillRect/>
          </a:stretch>
        </p:blipFill>
        <p:spPr>
          <a:xfrm>
            <a:off x="4548400" y="1729922"/>
            <a:ext cx="4256615" cy="402453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Partisan Politics</a:t>
            </a:r>
            <a:endParaRPr lang="en-US" dirty="0"/>
          </a:p>
        </p:txBody>
      </p:sp>
      <p:pic>
        <p:nvPicPr>
          <p:cNvPr id="5" name="Picture Placeholder 4"/>
          <p:cNvPicPr>
            <a:picLocks noGrp="1" noChangeAspect="1"/>
          </p:cNvPicPr>
          <p:nvPr>
            <p:ph type="pic" sz="quarter" idx="15"/>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17157" r="17157"/>
          <a:stretch>
            <a:fillRect/>
          </a:stretch>
        </p:blipFill>
        <p:spPr/>
      </p:pic>
      <p:sp>
        <p:nvSpPr>
          <p:cNvPr id="4" name="Text Placeholder 3"/>
          <p:cNvSpPr>
            <a:spLocks noGrp="1"/>
          </p:cNvSpPr>
          <p:nvPr>
            <p:ph type="body" sz="half" idx="2"/>
          </p:nvPr>
        </p:nvSpPr>
        <p:spPr/>
        <p:txBody>
          <a:bodyPr/>
          <a:lstStyle/>
          <a:p>
            <a:pPr algn="r"/>
            <a:r>
              <a:rPr lang="en-US" dirty="0" smtClean="0"/>
              <a:t>Unit III, Part II</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0" y="296919"/>
            <a:ext cx="9144000" cy="868362"/>
          </a:xfrm>
        </p:spPr>
        <p:txBody>
          <a:bodyPr/>
          <a:lstStyle/>
          <a:p>
            <a:r>
              <a:rPr lang="en-US" dirty="0" smtClean="0"/>
              <a:t>Rise of Political Parties</a:t>
            </a:r>
            <a:endParaRPr lang="en-US" dirty="0"/>
          </a:p>
        </p:txBody>
      </p:sp>
      <p:sp>
        <p:nvSpPr>
          <p:cNvPr id="5" name="Text Placeholder 4"/>
          <p:cNvSpPr>
            <a:spLocks noGrp="1"/>
          </p:cNvSpPr>
          <p:nvPr>
            <p:ph type="body" idx="1"/>
          </p:nvPr>
        </p:nvSpPr>
        <p:spPr/>
        <p:txBody>
          <a:bodyPr anchor="ctr"/>
          <a:lstStyle/>
          <a:p>
            <a:r>
              <a:rPr lang="en-US" dirty="0" smtClean="0"/>
              <a:t>FEDERALISTS</a:t>
            </a:r>
            <a:endParaRPr lang="en-US" dirty="0"/>
          </a:p>
        </p:txBody>
      </p:sp>
      <p:sp>
        <p:nvSpPr>
          <p:cNvPr id="6" name="Content Placeholder 5"/>
          <p:cNvSpPr>
            <a:spLocks noGrp="1"/>
          </p:cNvSpPr>
          <p:nvPr>
            <p:ph sz="half" idx="2"/>
          </p:nvPr>
        </p:nvSpPr>
        <p:spPr>
          <a:xfrm>
            <a:off x="621534" y="2174875"/>
            <a:ext cx="4024979" cy="4390972"/>
          </a:xfrm>
        </p:spPr>
        <p:txBody>
          <a:bodyPr>
            <a:normAutofit/>
          </a:bodyPr>
          <a:lstStyle/>
          <a:p>
            <a:r>
              <a:rPr lang="en-US" dirty="0" smtClean="0"/>
              <a:t>Led by Alexander Hamilton</a:t>
            </a:r>
          </a:p>
          <a:p>
            <a:r>
              <a:rPr lang="en-US" dirty="0" smtClean="0"/>
              <a:t>Favored strong federal government</a:t>
            </a:r>
          </a:p>
          <a:p>
            <a:r>
              <a:rPr lang="en-US" dirty="0" smtClean="0"/>
              <a:t>Favored economic policies supporting manufacturing and trade</a:t>
            </a:r>
          </a:p>
          <a:p>
            <a:r>
              <a:rPr lang="en-US" dirty="0" smtClean="0"/>
              <a:t>Supported by: artisans, merchants, manufacturers and bankers (and also urban workers and Eastern farmers)</a:t>
            </a:r>
            <a:endParaRPr lang="en-US" dirty="0"/>
          </a:p>
        </p:txBody>
      </p:sp>
      <p:sp>
        <p:nvSpPr>
          <p:cNvPr id="7" name="Text Placeholder 6"/>
          <p:cNvSpPr>
            <a:spLocks noGrp="1"/>
          </p:cNvSpPr>
          <p:nvPr>
            <p:ph type="body" sz="quarter" idx="3"/>
          </p:nvPr>
        </p:nvSpPr>
        <p:spPr/>
        <p:txBody>
          <a:bodyPr anchor="ctr"/>
          <a:lstStyle/>
          <a:p>
            <a:r>
              <a:rPr lang="en-US" dirty="0" smtClean="0"/>
              <a:t>DEMOCRATIC-REPUBLICANS</a:t>
            </a:r>
            <a:endParaRPr lang="en-US" dirty="0"/>
          </a:p>
        </p:txBody>
      </p:sp>
      <p:sp>
        <p:nvSpPr>
          <p:cNvPr id="8" name="Content Placeholder 7"/>
          <p:cNvSpPr>
            <a:spLocks noGrp="1"/>
          </p:cNvSpPr>
          <p:nvPr>
            <p:ph sz="quarter" idx="4"/>
          </p:nvPr>
        </p:nvSpPr>
        <p:spPr>
          <a:xfrm>
            <a:off x="4646514" y="2174874"/>
            <a:ext cx="3825282" cy="4683125"/>
          </a:xfrm>
        </p:spPr>
        <p:txBody>
          <a:bodyPr>
            <a:normAutofit lnSpcReduction="10000"/>
          </a:bodyPr>
          <a:lstStyle/>
          <a:p>
            <a:r>
              <a:rPr lang="en-US" dirty="0" smtClean="0"/>
              <a:t>Led by James Madison and Thomas Jefferson</a:t>
            </a:r>
          </a:p>
          <a:p>
            <a:r>
              <a:rPr lang="en-US" dirty="0" smtClean="0"/>
              <a:t>Supported states’ rights over federal rights </a:t>
            </a:r>
          </a:p>
          <a:p>
            <a:r>
              <a:rPr lang="en-US" dirty="0" smtClean="0"/>
              <a:t>Believed the strength of the US was in its independent farmers</a:t>
            </a:r>
          </a:p>
          <a:p>
            <a:r>
              <a:rPr lang="en-US" dirty="0" smtClean="0"/>
              <a:t>Favored agriculture over commerce and trade</a:t>
            </a:r>
          </a:p>
          <a:p>
            <a:r>
              <a:rPr lang="en-US" dirty="0" smtClean="0"/>
              <a:t>Supported by: rural South and West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P spid="7" grpId="0" build="p"/>
      <p:bldP spid="8" grpId="0" build="p"/>
    </p:bld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0" y="280423"/>
            <a:ext cx="9144000" cy="868362"/>
          </a:xfrm>
        </p:spPr>
        <p:txBody>
          <a:bodyPr/>
          <a:lstStyle/>
          <a:p>
            <a:r>
              <a:rPr lang="en-US" dirty="0" smtClean="0"/>
              <a:t>Washington’s Foreign Policy</a:t>
            </a:r>
            <a:endParaRPr lang="en-US" dirty="0"/>
          </a:p>
        </p:txBody>
      </p:sp>
      <p:sp>
        <p:nvSpPr>
          <p:cNvPr id="6" name="Content Placeholder 5"/>
          <p:cNvSpPr>
            <a:spLocks noGrp="1"/>
          </p:cNvSpPr>
          <p:nvPr>
            <p:ph idx="1"/>
          </p:nvPr>
        </p:nvSpPr>
        <p:spPr>
          <a:xfrm>
            <a:off x="247414" y="1418612"/>
            <a:ext cx="8659481" cy="5439388"/>
          </a:xfrm>
        </p:spPr>
        <p:txBody>
          <a:bodyPr>
            <a:normAutofit fontScale="92500"/>
          </a:bodyPr>
          <a:lstStyle/>
          <a:p>
            <a:pPr marL="0" indent="0" algn="ctr">
              <a:buNone/>
            </a:pPr>
            <a:r>
              <a:rPr lang="en-US" dirty="0" smtClean="0"/>
              <a:t>The French Revolution broke out in 1789 and then France declared war on Britain. The United States suddenly found itself involved. In 1793, Washington issued a proclamation to be “friendly and impartial.”</a:t>
            </a:r>
          </a:p>
          <a:p>
            <a:r>
              <a:rPr lang="en-US" dirty="0" smtClean="0"/>
              <a:t>Set the Precedent of Neutrality </a:t>
            </a:r>
          </a:p>
          <a:p>
            <a:pPr>
              <a:buNone/>
            </a:pPr>
            <a:r>
              <a:rPr lang="en-US" dirty="0" smtClean="0"/>
              <a:t>British began to blockade American ships and Washington sent John Jay to Britain to find a solution.</a:t>
            </a:r>
          </a:p>
          <a:p>
            <a:pPr marL="0" indent="0">
              <a:buNone/>
            </a:pPr>
            <a:r>
              <a:rPr lang="en-US" dirty="0" smtClean="0"/>
              <a:t>JAY’S TREATY: Said that the British could seize cargo heading to French ports but gave US “most favored nation status”</a:t>
            </a:r>
          </a:p>
          <a:p>
            <a:pPr marL="0" indent="0">
              <a:buNone/>
            </a:pPr>
            <a:r>
              <a:rPr lang="en-US" dirty="0" smtClean="0"/>
              <a:t>EFFECT OF JAY’S TREATY: Prevented war with Great Britain and protected American economy</a:t>
            </a:r>
          </a:p>
          <a:p>
            <a:pPr>
              <a:buNone/>
            </a:pPr>
            <a:r>
              <a:rPr lang="en-US" dirty="0" smtClean="0"/>
              <a:t>In 1795, the Spanish signed Pinckney’s Treaty: allowed the US to navigate the Mississippi River and deposit goods at Port of New Orleans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28596" y="296919"/>
            <a:ext cx="7313613" cy="868362"/>
          </a:xfrm>
        </p:spPr>
        <p:txBody>
          <a:bodyPr/>
          <a:lstStyle/>
          <a:p>
            <a:r>
              <a:rPr lang="en-US" dirty="0" smtClean="0"/>
              <a:t>Westward Expansion</a:t>
            </a:r>
            <a:endParaRPr lang="en-US" dirty="0"/>
          </a:p>
        </p:txBody>
      </p:sp>
      <p:sp>
        <p:nvSpPr>
          <p:cNvPr id="3" name="Content Placeholder 2"/>
          <p:cNvSpPr>
            <a:spLocks noGrp="1"/>
          </p:cNvSpPr>
          <p:nvPr>
            <p:ph idx="1"/>
          </p:nvPr>
        </p:nvSpPr>
        <p:spPr>
          <a:xfrm>
            <a:off x="230920" y="1487705"/>
            <a:ext cx="4354483" cy="5143482"/>
          </a:xfrm>
        </p:spPr>
        <p:txBody>
          <a:bodyPr>
            <a:normAutofit/>
          </a:bodyPr>
          <a:lstStyle/>
          <a:p>
            <a:r>
              <a:rPr lang="en-US" dirty="0" smtClean="0"/>
              <a:t>Area between Appalachians and Mississippi was growing rapidly</a:t>
            </a:r>
          </a:p>
          <a:p>
            <a:r>
              <a:rPr lang="en-US" dirty="0" smtClean="0"/>
              <a:t>Confrontations with Native Americans</a:t>
            </a:r>
          </a:p>
          <a:p>
            <a:pPr marL="0" indent="0">
              <a:buNone/>
            </a:pPr>
            <a:r>
              <a:rPr lang="en-US" smtClean="0"/>
              <a:t>TREATY OF GREENVILLE: </a:t>
            </a:r>
            <a:r>
              <a:rPr lang="en-US" dirty="0" smtClean="0"/>
              <a:t>Native Americans agreed to give up part of land in exchange for $10,000/year</a:t>
            </a:r>
          </a:p>
          <a:p>
            <a:r>
              <a:rPr lang="en-US" dirty="0" smtClean="0"/>
              <a:t>Increased the flow of people and by 1803 Ohio was a state</a:t>
            </a:r>
          </a:p>
          <a:p>
            <a:endParaRPr lang="en-US" dirty="0"/>
          </a:p>
        </p:txBody>
      </p:sp>
      <p:pic>
        <p:nvPicPr>
          <p:cNvPr id="4" name="Picture 3"/>
          <p:cNvPicPr>
            <a:picLocks noChangeAspect="1"/>
          </p:cNvPicPr>
          <p:nvPr/>
        </p:nvPicPr>
        <p:blipFill>
          <a:blip r:embed="rId2"/>
          <a:stretch>
            <a:fillRect/>
          </a:stretch>
        </p:blipFill>
        <p:spPr>
          <a:xfrm>
            <a:off x="4585403" y="1718641"/>
            <a:ext cx="4390274" cy="443417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96919"/>
            <a:ext cx="7313613" cy="868362"/>
          </a:xfrm>
        </p:spPr>
        <p:txBody>
          <a:bodyPr/>
          <a:lstStyle/>
          <a:p>
            <a:r>
              <a:rPr lang="en-US" dirty="0" smtClean="0"/>
              <a:t>Washington Leaves Office</a:t>
            </a:r>
            <a:endParaRPr lang="en-US" dirty="0"/>
          </a:p>
        </p:txBody>
      </p:sp>
      <p:sp>
        <p:nvSpPr>
          <p:cNvPr id="3" name="Content Placeholder 2"/>
          <p:cNvSpPr>
            <a:spLocks noGrp="1"/>
          </p:cNvSpPr>
          <p:nvPr>
            <p:ph idx="1"/>
          </p:nvPr>
        </p:nvSpPr>
        <p:spPr>
          <a:xfrm>
            <a:off x="4321743" y="1534081"/>
            <a:ext cx="4706754" cy="5323919"/>
          </a:xfrm>
        </p:spPr>
        <p:txBody>
          <a:bodyPr>
            <a:normAutofit fontScale="92500" lnSpcReduction="20000"/>
          </a:bodyPr>
          <a:lstStyle/>
          <a:p>
            <a:pPr marL="0" indent="0">
              <a:buNone/>
            </a:pPr>
            <a:r>
              <a:rPr lang="en-US" dirty="0" smtClean="0"/>
              <a:t>Washington’s Farewell Address warns about 3 things:</a:t>
            </a:r>
          </a:p>
          <a:p>
            <a:pPr>
              <a:buFont typeface="+mj-lt"/>
              <a:buAutoNum type="arabicPeriod"/>
            </a:pPr>
            <a:r>
              <a:rPr lang="en-US" dirty="0" smtClean="0"/>
              <a:t>Against Sectionalism</a:t>
            </a:r>
          </a:p>
          <a:p>
            <a:pPr>
              <a:buFont typeface="+mj-lt"/>
              <a:buAutoNum type="arabicPeriod"/>
            </a:pPr>
            <a:r>
              <a:rPr lang="en-US" dirty="0" smtClean="0"/>
              <a:t>Against Political Parties</a:t>
            </a:r>
          </a:p>
          <a:p>
            <a:pPr>
              <a:buFont typeface="+mj-lt"/>
              <a:buAutoNum type="arabicPeriod"/>
            </a:pPr>
            <a:r>
              <a:rPr lang="en-US" dirty="0" smtClean="0"/>
              <a:t>Against Getting Attached to Any Foreign Nation</a:t>
            </a:r>
          </a:p>
          <a:p>
            <a:pPr marL="0" indent="0">
              <a:buNone/>
            </a:pPr>
            <a:r>
              <a:rPr lang="en-US" dirty="0" smtClean="0"/>
              <a:t>ELECTION OF 1796: First openly contested election</a:t>
            </a:r>
          </a:p>
          <a:p>
            <a:pPr>
              <a:buFont typeface="Arial" pitchFamily="34" charset="0"/>
              <a:buChar char="•"/>
            </a:pPr>
            <a:r>
              <a:rPr lang="en-US" dirty="0" smtClean="0"/>
              <a:t>Federalist John Adams </a:t>
            </a:r>
            <a:r>
              <a:rPr lang="en-US" dirty="0" err="1" smtClean="0"/>
              <a:t>vs</a:t>
            </a:r>
            <a:r>
              <a:rPr lang="en-US" dirty="0" smtClean="0"/>
              <a:t> Democratic-Republican Thomas Jefferson </a:t>
            </a:r>
            <a:endParaRPr lang="en-US" dirty="0"/>
          </a:p>
          <a:p>
            <a:pPr>
              <a:buFont typeface="Arial" pitchFamily="34" charset="0"/>
              <a:buChar char="•"/>
            </a:pPr>
            <a:r>
              <a:rPr lang="en-US" dirty="0" smtClean="0"/>
              <a:t>Adams wins &amp; Jefferson becomes VP</a:t>
            </a:r>
          </a:p>
          <a:p>
            <a:endParaRPr lang="en-US" dirty="0"/>
          </a:p>
        </p:txBody>
      </p:sp>
      <p:pic>
        <p:nvPicPr>
          <p:cNvPr id="4" name="Picture 3"/>
          <p:cNvPicPr>
            <a:picLocks noChangeAspect="1"/>
          </p:cNvPicPr>
          <p:nvPr/>
        </p:nvPicPr>
        <p:blipFill>
          <a:blip r:embed="rId2"/>
          <a:stretch>
            <a:fillRect/>
          </a:stretch>
        </p:blipFill>
        <p:spPr>
          <a:xfrm>
            <a:off x="214426" y="1534080"/>
            <a:ext cx="3997220" cy="50971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0423"/>
            <a:ext cx="7313613" cy="868362"/>
          </a:xfrm>
        </p:spPr>
        <p:txBody>
          <a:bodyPr/>
          <a:lstStyle/>
          <a:p>
            <a:r>
              <a:rPr lang="en-US" dirty="0" smtClean="0"/>
              <a:t>Quasi-War with France</a:t>
            </a:r>
            <a:endParaRPr lang="en-US" dirty="0"/>
          </a:p>
        </p:txBody>
      </p:sp>
      <p:sp>
        <p:nvSpPr>
          <p:cNvPr id="3" name="Content Placeholder 2"/>
          <p:cNvSpPr>
            <a:spLocks noGrp="1"/>
          </p:cNvSpPr>
          <p:nvPr>
            <p:ph idx="1"/>
          </p:nvPr>
        </p:nvSpPr>
        <p:spPr>
          <a:xfrm>
            <a:off x="197931" y="1517585"/>
            <a:ext cx="4354482" cy="5130097"/>
          </a:xfrm>
        </p:spPr>
        <p:txBody>
          <a:bodyPr>
            <a:normAutofit fontScale="92500" lnSpcReduction="10000"/>
          </a:bodyPr>
          <a:lstStyle/>
          <a:p>
            <a:pPr marL="0" indent="0" algn="ctr">
              <a:buNone/>
            </a:pPr>
            <a:r>
              <a:rPr lang="en-US" dirty="0" smtClean="0"/>
              <a:t>France was upset with Jay’s Treaty &amp; US sent </a:t>
            </a:r>
            <a:r>
              <a:rPr lang="en-US" u="sng" dirty="0" smtClean="0"/>
              <a:t>Charles Pinckney, Elbridge Gerry &amp; John Marshall</a:t>
            </a:r>
            <a:r>
              <a:rPr lang="en-US" dirty="0" smtClean="0"/>
              <a:t> to negotiate.</a:t>
            </a:r>
          </a:p>
          <a:p>
            <a:pPr marL="0" indent="0">
              <a:buNone/>
            </a:pPr>
            <a:r>
              <a:rPr lang="en-US" dirty="0" smtClean="0"/>
              <a:t>XYZ AFFAIR: French Minister of Foreign Affairs asked for a bribe of $250,000 and a $12M loan to </a:t>
            </a:r>
            <a:r>
              <a:rPr lang="en-US" i="1" dirty="0" smtClean="0"/>
              <a:t>initiate</a:t>
            </a:r>
            <a:r>
              <a:rPr lang="en-US" dirty="0" smtClean="0"/>
              <a:t> talks</a:t>
            </a:r>
          </a:p>
          <a:p>
            <a:pPr marL="0" indent="0" algn="ctr">
              <a:buNone/>
            </a:pPr>
            <a:r>
              <a:rPr lang="en-US" dirty="0" smtClean="0"/>
              <a:t>By June 1798, Congress suspended trade with France and we were fighting an undeclared war at sea.</a:t>
            </a:r>
          </a:p>
          <a:p>
            <a:pPr marL="0" indent="0">
              <a:buNone/>
            </a:pPr>
            <a:r>
              <a:rPr lang="en-US" dirty="0" smtClean="0"/>
              <a:t>CONVENTION OF 1800: US gave up claims against France in return for release from the Treaty of 1778</a:t>
            </a:r>
            <a:endParaRPr lang="en-US" dirty="0"/>
          </a:p>
        </p:txBody>
      </p:sp>
      <p:pic>
        <p:nvPicPr>
          <p:cNvPr id="1026" name="Picture 2" descr="http://ts4.mm.bing.net/th?id=H.4669132936906495&amp;pid=1.7"/>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92040" y="1517584"/>
            <a:ext cx="3906572" cy="488321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0" y="411798"/>
            <a:ext cx="9144000" cy="868362"/>
          </a:xfrm>
        </p:spPr>
        <p:txBody>
          <a:bodyPr/>
          <a:lstStyle/>
          <a:p>
            <a:r>
              <a:rPr lang="en-US" dirty="0" smtClean="0"/>
              <a:t>Alien and Sedition Acts</a:t>
            </a:r>
            <a:endParaRPr lang="en-US" dirty="0"/>
          </a:p>
        </p:txBody>
      </p:sp>
      <p:sp>
        <p:nvSpPr>
          <p:cNvPr id="3" name="Content Placeholder 2"/>
          <p:cNvSpPr>
            <a:spLocks noGrp="1"/>
          </p:cNvSpPr>
          <p:nvPr>
            <p:ph idx="1"/>
          </p:nvPr>
        </p:nvSpPr>
        <p:spPr>
          <a:xfrm>
            <a:off x="274320" y="1765617"/>
            <a:ext cx="8549640" cy="4991317"/>
          </a:xfrm>
        </p:spPr>
        <p:txBody>
          <a:bodyPr/>
          <a:lstStyle/>
          <a:p>
            <a:pPr marL="0" indent="0">
              <a:spcBef>
                <a:spcPts val="0"/>
              </a:spcBef>
              <a:buNone/>
            </a:pPr>
            <a:r>
              <a:rPr lang="en-US" dirty="0" smtClean="0"/>
              <a:t>At the height of the public anger at France in 1798, the Federalists pushed 4 laws through Congress. Together, they are known as the Alien and Sedition Acts.</a:t>
            </a:r>
          </a:p>
          <a:p>
            <a:pPr marL="0" indent="0">
              <a:spcBef>
                <a:spcPts val="0"/>
              </a:spcBef>
              <a:buNone/>
            </a:pPr>
            <a:endParaRPr lang="en-US" sz="1000" dirty="0" smtClean="0"/>
          </a:p>
          <a:p>
            <a:pPr marL="0" indent="0">
              <a:spcBef>
                <a:spcPts val="0"/>
              </a:spcBef>
              <a:buNone/>
            </a:pPr>
            <a:r>
              <a:rPr lang="en-US" dirty="0" smtClean="0"/>
              <a:t>ALIEN: people living in the country who were not citizens</a:t>
            </a:r>
          </a:p>
          <a:p>
            <a:pPr marL="0" indent="0">
              <a:spcBef>
                <a:spcPts val="0"/>
              </a:spcBef>
              <a:buNone/>
            </a:pPr>
            <a:endParaRPr lang="en-US" sz="1000" dirty="0" smtClean="0"/>
          </a:p>
          <a:p>
            <a:pPr marL="0" indent="0">
              <a:spcBef>
                <a:spcPts val="0"/>
              </a:spcBef>
              <a:buNone/>
            </a:pPr>
            <a:r>
              <a:rPr lang="en-US" dirty="0" smtClean="0"/>
              <a:t>SEDITION: incitement to rebellion</a:t>
            </a:r>
          </a:p>
          <a:p>
            <a:pPr marL="0" indent="0">
              <a:spcBef>
                <a:spcPts val="0"/>
              </a:spcBef>
              <a:buNone/>
            </a:pPr>
            <a:endParaRPr lang="en-US" dirty="0" smtClean="0"/>
          </a:p>
          <a:p>
            <a:pPr marL="0" indent="0">
              <a:spcBef>
                <a:spcPts val="0"/>
              </a:spcBef>
              <a:buNone/>
            </a:pPr>
            <a:r>
              <a:rPr lang="en-US" dirty="0" smtClean="0"/>
              <a:t>Law 1. Immigrants must wait 14 years to become citizens</a:t>
            </a:r>
          </a:p>
          <a:p>
            <a:pPr marL="0" indent="0">
              <a:spcBef>
                <a:spcPts val="0"/>
              </a:spcBef>
              <a:buNone/>
            </a:pPr>
            <a:endParaRPr lang="en-US" sz="1000" dirty="0" smtClean="0"/>
          </a:p>
          <a:p>
            <a:pPr marL="0" indent="0">
              <a:spcBef>
                <a:spcPts val="0"/>
              </a:spcBef>
              <a:buNone/>
            </a:pPr>
            <a:r>
              <a:rPr lang="en-US" dirty="0" smtClean="0"/>
              <a:t>Laws 2. </a:t>
            </a:r>
            <a:r>
              <a:rPr lang="en-US" dirty="0"/>
              <a:t>a</a:t>
            </a:r>
            <a:r>
              <a:rPr lang="en-US" dirty="0" smtClean="0"/>
              <a:t>nd 3. Gave President power to deport without trial</a:t>
            </a:r>
          </a:p>
          <a:p>
            <a:pPr marL="0" indent="0">
              <a:spcBef>
                <a:spcPts val="0"/>
              </a:spcBef>
              <a:buNone/>
            </a:pPr>
            <a:endParaRPr lang="en-US" sz="1000" dirty="0" smtClean="0"/>
          </a:p>
          <a:p>
            <a:pPr marL="0" indent="0">
              <a:spcBef>
                <a:spcPts val="0"/>
              </a:spcBef>
              <a:buNone/>
            </a:pPr>
            <a:r>
              <a:rPr lang="en-US" dirty="0" smtClean="0"/>
              <a:t>Law 4. Made it a federal crime to say or print anything “false, scandalous or malicious” against the federal government</a:t>
            </a:r>
          </a:p>
          <a:p>
            <a:pPr marL="0" indent="0" algn="ctr">
              <a:spcBef>
                <a:spcPts val="0"/>
              </a:spcBef>
              <a:buNone/>
            </a:pPr>
            <a:endParaRPr lang="en-US" sz="1000" dirty="0"/>
          </a:p>
          <a:p>
            <a:pPr marL="0" indent="0" algn="ctr">
              <a:spcBef>
                <a:spcPts val="0"/>
              </a:spcBef>
              <a:buNone/>
            </a:pPr>
            <a:endParaRPr lang="en-US"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6463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Virginia &amp; Kentucky Resolutions</a:t>
            </a:r>
            <a:endParaRPr lang="en-US" dirty="0"/>
          </a:p>
        </p:txBody>
      </p:sp>
      <p:sp>
        <p:nvSpPr>
          <p:cNvPr id="3" name="Content Placeholder 2"/>
          <p:cNvSpPr>
            <a:spLocks noGrp="1"/>
          </p:cNvSpPr>
          <p:nvPr>
            <p:ph idx="1"/>
          </p:nvPr>
        </p:nvSpPr>
        <p:spPr>
          <a:xfrm>
            <a:off x="4312920" y="1857058"/>
            <a:ext cx="4709160" cy="4696142"/>
          </a:xfrm>
        </p:spPr>
        <p:txBody>
          <a:bodyPr>
            <a:normAutofit lnSpcReduction="10000"/>
          </a:bodyPr>
          <a:lstStyle/>
          <a:p>
            <a:pPr marL="0" indent="0" algn="ctr">
              <a:buNone/>
            </a:pPr>
            <a:r>
              <a:rPr lang="en-US" dirty="0" smtClean="0"/>
              <a:t>Two resolutions were passed criticizing the Alien </a:t>
            </a:r>
            <a:r>
              <a:rPr lang="en-US" dirty="0"/>
              <a:t>&amp;</a:t>
            </a:r>
            <a:r>
              <a:rPr lang="en-US" dirty="0" smtClean="0"/>
              <a:t> Sedition Acts. </a:t>
            </a:r>
          </a:p>
          <a:p>
            <a:pPr marL="0" indent="0" algn="ctr">
              <a:buNone/>
            </a:pPr>
            <a:r>
              <a:rPr lang="en-US" dirty="0" smtClean="0"/>
              <a:t>INTERPOSITION: theory from the Virginia Resolution that argued that if the federal government did something unconstitutional the state could stop the illegal action</a:t>
            </a:r>
          </a:p>
          <a:p>
            <a:pPr marL="0" indent="0" algn="ctr">
              <a:buNone/>
            </a:pPr>
            <a:r>
              <a:rPr lang="en-US" dirty="0" smtClean="0"/>
              <a:t>NULLIFICATION</a:t>
            </a:r>
            <a:r>
              <a:rPr lang="en-US" dirty="0" smtClean="0">
                <a:solidFill>
                  <a:srgbClr val="FF0000"/>
                </a:solidFill>
              </a:rPr>
              <a:t>: </a:t>
            </a:r>
            <a:r>
              <a:rPr lang="en-US" dirty="0" smtClean="0"/>
              <a:t>theory from the Kentucky Resolution that if the federal government passed an unconstitutional law, the state could declare it invalid</a:t>
            </a:r>
            <a:endParaRPr lang="en-US" dirty="0"/>
          </a:p>
        </p:txBody>
      </p:sp>
      <p:pic>
        <p:nvPicPr>
          <p:cNvPr id="2050" name="Picture 2" descr="http://apush-wiki-marlborough-school.wikispaces.com/file/view/VA_and_KY_resolutions.gif/68957511/VA_and_KY_resolutions.gif"/>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383540" y="2125662"/>
            <a:ext cx="3716020" cy="3909378"/>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9506793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Jefferson in Office</a:t>
            </a:r>
            <a:endParaRPr lang="en-US" dirty="0"/>
          </a:p>
        </p:txBody>
      </p:sp>
      <p:pic>
        <p:nvPicPr>
          <p:cNvPr id="5" name="Picture Placeholder 4"/>
          <p:cNvPicPr>
            <a:picLocks noGrp="1" noChangeAspect="1"/>
          </p:cNvPicPr>
          <p:nvPr>
            <p:ph type="pic" sz="quarter" idx="15"/>
          </p:nvPr>
        </p:nvPicPr>
        <p:blipFill rotWithShape="1">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l="866" r="2049"/>
          <a:stretch/>
        </p:blipFill>
        <p:spPr>
          <a:xfrm rot="21240000">
            <a:off x="529484" y="635154"/>
            <a:ext cx="5618687" cy="3268000"/>
          </a:xfrm>
        </p:spPr>
      </p:pic>
      <p:sp>
        <p:nvSpPr>
          <p:cNvPr id="4" name="Text Placeholder 3"/>
          <p:cNvSpPr>
            <a:spLocks noGrp="1"/>
          </p:cNvSpPr>
          <p:nvPr>
            <p:ph type="body" sz="half" idx="2"/>
          </p:nvPr>
        </p:nvSpPr>
        <p:spPr/>
        <p:txBody>
          <a:bodyPr/>
          <a:lstStyle/>
          <a:p>
            <a:pPr algn="r"/>
            <a:r>
              <a:rPr lang="en-US" dirty="0" smtClean="0"/>
              <a:t>Unit III, Part III</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14425" y="428883"/>
            <a:ext cx="8725459" cy="3693318"/>
          </a:xfrm>
          <a:prstGeom prst="rect">
            <a:avLst/>
          </a:prstGeom>
          <a:noFill/>
        </p:spPr>
        <p:txBody>
          <a:bodyPr wrap="square" rtlCol="0">
            <a:spAutoFit/>
          </a:bodyPr>
          <a:lstStyle/>
          <a:p>
            <a:pPr algn="ctr"/>
            <a:r>
              <a:rPr lang="en-US" sz="2600" dirty="0" smtClean="0"/>
              <a:t> The </a:t>
            </a:r>
            <a:r>
              <a:rPr lang="en-US" sz="2600" dirty="0"/>
              <a:t>time in which the United States began operating under the newly created United States Constitution was marked by the Presidency of George Washington, the development and growth of political parties, a rise in Judiciary power, and military tensions with Great Britain in the War of 1812. In this unit, we will explore the economic initiatives that guided the beginning of our new nations, the individuals that helped to shape our new nation’s policy, and the political parties that were created in light of these events</a:t>
            </a:r>
            <a:r>
              <a:rPr lang="en-US" sz="2600" dirty="0" smtClean="0"/>
              <a:t>.</a:t>
            </a:r>
            <a:endParaRPr lang="en-US" sz="2600" dirty="0"/>
          </a:p>
        </p:txBody>
      </p:sp>
      <p:sp>
        <p:nvSpPr>
          <p:cNvPr id="5" name="TextBox 4"/>
          <p:cNvSpPr txBox="1"/>
          <p:nvPr/>
        </p:nvSpPr>
        <p:spPr>
          <a:xfrm>
            <a:off x="0" y="4420791"/>
            <a:ext cx="9144000" cy="1692771"/>
          </a:xfrm>
          <a:prstGeom prst="rect">
            <a:avLst/>
          </a:prstGeom>
          <a:noFill/>
        </p:spPr>
        <p:txBody>
          <a:bodyPr wrap="square" rtlCol="0">
            <a:spAutoFit/>
          </a:bodyPr>
          <a:lstStyle/>
          <a:p>
            <a:pPr marL="400050" lvl="0" indent="-400050" algn="ctr">
              <a:buAutoNum type="romanUcPeriod"/>
            </a:pPr>
            <a:r>
              <a:rPr lang="en-US" sz="2600" dirty="0" smtClean="0"/>
              <a:t>Washington and Congress</a:t>
            </a:r>
          </a:p>
          <a:p>
            <a:pPr marL="400050" lvl="0" indent="-400050" algn="ctr">
              <a:buAutoNum type="romanUcPeriod"/>
            </a:pPr>
            <a:r>
              <a:rPr lang="en-US" sz="2600" dirty="0" smtClean="0"/>
              <a:t>Partisan Politics</a:t>
            </a:r>
          </a:p>
          <a:p>
            <a:pPr marL="400050" lvl="0" indent="-400050" algn="ctr">
              <a:buAutoNum type="romanUcPeriod"/>
            </a:pPr>
            <a:r>
              <a:rPr lang="en-US" sz="2600" dirty="0" smtClean="0"/>
              <a:t>Jefferson in Office</a:t>
            </a:r>
          </a:p>
          <a:p>
            <a:pPr marL="400050" lvl="0" indent="-400050" algn="ctr">
              <a:buAutoNum type="romanUcPeriod"/>
            </a:pPr>
            <a:r>
              <a:rPr lang="en-US" sz="2600" dirty="0" smtClean="0"/>
              <a:t>The War of 1812</a:t>
            </a: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44158"/>
            <a:ext cx="7313613" cy="868362"/>
          </a:xfrm>
        </p:spPr>
        <p:txBody>
          <a:bodyPr/>
          <a:lstStyle/>
          <a:p>
            <a:r>
              <a:rPr lang="en-US" dirty="0" smtClean="0"/>
              <a:t>Election of 1800</a:t>
            </a:r>
            <a:endParaRPr lang="en-US" dirty="0"/>
          </a:p>
        </p:txBody>
      </p:sp>
      <p:sp>
        <p:nvSpPr>
          <p:cNvPr id="3" name="Content Placeholder 2"/>
          <p:cNvSpPr>
            <a:spLocks noGrp="1"/>
          </p:cNvSpPr>
          <p:nvPr>
            <p:ph idx="1"/>
          </p:nvPr>
        </p:nvSpPr>
        <p:spPr>
          <a:xfrm>
            <a:off x="228600" y="2631103"/>
            <a:ext cx="8641080" cy="3251537"/>
          </a:xfrm>
        </p:spPr>
        <p:txBody>
          <a:bodyPr>
            <a:normAutofit/>
          </a:bodyPr>
          <a:lstStyle/>
          <a:p>
            <a:r>
              <a:rPr lang="en-US" sz="2600" dirty="0" smtClean="0"/>
              <a:t>Jefferson and Burr TIED &amp; election went to the House of Representatives</a:t>
            </a:r>
          </a:p>
          <a:p>
            <a:r>
              <a:rPr lang="en-US" sz="2600" dirty="0"/>
              <a:t>I</a:t>
            </a:r>
            <a:r>
              <a:rPr lang="en-US" sz="2600" dirty="0" smtClean="0"/>
              <a:t>n 1801, Jefferson was elected by 1 more vote than Burr after promising to work with the Federalists</a:t>
            </a:r>
          </a:p>
          <a:p>
            <a:r>
              <a:rPr lang="en-US" sz="2600" dirty="0" smtClean="0"/>
              <a:t>Showed that power could be peacefully transferred despite party disagreements</a:t>
            </a:r>
            <a:endParaRPr lang="en-US" sz="2600" dirty="0"/>
          </a:p>
        </p:txBody>
      </p:sp>
      <p:sp>
        <p:nvSpPr>
          <p:cNvPr id="4" name="TextBox 3"/>
          <p:cNvSpPr txBox="1"/>
          <p:nvPr/>
        </p:nvSpPr>
        <p:spPr>
          <a:xfrm>
            <a:off x="533400" y="1478280"/>
            <a:ext cx="4023360" cy="553998"/>
          </a:xfrm>
          <a:prstGeom prst="rect">
            <a:avLst/>
          </a:prstGeom>
          <a:noFill/>
        </p:spPr>
        <p:txBody>
          <a:bodyPr wrap="square" rtlCol="0">
            <a:spAutoFit/>
          </a:bodyPr>
          <a:lstStyle/>
          <a:p>
            <a:pPr algn="ctr"/>
            <a:r>
              <a:rPr lang="en-US" sz="3000" u="sng" dirty="0" smtClean="0"/>
              <a:t>John Adams</a:t>
            </a:r>
            <a:endParaRPr lang="en-US" sz="3000" u="sng" dirty="0"/>
          </a:p>
        </p:txBody>
      </p:sp>
      <p:sp>
        <p:nvSpPr>
          <p:cNvPr id="5" name="TextBox 4"/>
          <p:cNvSpPr txBox="1"/>
          <p:nvPr/>
        </p:nvSpPr>
        <p:spPr>
          <a:xfrm>
            <a:off x="3874770" y="1463040"/>
            <a:ext cx="815340" cy="553998"/>
          </a:xfrm>
          <a:prstGeom prst="rect">
            <a:avLst/>
          </a:prstGeom>
          <a:noFill/>
        </p:spPr>
        <p:txBody>
          <a:bodyPr wrap="square" rtlCol="0">
            <a:spAutoFit/>
          </a:bodyPr>
          <a:lstStyle/>
          <a:p>
            <a:pPr algn="ctr"/>
            <a:r>
              <a:rPr lang="en-US" sz="3000" dirty="0" smtClean="0"/>
              <a:t>vs. </a:t>
            </a:r>
            <a:endParaRPr lang="en-US" sz="3000" dirty="0"/>
          </a:p>
        </p:txBody>
      </p:sp>
      <p:sp>
        <p:nvSpPr>
          <p:cNvPr id="6" name="TextBox 5"/>
          <p:cNvSpPr txBox="1"/>
          <p:nvPr/>
        </p:nvSpPr>
        <p:spPr>
          <a:xfrm>
            <a:off x="5044440" y="1478280"/>
            <a:ext cx="2865120" cy="1015663"/>
          </a:xfrm>
          <a:prstGeom prst="rect">
            <a:avLst/>
          </a:prstGeom>
          <a:noFill/>
        </p:spPr>
        <p:txBody>
          <a:bodyPr wrap="square" rtlCol="0">
            <a:spAutoFit/>
          </a:bodyPr>
          <a:lstStyle/>
          <a:p>
            <a:pPr algn="ctr"/>
            <a:r>
              <a:rPr lang="en-US" sz="3000" u="sng" dirty="0" smtClean="0"/>
              <a:t>Thomas Jefferson</a:t>
            </a:r>
          </a:p>
          <a:p>
            <a:pPr algn="ctr"/>
            <a:r>
              <a:rPr lang="en-US" sz="3000" u="sng" dirty="0"/>
              <a:t>w</a:t>
            </a:r>
            <a:r>
              <a:rPr lang="en-US" sz="3000" u="sng" dirty="0" smtClean="0"/>
              <a:t>ith Aaron Burr</a:t>
            </a:r>
            <a:endParaRPr lang="en-US" sz="3000" u="sng" dirty="0"/>
          </a:p>
        </p:txBody>
      </p:sp>
      <p:sp>
        <p:nvSpPr>
          <p:cNvPr id="7" name="TextBox 6"/>
          <p:cNvSpPr txBox="1"/>
          <p:nvPr/>
        </p:nvSpPr>
        <p:spPr>
          <a:xfrm>
            <a:off x="0" y="5882640"/>
            <a:ext cx="9144000" cy="492443"/>
          </a:xfrm>
          <a:prstGeom prst="rect">
            <a:avLst/>
          </a:prstGeom>
          <a:noFill/>
        </p:spPr>
        <p:txBody>
          <a:bodyPr wrap="square" rtlCol="0">
            <a:spAutoFit/>
          </a:bodyPr>
          <a:lstStyle/>
          <a:p>
            <a:pPr algn="ctr"/>
            <a:r>
              <a:rPr lang="en-US" sz="2600" dirty="0" smtClean="0"/>
              <a:t>Thomas Jefferson referred to the election as the </a:t>
            </a:r>
            <a:r>
              <a:rPr lang="en-US" sz="2600" u="sng" dirty="0" smtClean="0"/>
              <a:t>Revolution of 1800</a:t>
            </a:r>
            <a:r>
              <a:rPr lang="en-US" sz="2600" dirty="0" smtClean="0"/>
              <a:t>.</a:t>
            </a:r>
            <a:endParaRPr lang="en-US" sz="26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2896216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“Revolution of 1800”</a:t>
            </a:r>
            <a:endParaRPr lang="en-US" dirty="0"/>
          </a:p>
        </p:txBody>
      </p:sp>
      <p:sp>
        <p:nvSpPr>
          <p:cNvPr id="5" name="Content Placeholder 4"/>
          <p:cNvSpPr>
            <a:spLocks noGrp="1"/>
          </p:cNvSpPr>
          <p:nvPr>
            <p:ph sz="half" idx="1"/>
          </p:nvPr>
        </p:nvSpPr>
        <p:spPr>
          <a:xfrm>
            <a:off x="259080" y="1735138"/>
            <a:ext cx="4221480" cy="4896049"/>
          </a:xfrm>
        </p:spPr>
        <p:txBody>
          <a:bodyPr>
            <a:noAutofit/>
          </a:bodyPr>
          <a:lstStyle/>
          <a:p>
            <a:r>
              <a:rPr lang="en-US" sz="2700" dirty="0" smtClean="0"/>
              <a:t>Jefferson </a:t>
            </a:r>
            <a:r>
              <a:rPr lang="en-US" sz="2700" dirty="0" smtClean="0"/>
              <a:t>believed that Washington &amp; Adams had acted too much like royalty</a:t>
            </a:r>
            <a:endParaRPr lang="en-US" sz="2700" dirty="0" smtClean="0"/>
          </a:p>
          <a:p>
            <a:r>
              <a:rPr lang="en-US" sz="2700" dirty="0" smtClean="0"/>
              <a:t>Jefferson </a:t>
            </a:r>
            <a:r>
              <a:rPr lang="en-US" sz="2700" dirty="0" smtClean="0"/>
              <a:t>wanted to limit the scope of federal power</a:t>
            </a:r>
            <a:endParaRPr lang="en-US" sz="2700" dirty="0" smtClean="0"/>
          </a:p>
          <a:p>
            <a:r>
              <a:rPr lang="en-US" sz="2700" dirty="0" smtClean="0"/>
              <a:t>G</a:t>
            </a:r>
            <a:r>
              <a:rPr lang="en-US" sz="2700" dirty="0" smtClean="0"/>
              <a:t>oal </a:t>
            </a:r>
            <a:r>
              <a:rPr lang="en-US" sz="2700" dirty="0" smtClean="0"/>
              <a:t>was </a:t>
            </a:r>
            <a:r>
              <a:rPr lang="en-US" sz="2700" dirty="0" smtClean="0"/>
              <a:t>to </a:t>
            </a:r>
            <a:r>
              <a:rPr lang="en-US" sz="2700" dirty="0" smtClean="0"/>
              <a:t>pay down the federal debt, cut spending, and lower taxes</a:t>
            </a:r>
          </a:p>
          <a:p>
            <a:endParaRPr lang="en-US" sz="2700" dirty="0"/>
          </a:p>
        </p:txBody>
      </p:sp>
      <p:pic>
        <p:nvPicPr>
          <p:cNvPr id="1026" name="Picture 2" descr="https://encrypted-tbn2.gstatic.com/images?q=tbn:ANd9GcR35XAowFtRzkk503LRaTfJmsHhnJpjWZpZwkf5fdFkgBmy0dWH"/>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861559" y="1953577"/>
            <a:ext cx="3898581" cy="3898583"/>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816122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“Midnight Judges”</a:t>
            </a:r>
            <a:endParaRPr lang="en-US" dirty="0"/>
          </a:p>
        </p:txBody>
      </p:sp>
      <p:sp>
        <p:nvSpPr>
          <p:cNvPr id="4" name="Content Placeholder 3"/>
          <p:cNvSpPr>
            <a:spLocks noGrp="1"/>
          </p:cNvSpPr>
          <p:nvPr>
            <p:ph sz="half" idx="2"/>
          </p:nvPr>
        </p:nvSpPr>
        <p:spPr>
          <a:xfrm>
            <a:off x="4648200" y="1980088"/>
            <a:ext cx="4191000" cy="3963511"/>
          </a:xfrm>
        </p:spPr>
        <p:txBody>
          <a:bodyPr>
            <a:noAutofit/>
          </a:bodyPr>
          <a:lstStyle/>
          <a:p>
            <a:pPr>
              <a:buNone/>
            </a:pPr>
            <a:r>
              <a:rPr lang="en-US" sz="2600" dirty="0" smtClean="0"/>
              <a:t>JUDICIARY ACT OF 1801: Signed by Adams, created 16 new federal judge positions – appointed just before Adams left office </a:t>
            </a:r>
          </a:p>
          <a:p>
            <a:r>
              <a:rPr lang="en-US" sz="2600" dirty="0"/>
              <a:t>J</a:t>
            </a:r>
            <a:r>
              <a:rPr lang="en-US" sz="2600" dirty="0" smtClean="0"/>
              <a:t>udges were all Federalists</a:t>
            </a:r>
          </a:p>
          <a:p>
            <a:r>
              <a:rPr lang="en-US" sz="2600" dirty="0" smtClean="0"/>
              <a:t>Act repealed by Jefferson</a:t>
            </a:r>
            <a:endParaRPr lang="en-US" sz="2600" dirty="0"/>
          </a:p>
        </p:txBody>
      </p:sp>
      <p:pic>
        <p:nvPicPr>
          <p:cNvPr id="2050" name="Picture 2" descr="https://encrypted-tbn0.gstatic.com/images?q=tbn:ANd9GcSH61KXW81NQCFNAHhtW2Sf6tvma3WghpRLsmlfxI2gONe1b2fJ"/>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74320" y="2133600"/>
            <a:ext cx="4130040" cy="3642360"/>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89317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918"/>
            <a:ext cx="7313613" cy="868362"/>
          </a:xfrm>
        </p:spPr>
        <p:txBody>
          <a:bodyPr/>
          <a:lstStyle/>
          <a:p>
            <a:r>
              <a:rPr lang="en-US" dirty="0" smtClean="0"/>
              <a:t>Marbury v. Madison</a:t>
            </a:r>
            <a:endParaRPr lang="en-US" dirty="0"/>
          </a:p>
        </p:txBody>
      </p:sp>
      <p:sp>
        <p:nvSpPr>
          <p:cNvPr id="5" name="Content Placeholder 4"/>
          <p:cNvSpPr>
            <a:spLocks noGrp="1"/>
          </p:cNvSpPr>
          <p:nvPr>
            <p:ph idx="1"/>
          </p:nvPr>
        </p:nvSpPr>
        <p:spPr>
          <a:xfrm>
            <a:off x="198120" y="2865120"/>
            <a:ext cx="8747760" cy="3825240"/>
          </a:xfrm>
        </p:spPr>
        <p:txBody>
          <a:bodyPr>
            <a:noAutofit/>
          </a:bodyPr>
          <a:lstStyle/>
          <a:p>
            <a:r>
              <a:rPr lang="en-US" sz="2300" dirty="0" smtClean="0"/>
              <a:t>Supreme Court </a:t>
            </a:r>
            <a:r>
              <a:rPr lang="en-US" sz="2300" dirty="0" smtClean="0"/>
              <a:t>said </a:t>
            </a:r>
            <a:r>
              <a:rPr lang="en-US" sz="2300" dirty="0" smtClean="0"/>
              <a:t>it can’t issue order because it had no jurisdiction</a:t>
            </a:r>
          </a:p>
          <a:p>
            <a:r>
              <a:rPr lang="en-US" sz="2300" dirty="0" smtClean="0"/>
              <a:t>Said that the Constitution was very specific about the type of cases that could be brought directly to the court</a:t>
            </a:r>
          </a:p>
          <a:p>
            <a:r>
              <a:rPr lang="en-US" sz="2300" dirty="0" smtClean="0"/>
              <a:t>Made the Judiciary Act of 1789 unconstitutional and invalid</a:t>
            </a:r>
          </a:p>
          <a:p>
            <a:r>
              <a:rPr lang="en-US" sz="2300" dirty="0" smtClean="0"/>
              <a:t>Strengthened the Supreme Court in asserting the right of Judicial Review</a:t>
            </a:r>
            <a:endParaRPr lang="en-US" sz="2300" dirty="0"/>
          </a:p>
          <a:p>
            <a:pPr marL="0" indent="0" algn="ctr">
              <a:buNone/>
            </a:pPr>
            <a:r>
              <a:rPr lang="en-US" sz="2300" dirty="0" smtClean="0">
                <a:solidFill>
                  <a:srgbClr val="000000"/>
                </a:solidFill>
              </a:rPr>
              <a:t>JUDICIAL REVIEW</a:t>
            </a:r>
            <a:r>
              <a:rPr lang="en-US" sz="2300" dirty="0" smtClean="0"/>
              <a:t>: power to decide whether laws passed down by the Congress were constitutional and strike down laws that were not</a:t>
            </a:r>
          </a:p>
        </p:txBody>
      </p:sp>
      <p:sp>
        <p:nvSpPr>
          <p:cNvPr id="6" name="TextBox 5"/>
          <p:cNvSpPr txBox="1"/>
          <p:nvPr/>
        </p:nvSpPr>
        <p:spPr>
          <a:xfrm>
            <a:off x="198120" y="1097280"/>
            <a:ext cx="8747760" cy="1785104"/>
          </a:xfrm>
          <a:prstGeom prst="rect">
            <a:avLst/>
          </a:prstGeom>
          <a:noFill/>
        </p:spPr>
        <p:txBody>
          <a:bodyPr wrap="square" rtlCol="0">
            <a:spAutoFit/>
          </a:bodyPr>
          <a:lstStyle/>
          <a:p>
            <a:pPr algn="ctr"/>
            <a:r>
              <a:rPr lang="en-US" sz="2200" dirty="0" err="1" smtClean="0"/>
              <a:t>Marbury</a:t>
            </a:r>
            <a:r>
              <a:rPr lang="en-US" sz="2200" dirty="0" smtClean="0"/>
              <a:t> </a:t>
            </a:r>
            <a:r>
              <a:rPr lang="en-US" sz="2200" dirty="0" smtClean="0"/>
              <a:t>was appointed to be Justice of the Peace by President John Adams. Adams signed the papers to appoint him, but the papers </a:t>
            </a:r>
            <a:r>
              <a:rPr lang="en-US" sz="2200" i="1" dirty="0" smtClean="0"/>
              <a:t>were not delivered </a:t>
            </a:r>
            <a:r>
              <a:rPr lang="en-US" sz="2200" dirty="0" smtClean="0"/>
              <a:t>before Adams left office. Jefferson hoped Marbury would simply quit but instead Marbury asked the Supreme Court to issue an order telling James Madison to deliver the documents. </a:t>
            </a:r>
            <a:endParaRPr lang="en-US" sz="22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79043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417583"/>
            <a:ext cx="7313613" cy="868362"/>
          </a:xfrm>
        </p:spPr>
        <p:txBody>
          <a:bodyPr/>
          <a:lstStyle/>
          <a:p>
            <a:r>
              <a:rPr lang="en-US" dirty="0" smtClean="0"/>
              <a:t>Westward Bound!</a:t>
            </a:r>
            <a:endParaRPr lang="en-US" dirty="0"/>
          </a:p>
        </p:txBody>
      </p:sp>
      <p:sp>
        <p:nvSpPr>
          <p:cNvPr id="4" name="Content Placeholder 3"/>
          <p:cNvSpPr>
            <a:spLocks noGrp="1"/>
          </p:cNvSpPr>
          <p:nvPr>
            <p:ph sz="half" idx="1"/>
          </p:nvPr>
        </p:nvSpPr>
        <p:spPr>
          <a:xfrm>
            <a:off x="457201" y="1982492"/>
            <a:ext cx="8449694" cy="4098268"/>
          </a:xfrm>
        </p:spPr>
        <p:txBody>
          <a:bodyPr>
            <a:normAutofit/>
          </a:bodyPr>
          <a:lstStyle/>
          <a:p>
            <a:pPr marL="0" indent="0">
              <a:buNone/>
            </a:pPr>
            <a:r>
              <a:rPr lang="en-US" sz="3400" dirty="0" smtClean="0">
                <a:solidFill>
                  <a:srgbClr val="000000"/>
                </a:solidFill>
              </a:rPr>
              <a:t>LOUISIANA PURCHASE</a:t>
            </a:r>
            <a:r>
              <a:rPr lang="en-US" sz="3400" dirty="0" smtClean="0"/>
              <a:t>: purchase of Louisiana territory from Napoleon (France) in 1803 for $11.25M</a:t>
            </a:r>
          </a:p>
          <a:p>
            <a:r>
              <a:rPr lang="en-US" sz="3400" dirty="0"/>
              <a:t>N</a:t>
            </a:r>
            <a:r>
              <a:rPr lang="en-US" sz="3400" dirty="0" smtClean="0"/>
              <a:t>egotiated by Robert Livingston</a:t>
            </a:r>
          </a:p>
          <a:p>
            <a:r>
              <a:rPr lang="en-US" sz="3400" dirty="0" smtClean="0"/>
              <a:t>US more than doubled in size</a:t>
            </a:r>
            <a:r>
              <a:rPr lang="en-US" sz="3400" dirty="0" smtClean="0"/>
              <a:t> </a:t>
            </a:r>
          </a:p>
          <a:p>
            <a:r>
              <a:rPr lang="en-US" sz="3400" dirty="0" smtClean="0"/>
              <a:t>G</a:t>
            </a:r>
            <a:r>
              <a:rPr lang="en-US" sz="3400" dirty="0" smtClean="0"/>
              <a:t>ained </a:t>
            </a:r>
            <a:r>
              <a:rPr lang="en-US" sz="3400" dirty="0" smtClean="0"/>
              <a:t>control of the entire Mississippi River</a:t>
            </a:r>
            <a:endParaRPr lang="en-US" sz="3400" dirty="0"/>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885273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050" name="Picture 2" descr="http://www.ilibrarian.net/history/louisiana_purchase_map_lg.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55573" y="838834"/>
            <a:ext cx="8798005" cy="524192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10239920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96919"/>
            <a:ext cx="7313613" cy="868362"/>
          </a:xfrm>
        </p:spPr>
        <p:txBody>
          <a:bodyPr/>
          <a:lstStyle/>
          <a:p>
            <a:r>
              <a:rPr lang="en-US" dirty="0" smtClean="0"/>
              <a:t>Explorers Wanted</a:t>
            </a:r>
            <a:endParaRPr lang="en-US" dirty="0"/>
          </a:p>
        </p:txBody>
      </p:sp>
      <p:sp>
        <p:nvSpPr>
          <p:cNvPr id="3" name="Content Placeholder 2"/>
          <p:cNvSpPr>
            <a:spLocks noGrp="1"/>
          </p:cNvSpPr>
          <p:nvPr>
            <p:ph sz="half" idx="1"/>
          </p:nvPr>
        </p:nvSpPr>
        <p:spPr>
          <a:xfrm>
            <a:off x="230920" y="1385621"/>
            <a:ext cx="4249640" cy="5229072"/>
          </a:xfrm>
        </p:spPr>
        <p:txBody>
          <a:bodyPr>
            <a:normAutofit lnSpcReduction="10000"/>
          </a:bodyPr>
          <a:lstStyle/>
          <a:p>
            <a:pPr marL="0" indent="0" algn="ctr">
              <a:buNone/>
            </a:pPr>
            <a:r>
              <a:rPr lang="en-US" dirty="0" err="1" smtClean="0"/>
              <a:t>Meriweather</a:t>
            </a:r>
            <a:r>
              <a:rPr lang="en-US" dirty="0" smtClean="0"/>
              <a:t> Lewis and William Clark were sent to trace the Mississippi and navigate a route to the Pacific Ocean.</a:t>
            </a:r>
          </a:p>
          <a:p>
            <a:r>
              <a:rPr lang="en-US" dirty="0" smtClean="0"/>
              <a:t>Known as the “Corps of Discovery”</a:t>
            </a:r>
          </a:p>
          <a:p>
            <a:r>
              <a:rPr lang="en-US" dirty="0" smtClean="0"/>
              <a:t>Joined by Sacagawea who acted as a guide and interpreter</a:t>
            </a:r>
          </a:p>
          <a:p>
            <a:r>
              <a:rPr lang="en-US" dirty="0" smtClean="0"/>
              <a:t>Found a path through the Rockies</a:t>
            </a:r>
          </a:p>
          <a:p>
            <a:r>
              <a:rPr lang="en-US" dirty="0" smtClean="0"/>
              <a:t>Increased American’s knowledge and gave US a claim to Oregon territory along the coast</a:t>
            </a:r>
            <a:endParaRPr lang="en-US" dirty="0"/>
          </a:p>
        </p:txBody>
      </p:sp>
      <p:pic>
        <p:nvPicPr>
          <p:cNvPr id="3074" name="Picture 2" descr="http://celebrating200years.noaa.gov/magazine/lewis_clark/lewis_clark_569.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4480560" y="1346942"/>
            <a:ext cx="4352925" cy="4905376"/>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9" name="Title 8"/>
          <p:cNvSpPr>
            <a:spLocks noGrp="1"/>
          </p:cNvSpPr>
          <p:nvPr>
            <p:ph type="title"/>
          </p:nvPr>
        </p:nvSpPr>
        <p:spPr>
          <a:xfrm>
            <a:off x="988345" y="0"/>
            <a:ext cx="7313613" cy="868362"/>
          </a:xfrm>
        </p:spPr>
        <p:txBody>
          <a:bodyPr anchor="b"/>
          <a:lstStyle/>
          <a:p>
            <a:r>
              <a:rPr lang="en-US" dirty="0" err="1" smtClean="0"/>
              <a:t>Roadtrip</a:t>
            </a:r>
            <a:r>
              <a:rPr lang="en-US" dirty="0" smtClean="0"/>
              <a:t> Anyone?</a:t>
            </a:r>
            <a:endParaRPr lang="en-US" dirty="0"/>
          </a:p>
        </p:txBody>
      </p:sp>
      <p:pic>
        <p:nvPicPr>
          <p:cNvPr id="14" name="Content Placeholder 13" descr="CIMG9346.JPG"/>
          <p:cNvPicPr>
            <a:picLocks noGrp="1" noChangeAspect="1"/>
          </p:cNvPicPr>
          <p:nvPr>
            <p:ph sz="half" idx="1"/>
          </p:nvPr>
        </p:nvPicPr>
        <p:blipFill>
          <a:blip r:embed="rId2"/>
          <a:srcRect l="-19607" r="-19607"/>
          <a:stretch>
            <a:fillRect/>
          </a:stretch>
        </p:blipFill>
        <p:spPr>
          <a:xfrm>
            <a:off x="-255318" y="1165281"/>
            <a:ext cx="5626567" cy="2705679"/>
          </a:xfrm>
        </p:spPr>
      </p:pic>
      <p:pic>
        <p:nvPicPr>
          <p:cNvPr id="16" name="Content Placeholder 15" descr="CIMG9358.JPG"/>
          <p:cNvPicPr>
            <a:picLocks noGrp="1" noChangeAspect="1"/>
          </p:cNvPicPr>
          <p:nvPr>
            <p:ph sz="half" idx="13"/>
          </p:nvPr>
        </p:nvPicPr>
        <p:blipFill>
          <a:blip r:embed="rId3"/>
          <a:srcRect l="-19607" r="-19607"/>
          <a:stretch>
            <a:fillRect/>
          </a:stretch>
        </p:blipFill>
        <p:spPr>
          <a:xfrm>
            <a:off x="-176111" y="4194970"/>
            <a:ext cx="5547360" cy="2452713"/>
          </a:xfrm>
        </p:spPr>
      </p:pic>
      <p:pic>
        <p:nvPicPr>
          <p:cNvPr id="15" name="Content Placeholder 14" descr="CIMG9350.JPG"/>
          <p:cNvPicPr>
            <a:picLocks noGrp="1" noChangeAspect="1"/>
          </p:cNvPicPr>
          <p:nvPr>
            <p:ph sz="half" idx="14"/>
          </p:nvPr>
        </p:nvPicPr>
        <p:blipFill>
          <a:blip r:embed="rId4"/>
          <a:srcRect l="-19607" r="-19607"/>
          <a:stretch>
            <a:fillRect/>
          </a:stretch>
        </p:blipFill>
        <p:spPr>
          <a:xfrm>
            <a:off x="4018370" y="1165281"/>
            <a:ext cx="5777622" cy="2705679"/>
          </a:xfrm>
        </p:spPr>
      </p:pic>
      <p:pic>
        <p:nvPicPr>
          <p:cNvPr id="17" name="Content Placeholder 16" descr="CIMG9361.JPG"/>
          <p:cNvPicPr>
            <a:picLocks noGrp="1" noChangeAspect="1"/>
          </p:cNvPicPr>
          <p:nvPr>
            <p:ph sz="half" idx="15"/>
          </p:nvPr>
        </p:nvPicPr>
        <p:blipFill>
          <a:blip r:embed="rId5"/>
          <a:srcRect l="-19607" r="-19607"/>
          <a:stretch>
            <a:fillRect/>
          </a:stretch>
        </p:blipFill>
        <p:spPr>
          <a:xfrm>
            <a:off x="4018370" y="4194970"/>
            <a:ext cx="5780418" cy="2452713"/>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a:xfrm>
            <a:off x="914400" y="280423"/>
            <a:ext cx="7313613" cy="868362"/>
          </a:xfrm>
        </p:spPr>
        <p:txBody>
          <a:bodyPr anchor="t"/>
          <a:lstStyle/>
          <a:p>
            <a:r>
              <a:rPr lang="en-US" dirty="0" smtClean="0"/>
              <a:t>The Pike Expedition</a:t>
            </a:r>
            <a:endParaRPr lang="en-US" dirty="0"/>
          </a:p>
        </p:txBody>
      </p:sp>
      <p:pic>
        <p:nvPicPr>
          <p:cNvPr id="11" name="Picture 10" descr="PikesPeak1.jpg"/>
          <p:cNvPicPr>
            <a:picLocks noChangeAspect="1"/>
          </p:cNvPicPr>
          <p:nvPr/>
        </p:nvPicPr>
        <p:blipFill>
          <a:blip r:embed="rId3"/>
          <a:stretch>
            <a:fillRect/>
          </a:stretch>
        </p:blipFill>
        <p:spPr>
          <a:xfrm>
            <a:off x="3239155" y="1354718"/>
            <a:ext cx="2778905" cy="2489367"/>
          </a:xfrm>
          <a:prstGeom prst="rect">
            <a:avLst/>
          </a:prstGeom>
        </p:spPr>
      </p:pic>
      <p:pic>
        <p:nvPicPr>
          <p:cNvPr id="12" name="Picture 11" descr="PikesPeak2.jpg"/>
          <p:cNvPicPr>
            <a:picLocks noChangeAspect="1"/>
          </p:cNvPicPr>
          <p:nvPr/>
        </p:nvPicPr>
        <p:blipFill>
          <a:blip r:embed="rId4"/>
          <a:stretch>
            <a:fillRect/>
          </a:stretch>
        </p:blipFill>
        <p:spPr>
          <a:xfrm>
            <a:off x="6247574" y="1354718"/>
            <a:ext cx="2656133" cy="2489368"/>
          </a:xfrm>
          <a:prstGeom prst="rect">
            <a:avLst/>
          </a:prstGeom>
        </p:spPr>
      </p:pic>
      <p:pic>
        <p:nvPicPr>
          <p:cNvPr id="13" name="Picture 12" descr="PikesPeak3.jpg"/>
          <p:cNvPicPr>
            <a:picLocks noChangeAspect="1"/>
          </p:cNvPicPr>
          <p:nvPr/>
        </p:nvPicPr>
        <p:blipFill>
          <a:blip r:embed="rId5"/>
          <a:stretch>
            <a:fillRect/>
          </a:stretch>
        </p:blipFill>
        <p:spPr>
          <a:xfrm>
            <a:off x="605582" y="4376077"/>
            <a:ext cx="3766330" cy="2377791"/>
          </a:xfrm>
          <a:prstGeom prst="rect">
            <a:avLst/>
          </a:prstGeom>
        </p:spPr>
      </p:pic>
      <p:pic>
        <p:nvPicPr>
          <p:cNvPr id="14" name="Picture 13" descr="PikesPeak4.jpg"/>
          <p:cNvPicPr>
            <a:picLocks noChangeAspect="1"/>
          </p:cNvPicPr>
          <p:nvPr/>
        </p:nvPicPr>
        <p:blipFill>
          <a:blip r:embed="rId6"/>
          <a:stretch>
            <a:fillRect/>
          </a:stretch>
        </p:blipFill>
        <p:spPr>
          <a:xfrm>
            <a:off x="4989002" y="4376076"/>
            <a:ext cx="3496468" cy="2377792"/>
          </a:xfrm>
          <a:prstGeom prst="rect">
            <a:avLst/>
          </a:prstGeom>
        </p:spPr>
      </p:pic>
      <p:pic>
        <p:nvPicPr>
          <p:cNvPr id="15" name="Picture 14" descr="PikesPeak5.jpg"/>
          <p:cNvPicPr>
            <a:picLocks noChangeAspect="1"/>
          </p:cNvPicPr>
          <p:nvPr/>
        </p:nvPicPr>
        <p:blipFill>
          <a:blip r:embed="rId7"/>
          <a:stretch>
            <a:fillRect/>
          </a:stretch>
        </p:blipFill>
        <p:spPr>
          <a:xfrm>
            <a:off x="256014" y="1354719"/>
            <a:ext cx="2713319" cy="2489366"/>
          </a:xfrm>
          <a:prstGeom prst="rect">
            <a:avLst/>
          </a:prstGeom>
        </p:spPr>
      </p:pic>
      <p:sp>
        <p:nvSpPr>
          <p:cNvPr id="16" name="TextBox 15"/>
          <p:cNvSpPr txBox="1"/>
          <p:nvPr/>
        </p:nvSpPr>
        <p:spPr>
          <a:xfrm>
            <a:off x="0" y="3844086"/>
            <a:ext cx="9144000" cy="400110"/>
          </a:xfrm>
          <a:prstGeom prst="rect">
            <a:avLst/>
          </a:prstGeom>
          <a:noFill/>
        </p:spPr>
        <p:txBody>
          <a:bodyPr wrap="square" rtlCol="0">
            <a:spAutoFit/>
          </a:bodyPr>
          <a:lstStyle/>
          <a:p>
            <a:pPr algn="ctr"/>
            <a:r>
              <a:rPr lang="en-US" sz="2000" b="1" dirty="0" smtClean="0"/>
              <a:t>Zebulon Pike mapped upper Mississippi, went to Colorado and mapped Pike’s Peak. </a:t>
            </a:r>
            <a:endParaRPr lang="en-US" sz="2000" b="1"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96919"/>
            <a:ext cx="7313613" cy="868362"/>
          </a:xfrm>
        </p:spPr>
        <p:txBody>
          <a:bodyPr/>
          <a:lstStyle/>
          <a:p>
            <a:r>
              <a:rPr lang="en-US" dirty="0" smtClean="0"/>
              <a:t>“I Challenge You to a Duel!”</a:t>
            </a:r>
            <a:endParaRPr lang="en-US" dirty="0"/>
          </a:p>
        </p:txBody>
      </p:sp>
      <p:sp>
        <p:nvSpPr>
          <p:cNvPr id="4" name="Content Placeholder 3"/>
          <p:cNvSpPr>
            <a:spLocks noGrp="1"/>
          </p:cNvSpPr>
          <p:nvPr>
            <p:ph sz="half" idx="2"/>
          </p:nvPr>
        </p:nvSpPr>
        <p:spPr>
          <a:xfrm>
            <a:off x="4648199" y="1385621"/>
            <a:ext cx="4258695" cy="5262062"/>
          </a:xfrm>
        </p:spPr>
        <p:txBody>
          <a:bodyPr>
            <a:noAutofit/>
          </a:bodyPr>
          <a:lstStyle/>
          <a:p>
            <a:pPr marL="0" indent="0" algn="ctr">
              <a:buNone/>
            </a:pPr>
            <a:r>
              <a:rPr lang="en-US" sz="2300" dirty="0" smtClean="0"/>
              <a:t>After the Louisiana Purchase, a small group of New Englanders planned to secede from the Union and asked VP Burr to join them.</a:t>
            </a:r>
          </a:p>
          <a:p>
            <a:r>
              <a:rPr lang="en-US" sz="2300" dirty="0" smtClean="0"/>
              <a:t>Hamilton called Burr a “dangerous man, and one who ought not be trusted with reins of government”</a:t>
            </a:r>
          </a:p>
          <a:p>
            <a:r>
              <a:rPr lang="en-US" sz="2300" dirty="0" smtClean="0"/>
              <a:t>Burr challenged him to a duel</a:t>
            </a:r>
          </a:p>
          <a:p>
            <a:r>
              <a:rPr lang="en-US" sz="2300" dirty="0" smtClean="0"/>
              <a:t>In the duel, Hamilton refused to fire and Burr shot and killed him on July 11, 1804 </a:t>
            </a:r>
            <a:endParaRPr lang="en-US" sz="2300" dirty="0"/>
          </a:p>
        </p:txBody>
      </p:sp>
      <p:pic>
        <p:nvPicPr>
          <p:cNvPr id="4098" name="Picture 2" descr="http://www.sonofthesouth.net/revolutionary-war/patriots/pictures/burr-hamilton-duel.jpg"/>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132678" y="2042795"/>
            <a:ext cx="4378361" cy="3748405"/>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itle 3"/>
          <p:cNvSpPr>
            <a:spLocks noGrp="1"/>
          </p:cNvSpPr>
          <p:nvPr>
            <p:ph type="title"/>
          </p:nvPr>
        </p:nvSpPr>
        <p:spPr>
          <a:xfrm>
            <a:off x="2292701" y="4069804"/>
            <a:ext cx="6398862" cy="1162050"/>
          </a:xfrm>
        </p:spPr>
        <p:txBody>
          <a:bodyPr/>
          <a:lstStyle/>
          <a:p>
            <a:pPr algn="r"/>
            <a:r>
              <a:rPr lang="en-US" dirty="0" smtClean="0"/>
              <a:t>Washington and Congress</a:t>
            </a:r>
            <a:endParaRPr lang="en-US" dirty="0"/>
          </a:p>
        </p:txBody>
      </p:sp>
      <p:pic>
        <p:nvPicPr>
          <p:cNvPr id="7" name="Picture Placeholder 6" descr="washingtonandcongress.jpeg"/>
          <p:cNvPicPr>
            <a:picLocks noGrp="1" noChangeAspect="1"/>
          </p:cNvPicPr>
          <p:nvPr>
            <p:ph type="pic" sz="quarter" idx="15"/>
          </p:nvPr>
        </p:nvPicPr>
        <p:blipFill>
          <a:blip r:embed="rId2"/>
          <a:srcRect l="-2832" r="-2832"/>
          <a:stretch>
            <a:fillRect/>
          </a:stretch>
        </p:blipFill>
        <p:spPr/>
      </p:pic>
      <p:sp>
        <p:nvSpPr>
          <p:cNvPr id="5" name="Text Placeholder 4"/>
          <p:cNvSpPr>
            <a:spLocks noGrp="1"/>
          </p:cNvSpPr>
          <p:nvPr>
            <p:ph type="body" sz="half" idx="2"/>
          </p:nvPr>
        </p:nvSpPr>
        <p:spPr/>
        <p:txBody>
          <a:bodyPr/>
          <a:lstStyle/>
          <a:p>
            <a:pPr algn="r"/>
            <a:r>
              <a:rPr lang="en-US" dirty="0" smtClean="0"/>
              <a:t>Unit III, Part I</a:t>
            </a:r>
            <a:endParaRPr lang="en-US"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274638"/>
            <a:ext cx="7313613" cy="868362"/>
          </a:xfrm>
        </p:spPr>
        <p:txBody>
          <a:bodyPr/>
          <a:lstStyle/>
          <a:p>
            <a:r>
              <a:rPr lang="en-US" dirty="0" smtClean="0"/>
              <a:t>Rising International Tensions</a:t>
            </a:r>
            <a:endParaRPr lang="en-US" dirty="0"/>
          </a:p>
        </p:txBody>
      </p:sp>
      <p:sp>
        <p:nvSpPr>
          <p:cNvPr id="6" name="Content Placeholder 5"/>
          <p:cNvSpPr>
            <a:spLocks noGrp="1"/>
          </p:cNvSpPr>
          <p:nvPr>
            <p:ph idx="1"/>
          </p:nvPr>
        </p:nvSpPr>
        <p:spPr>
          <a:xfrm>
            <a:off x="182880" y="1491298"/>
            <a:ext cx="8763000" cy="5046662"/>
          </a:xfrm>
        </p:spPr>
        <p:txBody>
          <a:bodyPr>
            <a:normAutofit/>
          </a:bodyPr>
          <a:lstStyle/>
          <a:p>
            <a:pPr marL="0" indent="0" algn="ctr">
              <a:buNone/>
            </a:pPr>
            <a:r>
              <a:rPr lang="en-US" sz="2600" dirty="0" smtClean="0"/>
              <a:t>Napoleon’s war in Europe broke the fragile peace between France and England and both countries made it impossible for American merchants to conduct trade. </a:t>
            </a:r>
          </a:p>
          <a:p>
            <a:pPr marL="0" indent="0" algn="ctr">
              <a:buNone/>
            </a:pPr>
            <a:r>
              <a:rPr lang="en-US" sz="2600" dirty="0" smtClean="0"/>
              <a:t>The British Navy had low pay and terrible conditions, leading many of them desert the British for American vessels.</a:t>
            </a:r>
          </a:p>
          <a:p>
            <a:pPr marL="0" indent="0" algn="ctr">
              <a:buNone/>
            </a:pPr>
            <a:r>
              <a:rPr lang="en-US" sz="2600" dirty="0" smtClean="0">
                <a:solidFill>
                  <a:srgbClr val="000000"/>
                </a:solidFill>
              </a:rPr>
              <a:t>IMPRESSMENT</a:t>
            </a:r>
            <a:r>
              <a:rPr lang="en-US" sz="2600" dirty="0" smtClean="0"/>
              <a:t>:</a:t>
            </a:r>
            <a:r>
              <a:rPr lang="en-US" sz="2600" dirty="0" smtClean="0"/>
              <a:t> </a:t>
            </a:r>
            <a:r>
              <a:rPr lang="en-US" sz="2600" dirty="0" smtClean="0"/>
              <a:t>act of </a:t>
            </a:r>
            <a:r>
              <a:rPr lang="en-US" sz="2600" dirty="0" smtClean="0"/>
              <a:t>forcing </a:t>
            </a:r>
            <a:r>
              <a:rPr lang="en-US" sz="2600" dirty="0" smtClean="0"/>
              <a:t>people into military </a:t>
            </a:r>
            <a:r>
              <a:rPr lang="en-US" sz="2600" dirty="0" smtClean="0"/>
              <a:t>service</a:t>
            </a:r>
            <a:r>
              <a:rPr lang="en-US" sz="2600" dirty="0" smtClean="0"/>
              <a:t>; </a:t>
            </a:r>
            <a:r>
              <a:rPr lang="en-US" sz="2600" dirty="0" smtClean="0"/>
              <a:t>used </a:t>
            </a:r>
            <a:r>
              <a:rPr lang="en-US" sz="2600" dirty="0" smtClean="0"/>
              <a:t>by British to stop American ships and take American citizens</a:t>
            </a:r>
          </a:p>
          <a:p>
            <a:pPr marL="0" indent="0" algn="ctr">
              <a:buNone/>
            </a:pPr>
            <a:r>
              <a:rPr lang="en-US" sz="2600" dirty="0" smtClean="0">
                <a:solidFill>
                  <a:srgbClr val="000000"/>
                </a:solidFill>
              </a:rPr>
              <a:t>CHESAPEAKE INCIDENT</a:t>
            </a:r>
            <a:r>
              <a:rPr lang="en-US" sz="2600" dirty="0" smtClean="0"/>
              <a:t>: British ship, the </a:t>
            </a:r>
            <a:r>
              <a:rPr lang="en-US" sz="2600" dirty="0" smtClean="0"/>
              <a:t>Leopard, </a:t>
            </a:r>
            <a:r>
              <a:rPr lang="en-US" sz="2600" dirty="0" smtClean="0"/>
              <a:t>stopped a US ship, the Chesapeake, killed 3 Americans &amp; seized 4 soldiers</a:t>
            </a:r>
          </a:p>
        </p:txBody>
      </p:sp>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404319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00747" y="350838"/>
            <a:ext cx="7313613" cy="868362"/>
          </a:xfrm>
        </p:spPr>
        <p:txBody>
          <a:bodyPr/>
          <a:lstStyle/>
          <a:p>
            <a:r>
              <a:rPr lang="en-US" dirty="0" smtClean="0"/>
              <a:t>Embargo Act of 1807</a:t>
            </a:r>
            <a:endParaRPr lang="en-US" dirty="0"/>
          </a:p>
        </p:txBody>
      </p:sp>
      <p:sp>
        <p:nvSpPr>
          <p:cNvPr id="4" name="Content Placeholder 3"/>
          <p:cNvSpPr>
            <a:spLocks noGrp="1"/>
          </p:cNvSpPr>
          <p:nvPr>
            <p:ph sz="half" idx="1"/>
          </p:nvPr>
        </p:nvSpPr>
        <p:spPr>
          <a:xfrm>
            <a:off x="259080" y="1567498"/>
            <a:ext cx="4221480" cy="4955221"/>
          </a:xfrm>
        </p:spPr>
        <p:txBody>
          <a:bodyPr>
            <a:normAutofit/>
          </a:bodyPr>
          <a:lstStyle/>
          <a:p>
            <a:r>
              <a:rPr lang="en-US" sz="2400" dirty="0" smtClean="0"/>
              <a:t>Attack on Chesapeake enraged the American public</a:t>
            </a:r>
          </a:p>
          <a:p>
            <a:r>
              <a:rPr lang="en-US" sz="2400" dirty="0" smtClean="0"/>
              <a:t>Jefferson asked Congress to pass the Embargo Act of 1807 – halting all trade between US and Europe</a:t>
            </a:r>
          </a:p>
          <a:p>
            <a:pPr marL="0" indent="0" algn="ctr">
              <a:buNone/>
            </a:pPr>
            <a:r>
              <a:rPr lang="en-US" sz="2400" dirty="0" smtClean="0">
                <a:solidFill>
                  <a:srgbClr val="000000"/>
                </a:solidFill>
              </a:rPr>
              <a:t>EMBARGO</a:t>
            </a:r>
            <a:r>
              <a:rPr lang="en-US" sz="2400" dirty="0" smtClean="0"/>
              <a:t>: government ban on trade with other countries</a:t>
            </a:r>
          </a:p>
          <a:p>
            <a:r>
              <a:rPr lang="en-US" sz="2400" dirty="0" smtClean="0"/>
              <a:t>Hurt the US more than France or Britain and was repealed by Congress in 1809</a:t>
            </a:r>
            <a:endParaRPr lang="en-US" sz="2400" dirty="0"/>
          </a:p>
        </p:txBody>
      </p:sp>
      <p:pic>
        <p:nvPicPr>
          <p:cNvPr id="5122" name="Picture 2" descr="http://t0.gstatic.com/images?q=tbn:ANd9GcRFABP4_u9-3SBy8Pwjd9OvPD9Z58v2f9uvHLAQWD30lfoklpIpCsXTqNV91Q"/>
          <p:cNvPicPr>
            <a:picLocks noChangeAspect="1" noChangeArrowheads="1"/>
          </p:cNvPicPr>
          <p:nvPr/>
        </p:nvPicPr>
        <p:blipFill>
          <a:blip r:embed="rId2">
            <a:extLst>
              <a:ext uri="{28A0092B-C50C-407E-A947-70E740481C1C}">
                <a14:useLocalDpi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5041580" y="1860231"/>
            <a:ext cx="3517265" cy="4132789"/>
          </a:xfrm>
          <a:prstGeom prst="rect">
            <a:avLst/>
          </a:prstGeom>
          <a:noFill/>
          <a:extLst>
            <a:ext uri="{909E8E84-426E-40DD-AFC4-6F175D3DCCD1}">
              <a14:hiddenFil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2975752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50838"/>
            <a:ext cx="7313613" cy="868362"/>
          </a:xfrm>
        </p:spPr>
        <p:txBody>
          <a:bodyPr/>
          <a:lstStyle/>
          <a:p>
            <a:r>
              <a:rPr lang="en-US" dirty="0" smtClean="0"/>
              <a:t>Jefferson Retires</a:t>
            </a:r>
            <a:endParaRPr lang="en-US" dirty="0"/>
          </a:p>
        </p:txBody>
      </p:sp>
      <p:pic>
        <p:nvPicPr>
          <p:cNvPr id="7" name="Content Placeholder 6" descr="CIMG4321.JPG"/>
          <p:cNvPicPr>
            <a:picLocks noGrp="1" noChangeAspect="1"/>
          </p:cNvPicPr>
          <p:nvPr>
            <p:ph sz="half" idx="14"/>
          </p:nvPr>
        </p:nvPicPr>
        <p:blipFill>
          <a:blip r:embed="rId2"/>
          <a:srcRect l="-19665" r="-19665"/>
          <a:stretch>
            <a:fillRect/>
          </a:stretch>
        </p:blipFill>
        <p:spPr>
          <a:xfrm>
            <a:off x="301793" y="1440457"/>
            <a:ext cx="4514047" cy="2429868"/>
          </a:xfrm>
        </p:spPr>
      </p:pic>
      <p:pic>
        <p:nvPicPr>
          <p:cNvPr id="8" name="Content Placeholder 7" descr="CIMG4322.JPG"/>
          <p:cNvPicPr>
            <a:picLocks noGrp="1" noChangeAspect="1"/>
          </p:cNvPicPr>
          <p:nvPr>
            <p:ph sz="half" idx="15"/>
          </p:nvPr>
        </p:nvPicPr>
        <p:blipFill>
          <a:blip r:embed="rId3"/>
          <a:srcRect l="-19607" r="-19607"/>
          <a:stretch>
            <a:fillRect/>
          </a:stretch>
        </p:blipFill>
        <p:spPr>
          <a:xfrm>
            <a:off x="301794" y="4149236"/>
            <a:ext cx="4514046" cy="2491260"/>
          </a:xfrm>
        </p:spPr>
      </p:pic>
      <p:sp>
        <p:nvSpPr>
          <p:cNvPr id="4" name="Content Placeholder 3"/>
          <p:cNvSpPr>
            <a:spLocks noGrp="1"/>
          </p:cNvSpPr>
          <p:nvPr>
            <p:ph sz="half" idx="1"/>
          </p:nvPr>
        </p:nvSpPr>
        <p:spPr>
          <a:xfrm>
            <a:off x="4563278" y="1440457"/>
            <a:ext cx="4275922" cy="2672704"/>
          </a:xfrm>
        </p:spPr>
        <p:txBody>
          <a:bodyPr>
            <a:normAutofit fontScale="85000" lnSpcReduction="10000"/>
          </a:bodyPr>
          <a:lstStyle/>
          <a:p>
            <a:pPr marL="0" indent="0" algn="ctr">
              <a:buNone/>
            </a:pPr>
            <a:r>
              <a:rPr lang="en-US" sz="2600" dirty="0" smtClean="0"/>
              <a:t>After his second term, Jefferson leaves office and retires to his home in Virginia, </a:t>
            </a:r>
            <a:r>
              <a:rPr lang="en-US" sz="2600" u="sng" dirty="0" smtClean="0"/>
              <a:t>Monticello</a:t>
            </a:r>
            <a:r>
              <a:rPr lang="en-US" sz="2600" dirty="0" smtClean="0"/>
              <a:t>.</a:t>
            </a:r>
          </a:p>
          <a:p>
            <a:pPr marL="0" indent="0" algn="ctr">
              <a:buNone/>
            </a:pPr>
            <a:r>
              <a:rPr lang="en-US" sz="2600" dirty="0" smtClean="0">
                <a:solidFill>
                  <a:srgbClr val="000000"/>
                </a:solidFill>
              </a:rPr>
              <a:t>JEFFERSON’S LEGACY</a:t>
            </a:r>
            <a:r>
              <a:rPr lang="en-US" sz="2600" dirty="0" smtClean="0"/>
              <a:t>: though an unpopular president, he limited power of federal </a:t>
            </a:r>
            <a:r>
              <a:rPr lang="en-US" sz="2600" dirty="0" err="1" smtClean="0"/>
              <a:t>gov’t</a:t>
            </a:r>
            <a:r>
              <a:rPr lang="en-US" sz="2600" dirty="0" smtClean="0"/>
              <a:t> and acquired vast new territory in the West</a:t>
            </a:r>
          </a:p>
          <a:p>
            <a:pPr marL="0" indent="0" algn="ctr">
              <a:buNone/>
            </a:pPr>
            <a:endParaRPr lang="en-US" sz="2600" dirty="0" smtClean="0"/>
          </a:p>
        </p:txBody>
      </p:sp>
      <p:pic>
        <p:nvPicPr>
          <p:cNvPr id="10" name="Picture 9" descr="CIMG4330.JPG"/>
          <p:cNvPicPr>
            <a:picLocks noChangeAspect="1"/>
          </p:cNvPicPr>
          <p:nvPr/>
        </p:nvPicPr>
        <p:blipFill>
          <a:blip r:embed="rId4"/>
          <a:stretch>
            <a:fillRect/>
          </a:stretch>
        </p:blipFill>
        <p:spPr>
          <a:xfrm>
            <a:off x="5031118" y="4113161"/>
            <a:ext cx="3369779" cy="2527335"/>
          </a:xfrm>
          <a:prstGeom prst="rect">
            <a:avLst/>
          </a:prstGeom>
        </p:spPr>
      </p:pic>
    </p:spTree>
    <p:extLst>
      <p:ext uri="{BB962C8B-B14F-4D97-AF65-F5344CB8AC3E}">
        <p14:creationId xmlns:p14="http://schemas.microsoft.com/office/powerpoint/2010/main" xmlns:p="http://schemas.openxmlformats.org/presentationml/2006/main" xmlns:r="http://schemas.openxmlformats.org/officeDocument/2006/relationships" xmlns:a="http://schemas.openxmlformats.org/drawingml/2006/main" xmlns="" val="399355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r"/>
            <a:r>
              <a:rPr lang="en-US" dirty="0" smtClean="0"/>
              <a:t>War of 1812</a:t>
            </a:r>
            <a:endParaRPr lang="en-US" dirty="0"/>
          </a:p>
        </p:txBody>
      </p:sp>
      <p:pic>
        <p:nvPicPr>
          <p:cNvPr id="5" name="Picture Placeholder 4" descr="warof1812.jpg"/>
          <p:cNvPicPr>
            <a:picLocks noGrp="1" noChangeAspect="1"/>
          </p:cNvPicPr>
          <p:nvPr>
            <p:ph type="pic" sz="quarter" idx="15"/>
          </p:nvPr>
        </p:nvPicPr>
        <p:blipFill>
          <a:blip r:embed="rId2"/>
          <a:srcRect l="-6793" r="-6793"/>
          <a:stretch>
            <a:fillRect/>
          </a:stretch>
        </p:blipFill>
        <p:spPr/>
      </p:pic>
      <p:sp>
        <p:nvSpPr>
          <p:cNvPr id="4" name="Text Placeholder 3"/>
          <p:cNvSpPr>
            <a:spLocks noGrp="1"/>
          </p:cNvSpPr>
          <p:nvPr>
            <p:ph type="body" sz="half" idx="2"/>
          </p:nvPr>
        </p:nvSpPr>
        <p:spPr/>
        <p:txBody>
          <a:bodyPr/>
          <a:lstStyle/>
          <a:p>
            <a:pPr algn="r"/>
            <a:r>
              <a:rPr lang="en-US" dirty="0" smtClean="0"/>
              <a:t>Unit III, Part IV</a:t>
            </a:r>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War Breaks Out</a:t>
            </a:r>
            <a:endParaRPr lang="en-US" dirty="0"/>
          </a:p>
        </p:txBody>
      </p:sp>
      <p:sp>
        <p:nvSpPr>
          <p:cNvPr id="6" name="Content Placeholder 5"/>
          <p:cNvSpPr>
            <a:spLocks noGrp="1"/>
          </p:cNvSpPr>
          <p:nvPr>
            <p:ph sz="half" idx="1"/>
          </p:nvPr>
        </p:nvSpPr>
        <p:spPr>
          <a:xfrm>
            <a:off x="313391" y="1735139"/>
            <a:ext cx="4167169" cy="4863056"/>
          </a:xfrm>
        </p:spPr>
        <p:txBody>
          <a:bodyPr>
            <a:normAutofit/>
          </a:bodyPr>
          <a:lstStyle/>
          <a:p>
            <a:r>
              <a:rPr lang="en-US" sz="2600" dirty="0" smtClean="0"/>
              <a:t>In June 1812, President Madison asked Congress to declare war on Britain</a:t>
            </a:r>
          </a:p>
          <a:p>
            <a:r>
              <a:rPr lang="en-US" sz="2600" dirty="0" smtClean="0"/>
              <a:t>Reasons for war included </a:t>
            </a:r>
            <a:r>
              <a:rPr lang="en-US" sz="2600" dirty="0" err="1" smtClean="0"/>
              <a:t>impressment</a:t>
            </a:r>
            <a:r>
              <a:rPr lang="en-US" sz="2600" dirty="0" smtClean="0"/>
              <a:t> and encouraged Indian attacks on Americans</a:t>
            </a:r>
          </a:p>
          <a:p>
            <a:r>
              <a:rPr lang="en-US" sz="2600" dirty="0" smtClean="0"/>
              <a:t>Americans were at a disadvantage but believed they could strike quickly </a:t>
            </a:r>
            <a:endParaRPr lang="en-US" sz="2600" dirty="0"/>
          </a:p>
        </p:txBody>
      </p:sp>
      <p:pic>
        <p:nvPicPr>
          <p:cNvPr id="8" name="Content Placeholder 7" descr="JamesMadison.jpg"/>
          <p:cNvPicPr>
            <a:picLocks noGrp="1" noChangeAspect="1"/>
          </p:cNvPicPr>
          <p:nvPr>
            <p:ph sz="half" idx="2"/>
          </p:nvPr>
        </p:nvPicPr>
        <p:blipFill>
          <a:blip r:embed="rId2"/>
          <a:srcRect l="-4982" r="-4982"/>
          <a:stretch>
            <a:fillRect/>
          </a:stretch>
        </p:blipFill>
        <p:spPr>
          <a:xfrm>
            <a:off x="4648199" y="1735138"/>
            <a:ext cx="4000125" cy="454964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296898" y="503238"/>
            <a:ext cx="8395572" cy="868362"/>
          </a:xfrm>
        </p:spPr>
        <p:txBody>
          <a:bodyPr/>
          <a:lstStyle/>
          <a:p>
            <a:r>
              <a:rPr lang="en-US" dirty="0" smtClean="0"/>
              <a:t>The Land War &amp; The Naval War</a:t>
            </a:r>
            <a:endParaRPr lang="en-US" dirty="0"/>
          </a:p>
        </p:txBody>
      </p:sp>
      <p:pic>
        <p:nvPicPr>
          <p:cNvPr id="5" name="Content Placeholder 4" descr="War of 1812 Map.gif"/>
          <p:cNvPicPr>
            <a:picLocks noGrp="1" noChangeAspect="1"/>
          </p:cNvPicPr>
          <p:nvPr>
            <p:ph sz="half" idx="1"/>
          </p:nvPr>
        </p:nvPicPr>
        <p:blipFill>
          <a:blip r:embed="rId2"/>
          <a:srcRect l="-7861" r="-7861"/>
          <a:stretch>
            <a:fillRect/>
          </a:stretch>
        </p:blipFill>
        <p:spPr>
          <a:xfrm>
            <a:off x="233882" y="1735139"/>
            <a:ext cx="4246678" cy="4830066"/>
          </a:xfrm>
        </p:spPr>
      </p:pic>
      <p:sp>
        <p:nvSpPr>
          <p:cNvPr id="4" name="Content Placeholder 3"/>
          <p:cNvSpPr>
            <a:spLocks noGrp="1"/>
          </p:cNvSpPr>
          <p:nvPr>
            <p:ph sz="half" idx="2"/>
          </p:nvPr>
        </p:nvSpPr>
        <p:spPr>
          <a:xfrm>
            <a:off x="4648200" y="1735139"/>
            <a:ext cx="4044270" cy="4830066"/>
          </a:xfrm>
        </p:spPr>
        <p:txBody>
          <a:bodyPr>
            <a:normAutofit/>
          </a:bodyPr>
          <a:lstStyle/>
          <a:p>
            <a:r>
              <a:rPr lang="en-US" sz="2600" dirty="0" smtClean="0"/>
              <a:t>By the end of summer 1812, British were winning</a:t>
            </a:r>
          </a:p>
          <a:p>
            <a:r>
              <a:rPr lang="en-US" sz="2600" dirty="0" smtClean="0"/>
              <a:t>Managed some victories, but not powerful enough</a:t>
            </a:r>
          </a:p>
          <a:p>
            <a:r>
              <a:rPr lang="en-US" sz="2600" dirty="0" smtClean="0"/>
              <a:t>Americans had more victories at sea</a:t>
            </a:r>
          </a:p>
          <a:p>
            <a:r>
              <a:rPr lang="en-US" sz="2600" dirty="0" smtClean="0"/>
              <a:t>But eventually British blockaded the US coast</a:t>
            </a:r>
          </a:p>
          <a:p>
            <a:endParaRPr lang="en-US" sz="2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Burning of Washington, D.C.</a:t>
            </a:r>
            <a:endParaRPr lang="en-US" dirty="0"/>
          </a:p>
        </p:txBody>
      </p:sp>
      <p:sp>
        <p:nvSpPr>
          <p:cNvPr id="3" name="Content Placeholder 2"/>
          <p:cNvSpPr>
            <a:spLocks noGrp="1"/>
          </p:cNvSpPr>
          <p:nvPr>
            <p:ph sz="half" idx="1"/>
          </p:nvPr>
        </p:nvSpPr>
        <p:spPr>
          <a:xfrm>
            <a:off x="296897" y="1735138"/>
            <a:ext cx="8560515" cy="4863057"/>
          </a:xfrm>
        </p:spPr>
        <p:txBody>
          <a:bodyPr>
            <a:noAutofit/>
          </a:bodyPr>
          <a:lstStyle/>
          <a:p>
            <a:r>
              <a:rPr lang="en-US" sz="2800" dirty="0" smtClean="0"/>
              <a:t>In 1814, a fleet of British troops landed in Maryland</a:t>
            </a:r>
          </a:p>
          <a:p>
            <a:r>
              <a:rPr lang="en-US" sz="2800" dirty="0" smtClean="0"/>
              <a:t>4,000 troops descended upon D.C.</a:t>
            </a:r>
          </a:p>
          <a:p>
            <a:r>
              <a:rPr lang="en-US" sz="2800" dirty="0" smtClean="0"/>
              <a:t>James Madison and his wife Dolly Madison were warned of the attack and got out</a:t>
            </a:r>
          </a:p>
          <a:p>
            <a:r>
              <a:rPr lang="en-US" sz="2800" dirty="0" smtClean="0"/>
              <a:t>British burned D.C. to the ground</a:t>
            </a:r>
          </a:p>
          <a:p>
            <a:r>
              <a:rPr lang="en-US" sz="2800" dirty="0" smtClean="0"/>
              <a:t>Francis Scott Key wrote the Star-Spangled Banner about that night</a:t>
            </a:r>
          </a:p>
          <a:p>
            <a:r>
              <a:rPr lang="en-US" sz="2800" dirty="0" smtClean="0"/>
              <a:t>American forces were able to turn back the British </a:t>
            </a:r>
          </a:p>
          <a:p>
            <a:endParaRPr lang="en-US"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War Ends</a:t>
            </a:r>
            <a:endParaRPr lang="en-US" dirty="0"/>
          </a:p>
        </p:txBody>
      </p:sp>
      <p:sp>
        <p:nvSpPr>
          <p:cNvPr id="3" name="Content Placeholder 2"/>
          <p:cNvSpPr>
            <a:spLocks noGrp="1"/>
          </p:cNvSpPr>
          <p:nvPr>
            <p:ph sz="half" idx="1"/>
          </p:nvPr>
        </p:nvSpPr>
        <p:spPr>
          <a:xfrm>
            <a:off x="329885" y="1735138"/>
            <a:ext cx="4585402" cy="4879553"/>
          </a:xfrm>
        </p:spPr>
        <p:txBody>
          <a:bodyPr>
            <a:noAutofit/>
          </a:bodyPr>
          <a:lstStyle/>
          <a:p>
            <a:r>
              <a:rPr lang="en-US" sz="2400" dirty="0" smtClean="0"/>
              <a:t>British realized they couldn’t win</a:t>
            </a:r>
          </a:p>
          <a:p>
            <a:r>
              <a:rPr lang="en-US" sz="2400" dirty="0" smtClean="0"/>
              <a:t>On December 24, 1814, representatives met in Belgium</a:t>
            </a:r>
          </a:p>
          <a:p>
            <a:r>
              <a:rPr lang="en-US" sz="2400" dirty="0" smtClean="0"/>
              <a:t>Signed the Treaty of Ghent</a:t>
            </a:r>
          </a:p>
          <a:p>
            <a:pPr>
              <a:buNone/>
            </a:pPr>
            <a:r>
              <a:rPr lang="en-US" sz="2400" dirty="0" smtClean="0"/>
              <a:t>TREATY OF GHENT: treaty ending the War of 1812; restored boundaries</a:t>
            </a:r>
          </a:p>
          <a:p>
            <a:r>
              <a:rPr lang="en-US" sz="2400" dirty="0" smtClean="0"/>
              <a:t>Some called the war the “Second War of Independence”</a:t>
            </a:r>
            <a:endParaRPr lang="en-US" sz="2400" dirty="0"/>
          </a:p>
        </p:txBody>
      </p:sp>
      <p:pic>
        <p:nvPicPr>
          <p:cNvPr id="5" name="Content Placeholder 4" descr="treatyofghent.jpg"/>
          <p:cNvPicPr>
            <a:picLocks noGrp="1" noChangeAspect="1"/>
          </p:cNvPicPr>
          <p:nvPr>
            <p:ph sz="half" idx="2"/>
          </p:nvPr>
        </p:nvPicPr>
        <p:blipFill>
          <a:blip r:embed="rId2"/>
          <a:srcRect l="-20620" r="-20620"/>
          <a:stretch>
            <a:fillRect/>
          </a:stretch>
        </p:blipFill>
        <p:spPr>
          <a:xfrm>
            <a:off x="4906180" y="1735138"/>
            <a:ext cx="4291333" cy="4879553"/>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Battle of New Orleans</a:t>
            </a:r>
            <a:endParaRPr lang="en-US" dirty="0"/>
          </a:p>
        </p:txBody>
      </p:sp>
      <p:pic>
        <p:nvPicPr>
          <p:cNvPr id="5" name="Content Placeholder 4" descr="Andrew_Jackson.jpg"/>
          <p:cNvPicPr>
            <a:picLocks noGrp="1" noChangeAspect="1"/>
          </p:cNvPicPr>
          <p:nvPr>
            <p:ph sz="half" idx="1"/>
          </p:nvPr>
        </p:nvPicPr>
        <p:blipFill>
          <a:blip r:embed="rId2"/>
          <a:srcRect l="-3272" r="-3272"/>
          <a:stretch>
            <a:fillRect/>
          </a:stretch>
        </p:blipFill>
        <p:spPr>
          <a:xfrm>
            <a:off x="392113" y="2127250"/>
            <a:ext cx="3567112" cy="4056063"/>
          </a:xfrm>
        </p:spPr>
      </p:pic>
      <p:sp>
        <p:nvSpPr>
          <p:cNvPr id="4" name="Content Placeholder 3"/>
          <p:cNvSpPr>
            <a:spLocks noGrp="1"/>
          </p:cNvSpPr>
          <p:nvPr>
            <p:ph sz="half" idx="2"/>
          </p:nvPr>
        </p:nvSpPr>
        <p:spPr>
          <a:xfrm>
            <a:off x="4173045" y="1735138"/>
            <a:ext cx="4651379" cy="4879553"/>
          </a:xfrm>
        </p:spPr>
        <p:txBody>
          <a:bodyPr>
            <a:noAutofit/>
          </a:bodyPr>
          <a:lstStyle/>
          <a:p>
            <a:r>
              <a:rPr lang="en-US" sz="2350" dirty="0" smtClean="0"/>
              <a:t>Two weeks after the treaty was signed, one final battle was fought</a:t>
            </a:r>
          </a:p>
          <a:p>
            <a:r>
              <a:rPr lang="en-US" sz="2350" dirty="0" smtClean="0"/>
              <a:t>N</a:t>
            </a:r>
            <a:r>
              <a:rPr lang="en-US" sz="2350" dirty="0" smtClean="0"/>
              <a:t>ews of the treaty did not to arrive until February 1815</a:t>
            </a:r>
          </a:p>
          <a:p>
            <a:r>
              <a:rPr lang="en-US" sz="2350" dirty="0" smtClean="0"/>
              <a:t>In January 1815, General Andrew Jackson won a remarkable victory over the British at the Battle of New Orleans</a:t>
            </a:r>
          </a:p>
          <a:p>
            <a:r>
              <a:rPr lang="en-US" sz="2350" dirty="0" smtClean="0"/>
              <a:t>Unified the country, restored patriotism and made Jackson a national hero</a:t>
            </a:r>
            <a:endParaRPr lang="en-US" sz="235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280423"/>
            <a:ext cx="7313613" cy="868362"/>
          </a:xfrm>
        </p:spPr>
        <p:txBody>
          <a:bodyPr/>
          <a:lstStyle/>
          <a:p>
            <a:r>
              <a:rPr lang="en-US" dirty="0" smtClean="0"/>
              <a:t>Quick Recap…</a:t>
            </a:r>
            <a:endParaRPr lang="en-US" dirty="0"/>
          </a:p>
        </p:txBody>
      </p:sp>
      <p:sp>
        <p:nvSpPr>
          <p:cNvPr id="6" name="Content Placeholder 5"/>
          <p:cNvSpPr>
            <a:spLocks noGrp="1"/>
          </p:cNvSpPr>
          <p:nvPr>
            <p:ph idx="1"/>
          </p:nvPr>
        </p:nvSpPr>
        <p:spPr>
          <a:xfrm>
            <a:off x="230920" y="1352630"/>
            <a:ext cx="8708964" cy="2586680"/>
          </a:xfrm>
        </p:spPr>
        <p:txBody>
          <a:bodyPr/>
          <a:lstStyle/>
          <a:p>
            <a:pPr algn="ctr">
              <a:buNone/>
            </a:pPr>
            <a:r>
              <a:rPr lang="en-US" dirty="0" smtClean="0"/>
              <a:t>George Washington had 3 tasks when he took office in 1789: </a:t>
            </a:r>
          </a:p>
          <a:p>
            <a:pPr algn="ctr"/>
            <a:r>
              <a:rPr lang="en-US" dirty="0" smtClean="0"/>
              <a:t>Set up a bureaucracy to help advise him</a:t>
            </a:r>
          </a:p>
          <a:p>
            <a:pPr algn="ctr"/>
            <a:r>
              <a:rPr lang="en-US" dirty="0" smtClean="0"/>
              <a:t>Set up the judiciary system</a:t>
            </a:r>
          </a:p>
          <a:p>
            <a:pPr algn="ctr"/>
            <a:r>
              <a:rPr lang="en-US" dirty="0" smtClean="0"/>
              <a:t>Create the Bill of Rights</a:t>
            </a:r>
            <a:endParaRPr lang="en-US" dirty="0"/>
          </a:p>
        </p:txBody>
      </p:sp>
      <p:sp>
        <p:nvSpPr>
          <p:cNvPr id="8" name="TextBox 7"/>
          <p:cNvSpPr txBox="1"/>
          <p:nvPr/>
        </p:nvSpPr>
        <p:spPr>
          <a:xfrm>
            <a:off x="0" y="4173359"/>
            <a:ext cx="9144000" cy="2308324"/>
          </a:xfrm>
          <a:prstGeom prst="rect">
            <a:avLst/>
          </a:prstGeom>
          <a:noFill/>
        </p:spPr>
        <p:txBody>
          <a:bodyPr wrap="square" rtlCol="0">
            <a:spAutoFit/>
          </a:bodyPr>
          <a:lstStyle/>
          <a:p>
            <a:pPr algn="ctr"/>
            <a:r>
              <a:rPr lang="en-US" sz="2400" dirty="0" smtClean="0"/>
              <a:t>What were Washington’s FOUR Cabinet Positions &amp; Who Held Them? </a:t>
            </a:r>
          </a:p>
          <a:p>
            <a:pPr algn="ctr"/>
            <a:endParaRPr lang="en-US" sz="2400" dirty="0" smtClean="0"/>
          </a:p>
          <a:p>
            <a:pPr marL="342900" indent="-342900" algn="ctr">
              <a:buAutoNum type="arabicPeriod"/>
            </a:pPr>
            <a:r>
              <a:rPr lang="en-US" sz="2400" dirty="0" smtClean="0"/>
              <a:t>Department of State – Thomas Jefferson</a:t>
            </a:r>
          </a:p>
          <a:p>
            <a:pPr marL="342900" indent="-342900" algn="ctr">
              <a:buAutoNum type="arabicPeriod"/>
            </a:pPr>
            <a:r>
              <a:rPr lang="en-US" sz="2400" dirty="0" smtClean="0"/>
              <a:t>Department of War – Henry Knox</a:t>
            </a:r>
          </a:p>
          <a:p>
            <a:pPr marL="342900" indent="-342900" algn="ctr">
              <a:buAutoNum type="arabicPeriod"/>
            </a:pPr>
            <a:r>
              <a:rPr lang="en-US" sz="2400" dirty="0" smtClean="0"/>
              <a:t>Department of Treasury – Alexander Hamilton</a:t>
            </a:r>
          </a:p>
          <a:p>
            <a:pPr marL="342900" indent="-342900" algn="ctr">
              <a:buAutoNum type="arabicPeriod"/>
            </a:pPr>
            <a:r>
              <a:rPr lang="en-US" sz="2400" dirty="0" smtClean="0"/>
              <a:t>Office of the Attorney General – Edmund Randolph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build="p"/>
    </p:bld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35469" y="418809"/>
            <a:ext cx="9144000" cy="868362"/>
          </a:xfrm>
        </p:spPr>
        <p:txBody>
          <a:bodyPr/>
          <a:lstStyle/>
          <a:p>
            <a:r>
              <a:rPr lang="en-US" dirty="0" smtClean="0"/>
              <a:t>George Washington’s Precedents</a:t>
            </a:r>
            <a:endParaRPr lang="en-US" dirty="0"/>
          </a:p>
        </p:txBody>
      </p:sp>
      <p:sp>
        <p:nvSpPr>
          <p:cNvPr id="3" name="Content Placeholder 2"/>
          <p:cNvSpPr>
            <a:spLocks noGrp="1"/>
          </p:cNvSpPr>
          <p:nvPr>
            <p:ph idx="1"/>
          </p:nvPr>
        </p:nvSpPr>
        <p:spPr>
          <a:xfrm>
            <a:off x="378326" y="2107556"/>
            <a:ext cx="4229143" cy="4052991"/>
          </a:xfrm>
        </p:spPr>
        <p:txBody>
          <a:bodyPr>
            <a:normAutofit/>
          </a:bodyPr>
          <a:lstStyle/>
          <a:p>
            <a:pPr>
              <a:lnSpc>
                <a:spcPct val="90000"/>
              </a:lnSpc>
              <a:defRPr/>
            </a:pPr>
            <a:r>
              <a:rPr lang="en-US" dirty="0" smtClean="0"/>
              <a:t>Neutrality in Foreign Affairs </a:t>
            </a:r>
          </a:p>
          <a:p>
            <a:pPr>
              <a:lnSpc>
                <a:spcPct val="90000"/>
              </a:lnSpc>
              <a:defRPr/>
            </a:pPr>
            <a:r>
              <a:rPr lang="en-US" dirty="0" smtClean="0"/>
              <a:t>Creating a Cabinet</a:t>
            </a:r>
          </a:p>
          <a:p>
            <a:pPr>
              <a:lnSpc>
                <a:spcPct val="90000"/>
              </a:lnSpc>
              <a:defRPr/>
            </a:pPr>
            <a:r>
              <a:rPr lang="en-US" dirty="0" smtClean="0"/>
              <a:t>“Mr. President” </a:t>
            </a:r>
          </a:p>
          <a:p>
            <a:pPr>
              <a:lnSpc>
                <a:spcPct val="90000"/>
              </a:lnSpc>
              <a:defRPr/>
            </a:pPr>
            <a:r>
              <a:rPr lang="en-US" dirty="0" smtClean="0"/>
              <a:t>“So Help Me God”</a:t>
            </a:r>
          </a:p>
          <a:p>
            <a:pPr>
              <a:lnSpc>
                <a:spcPct val="90000"/>
              </a:lnSpc>
              <a:defRPr/>
            </a:pPr>
            <a:r>
              <a:rPr lang="en-US" dirty="0" smtClean="0"/>
              <a:t>2-term Presidency </a:t>
            </a:r>
          </a:p>
          <a:p>
            <a:pPr>
              <a:lnSpc>
                <a:spcPct val="90000"/>
              </a:lnSpc>
              <a:defRPr/>
            </a:pPr>
            <a:r>
              <a:rPr lang="en-US" dirty="0" smtClean="0"/>
              <a:t>Use of Force To Enforce The Law (Whiskey Rebellion) </a:t>
            </a:r>
          </a:p>
        </p:txBody>
      </p:sp>
      <p:pic>
        <p:nvPicPr>
          <p:cNvPr id="4" name="Picture 5" descr="washington"/>
          <p:cNvPicPr>
            <a:picLocks noChangeAspect="1" noChangeArrowheads="1"/>
          </p:cNvPicPr>
          <p:nvPr/>
        </p:nvPicPr>
        <p:blipFill>
          <a:blip r:embed="rId2"/>
          <a:srcRect/>
          <a:stretch>
            <a:fillRect/>
          </a:stretch>
        </p:blipFill>
        <p:spPr bwMode="auto">
          <a:xfrm>
            <a:off x="4823851" y="1570881"/>
            <a:ext cx="3964780" cy="4873376"/>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0423"/>
            <a:ext cx="7313613" cy="868362"/>
          </a:xfrm>
        </p:spPr>
        <p:txBody>
          <a:bodyPr/>
          <a:lstStyle/>
          <a:p>
            <a:r>
              <a:rPr lang="en-US" dirty="0" smtClean="0"/>
              <a:t>It’s All About The Money…</a:t>
            </a:r>
            <a:endParaRPr lang="en-US" dirty="0"/>
          </a:p>
        </p:txBody>
      </p:sp>
      <p:sp>
        <p:nvSpPr>
          <p:cNvPr id="3" name="Content Placeholder 2"/>
          <p:cNvSpPr>
            <a:spLocks noGrp="1"/>
          </p:cNvSpPr>
          <p:nvPr>
            <p:ph idx="1"/>
          </p:nvPr>
        </p:nvSpPr>
        <p:spPr>
          <a:xfrm>
            <a:off x="197932" y="1501090"/>
            <a:ext cx="4486435" cy="4896049"/>
          </a:xfrm>
        </p:spPr>
        <p:txBody>
          <a:bodyPr>
            <a:normAutofit lnSpcReduction="10000"/>
          </a:bodyPr>
          <a:lstStyle/>
          <a:p>
            <a:pPr marL="0" indent="0" algn="ctr">
              <a:buNone/>
            </a:pPr>
            <a:r>
              <a:rPr lang="en-US" dirty="0" smtClean="0"/>
              <a:t>By the end of 1789, the government was up and running…</a:t>
            </a:r>
          </a:p>
          <a:p>
            <a:r>
              <a:rPr lang="en-US" dirty="0" smtClean="0"/>
              <a:t>TARIFF OF 1789: required importers to pay percentage of their cargo’s value when they arrived in US</a:t>
            </a:r>
          </a:p>
          <a:p>
            <a:r>
              <a:rPr lang="en-US" dirty="0" smtClean="0"/>
              <a:t>TONNAGE: additional tax based on how much a ship carried</a:t>
            </a:r>
          </a:p>
          <a:p>
            <a:pPr marL="0" indent="0" algn="ctr">
              <a:buNone/>
            </a:pPr>
            <a:r>
              <a:rPr lang="en-US" dirty="0" smtClean="0"/>
              <a:t>This angered Southern planters because the shipping rates on the goods they purchased went up.</a:t>
            </a:r>
          </a:p>
        </p:txBody>
      </p:sp>
      <p:pic>
        <p:nvPicPr>
          <p:cNvPr id="4" name="Picture 3"/>
          <p:cNvPicPr>
            <a:picLocks noChangeAspect="1"/>
          </p:cNvPicPr>
          <p:nvPr/>
        </p:nvPicPr>
        <p:blipFill>
          <a:blip r:embed="rId2"/>
          <a:stretch>
            <a:fillRect/>
          </a:stretch>
        </p:blipFill>
        <p:spPr>
          <a:xfrm>
            <a:off x="4882298" y="2450954"/>
            <a:ext cx="4141895" cy="26626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Hamilton’s 3-Part Plan</a:t>
            </a:r>
            <a:endParaRPr lang="en-US" dirty="0"/>
          </a:p>
        </p:txBody>
      </p:sp>
      <p:sp>
        <p:nvSpPr>
          <p:cNvPr id="3" name="Content Placeholder 2"/>
          <p:cNvSpPr>
            <a:spLocks noGrp="1"/>
          </p:cNvSpPr>
          <p:nvPr>
            <p:ph idx="1"/>
          </p:nvPr>
        </p:nvSpPr>
        <p:spPr>
          <a:xfrm>
            <a:off x="4580445" y="2837094"/>
            <a:ext cx="4391282" cy="3318875"/>
          </a:xfrm>
        </p:spPr>
        <p:txBody>
          <a:bodyPr/>
          <a:lstStyle/>
          <a:p>
            <a:pPr algn="ctr">
              <a:buFont typeface="+mj-lt"/>
              <a:buAutoNum type="arabicPeriod"/>
            </a:pPr>
            <a:r>
              <a:rPr lang="en-US" dirty="0" smtClean="0"/>
              <a:t>Asked Congress to Accept Debt at Full Value</a:t>
            </a:r>
          </a:p>
          <a:p>
            <a:pPr algn="ctr">
              <a:buFont typeface="+mj-lt"/>
              <a:buAutoNum type="arabicPeriod"/>
            </a:pPr>
            <a:r>
              <a:rPr lang="en-US" dirty="0" smtClean="0"/>
              <a:t>The National Bank</a:t>
            </a:r>
          </a:p>
          <a:p>
            <a:pPr algn="ctr">
              <a:buFont typeface="+mj-lt"/>
              <a:buAutoNum type="arabicPeriod"/>
            </a:pPr>
            <a:r>
              <a:rPr lang="en-US" dirty="0" smtClean="0"/>
              <a:t>Tax Revenue</a:t>
            </a:r>
          </a:p>
          <a:p>
            <a:pPr algn="ctr">
              <a:buFont typeface="+mj-lt"/>
              <a:buAutoNum type="arabicPeriod"/>
            </a:pPr>
            <a:endParaRPr lang="en-US" dirty="0" smtClean="0"/>
          </a:p>
          <a:p>
            <a:pPr algn="ctr">
              <a:buFont typeface="+mj-lt"/>
              <a:buAutoNum type="arabicPeriod"/>
            </a:pPr>
            <a:endParaRPr lang="en-US" dirty="0"/>
          </a:p>
        </p:txBody>
      </p:sp>
      <p:pic>
        <p:nvPicPr>
          <p:cNvPr id="4" name="Picture 5" descr="Alex hamilton"/>
          <p:cNvPicPr>
            <a:picLocks noChangeAspect="1" noChangeArrowheads="1"/>
          </p:cNvPicPr>
          <p:nvPr/>
        </p:nvPicPr>
        <p:blipFill>
          <a:blip r:embed="rId2"/>
          <a:srcRect/>
          <a:stretch>
            <a:fillRect/>
          </a:stretch>
        </p:blipFill>
        <p:spPr bwMode="auto">
          <a:xfrm>
            <a:off x="488896" y="1753088"/>
            <a:ext cx="4091549" cy="45735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96919"/>
            <a:ext cx="7313613" cy="868362"/>
          </a:xfrm>
        </p:spPr>
        <p:txBody>
          <a:bodyPr/>
          <a:lstStyle/>
          <a:p>
            <a:r>
              <a:rPr lang="en-US" dirty="0" smtClean="0"/>
              <a:t>Hamilton’s Financial Program</a:t>
            </a:r>
            <a:endParaRPr lang="en-US" dirty="0"/>
          </a:p>
        </p:txBody>
      </p:sp>
      <p:sp>
        <p:nvSpPr>
          <p:cNvPr id="3" name="Content Placeholder 2"/>
          <p:cNvSpPr>
            <a:spLocks noGrp="1"/>
          </p:cNvSpPr>
          <p:nvPr>
            <p:ph idx="1"/>
          </p:nvPr>
        </p:nvSpPr>
        <p:spPr>
          <a:xfrm>
            <a:off x="4391282" y="1435108"/>
            <a:ext cx="4515613" cy="5097106"/>
          </a:xfrm>
        </p:spPr>
        <p:txBody>
          <a:bodyPr>
            <a:normAutofit fontScale="85000" lnSpcReduction="10000"/>
          </a:bodyPr>
          <a:lstStyle/>
          <a:p>
            <a:r>
              <a:rPr lang="en-US" dirty="0" smtClean="0"/>
              <a:t>In </a:t>
            </a:r>
            <a:r>
              <a:rPr lang="en-US" dirty="0"/>
              <a:t>1790, Hamilton asked Congress to accept the debts of the Continental Congress at their full </a:t>
            </a:r>
            <a:r>
              <a:rPr lang="en-US" dirty="0" smtClean="0"/>
              <a:t>value</a:t>
            </a:r>
            <a:endParaRPr lang="en-US" dirty="0"/>
          </a:p>
          <a:p>
            <a:r>
              <a:rPr lang="en-US" dirty="0" smtClean="0"/>
              <a:t>Why? So that those who owned bonds would have a stake in government success and confidence to buy more bonds</a:t>
            </a:r>
          </a:p>
          <a:p>
            <a:pPr marL="0" indent="0" algn="ctr">
              <a:buNone/>
            </a:pPr>
            <a:r>
              <a:rPr lang="en-US" dirty="0" smtClean="0"/>
              <a:t>Not everyone agreed this was the best idea, but in July of 1790, Hamilton made a deal with James Madison and other Southerners…</a:t>
            </a:r>
          </a:p>
          <a:p>
            <a:pPr marL="0" indent="0" algn="ctr">
              <a:buNone/>
            </a:pPr>
            <a:r>
              <a:rPr lang="en-US" dirty="0" smtClean="0"/>
              <a:t>In return for approving Hamilton’s plan, the country’s capitol would be moved from New York City to its present day location in </a:t>
            </a:r>
            <a:r>
              <a:rPr lang="en-US" u="sng" dirty="0" smtClean="0"/>
              <a:t>Washington, DC</a:t>
            </a:r>
            <a:r>
              <a:rPr lang="en-US" dirty="0" smtClean="0"/>
              <a:t>.</a:t>
            </a:r>
          </a:p>
          <a:p>
            <a:endParaRPr lang="en-US" dirty="0" smtClean="0"/>
          </a:p>
          <a:p>
            <a:endParaRPr lang="en-US" dirty="0"/>
          </a:p>
        </p:txBody>
      </p:sp>
      <p:pic>
        <p:nvPicPr>
          <p:cNvPr id="4" name="Picture 3"/>
          <p:cNvPicPr>
            <a:picLocks noChangeAspect="1"/>
          </p:cNvPicPr>
          <p:nvPr/>
        </p:nvPicPr>
        <p:blipFill>
          <a:blip r:embed="rId2"/>
          <a:stretch>
            <a:fillRect/>
          </a:stretch>
        </p:blipFill>
        <p:spPr>
          <a:xfrm>
            <a:off x="1299812" y="1435108"/>
            <a:ext cx="1961683" cy="2556801"/>
          </a:xfrm>
          <a:prstGeom prst="rect">
            <a:avLst/>
          </a:prstGeom>
        </p:spPr>
      </p:pic>
      <p:pic>
        <p:nvPicPr>
          <p:cNvPr id="5" name="Picture 4"/>
          <p:cNvPicPr>
            <a:picLocks noChangeAspect="1"/>
          </p:cNvPicPr>
          <p:nvPr/>
        </p:nvPicPr>
        <p:blipFill>
          <a:blip r:embed="rId3"/>
          <a:stretch>
            <a:fillRect/>
          </a:stretch>
        </p:blipFill>
        <p:spPr>
          <a:xfrm>
            <a:off x="461839" y="4231670"/>
            <a:ext cx="3619328" cy="230054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80423"/>
            <a:ext cx="7313613" cy="868362"/>
          </a:xfrm>
        </p:spPr>
        <p:txBody>
          <a:bodyPr/>
          <a:lstStyle/>
          <a:p>
            <a:r>
              <a:rPr lang="en-US" dirty="0" smtClean="0"/>
              <a:t>Hamilton’s Financial Program: The National Bank</a:t>
            </a:r>
            <a:endParaRPr lang="en-US" dirty="0"/>
          </a:p>
        </p:txBody>
      </p:sp>
      <p:sp>
        <p:nvSpPr>
          <p:cNvPr id="3" name="Content Placeholder 2"/>
          <p:cNvSpPr>
            <a:spLocks noGrp="1"/>
          </p:cNvSpPr>
          <p:nvPr>
            <p:ph idx="1"/>
          </p:nvPr>
        </p:nvSpPr>
        <p:spPr>
          <a:xfrm>
            <a:off x="247414" y="1649549"/>
            <a:ext cx="8675975" cy="4849674"/>
          </a:xfrm>
        </p:spPr>
        <p:txBody>
          <a:bodyPr>
            <a:normAutofit/>
          </a:bodyPr>
          <a:lstStyle/>
          <a:p>
            <a:pPr marL="0" indent="0" algn="ctr">
              <a:buNone/>
            </a:pPr>
            <a:r>
              <a:rPr lang="en-US" dirty="0" smtClean="0"/>
              <a:t>Hamilton asked Congress to create a national bank, and again, Madison objected, claiming it was not an enumerated power. Washington could have vetoed it, BUT looked to the “Necessary and Proper Clause” to support the creation of the bank.</a:t>
            </a:r>
          </a:p>
          <a:p>
            <a:pPr marL="0" indent="0">
              <a:buNone/>
            </a:pPr>
            <a:r>
              <a:rPr lang="en-US" dirty="0" smtClean="0"/>
              <a:t>NECESSARY AND PROPER CLAUSE: Article I, Section 8, of the US Constitution gives the government the power “to make all laws which shall be necessary and proper”</a:t>
            </a:r>
          </a:p>
          <a:p>
            <a:pPr>
              <a:buFont typeface="Arial" pitchFamily="34" charset="0"/>
              <a:buChar char="•"/>
            </a:pPr>
            <a:r>
              <a:rPr lang="en-US" dirty="0" smtClean="0"/>
              <a:t>These powers are also called implied powers </a:t>
            </a:r>
          </a:p>
          <a:p>
            <a:pPr>
              <a:buFont typeface="Arial" pitchFamily="34" charset="0"/>
              <a:buChar char="•"/>
            </a:pPr>
            <a:r>
              <a:rPr lang="en-US" dirty="0" smtClean="0"/>
              <a:t>In 1791, the Bank of the United States was created for 20 years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Ｐ明朝"/>
      </a:majorFont>
      <a:minorFont>
        <a:latin typeface="Goudy Old Style"/>
        <a:ea typeface=""/>
        <a:cs typeface=""/>
        <a:font script="Jpan" typeface="ＭＳ Ｐ明朝"/>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635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2003</TotalTime>
  <Words>2057</Words>
  <Application>Microsoft Macintosh PowerPoint</Application>
  <PresentationFormat>On-screen Show (4:3)</PresentationFormat>
  <Paragraphs>196</Paragraphs>
  <Slides>38</Slides>
  <Notes>2</Notes>
  <HiddenSlides>0</HiddenSlides>
  <MMClips>0</MMClips>
  <ScaleCrop>false</ScaleCrop>
  <HeadingPairs>
    <vt:vector size="4" baseType="variant">
      <vt:variant>
        <vt:lpstr>Design Template</vt:lpstr>
      </vt:variant>
      <vt:variant>
        <vt:i4>1</vt:i4>
      </vt:variant>
      <vt:variant>
        <vt:lpstr>Slide Titles</vt:lpstr>
      </vt:variant>
      <vt:variant>
        <vt:i4>38</vt:i4>
      </vt:variant>
    </vt:vector>
  </HeadingPairs>
  <TitlesOfParts>
    <vt:vector size="39" baseType="lpstr">
      <vt:lpstr>Inkwell</vt:lpstr>
      <vt:lpstr>Solidifying a New Nation:  Federalists and Republicans</vt:lpstr>
      <vt:lpstr>Slide 2</vt:lpstr>
      <vt:lpstr>Washington and Congress</vt:lpstr>
      <vt:lpstr>Quick Recap…</vt:lpstr>
      <vt:lpstr>George Washington’s Precedents</vt:lpstr>
      <vt:lpstr>It’s All About The Money…</vt:lpstr>
      <vt:lpstr>Hamilton’s 3-Part Plan</vt:lpstr>
      <vt:lpstr>Hamilton’s Financial Program</vt:lpstr>
      <vt:lpstr>Hamilton’s Financial Program: The National Bank</vt:lpstr>
      <vt:lpstr>Whiskey Rebellion</vt:lpstr>
      <vt:lpstr>Partisan Politics</vt:lpstr>
      <vt:lpstr>Rise of Political Parties</vt:lpstr>
      <vt:lpstr>Washington’s Foreign Policy</vt:lpstr>
      <vt:lpstr>Westward Expansion</vt:lpstr>
      <vt:lpstr>Washington Leaves Office</vt:lpstr>
      <vt:lpstr>Quasi-War with France</vt:lpstr>
      <vt:lpstr>Alien and Sedition Acts</vt:lpstr>
      <vt:lpstr>Virginia &amp; Kentucky Resolutions</vt:lpstr>
      <vt:lpstr>Jefferson in Office</vt:lpstr>
      <vt:lpstr>Election of 1800</vt:lpstr>
      <vt:lpstr>“Revolution of 1800”</vt:lpstr>
      <vt:lpstr>The “Midnight Judges”</vt:lpstr>
      <vt:lpstr>Marbury v. Madison</vt:lpstr>
      <vt:lpstr>Westward Bound!</vt:lpstr>
      <vt:lpstr>Slide 25</vt:lpstr>
      <vt:lpstr>Explorers Wanted</vt:lpstr>
      <vt:lpstr>Roadtrip Anyone?</vt:lpstr>
      <vt:lpstr>The Pike Expedition</vt:lpstr>
      <vt:lpstr>“I Challenge You to a Duel!”</vt:lpstr>
      <vt:lpstr>Rising International Tensions</vt:lpstr>
      <vt:lpstr>Embargo Act of 1807</vt:lpstr>
      <vt:lpstr>Jefferson Retires</vt:lpstr>
      <vt:lpstr>War of 1812</vt:lpstr>
      <vt:lpstr>War Breaks Out</vt:lpstr>
      <vt:lpstr>The Land War &amp; The Naval War</vt:lpstr>
      <vt:lpstr>Burning of Washington, D.C.</vt:lpstr>
      <vt:lpstr>The War Ends</vt:lpstr>
      <vt:lpstr>Battle of New Orleans</vt:lpstr>
    </vt:vector>
  </TitlesOfParts>
  <Company>New England School of Law</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Solidifying a New Nation:  Federalists and Republicans</dc:title>
  <dc:creator>Sara Estis</dc:creator>
  <cp:lastModifiedBy>Sara Estis</cp:lastModifiedBy>
  <cp:revision>66</cp:revision>
  <dcterms:created xsi:type="dcterms:W3CDTF">2014-03-30T20:41:53Z</dcterms:created>
  <dcterms:modified xsi:type="dcterms:W3CDTF">2014-03-30T22:34:36Z</dcterms:modified>
</cp:coreProperties>
</file>