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82" r:id="rId11"/>
    <p:sldId id="265" r:id="rId12"/>
    <p:sldId id="266" r:id="rId13"/>
    <p:sldId id="267" r:id="rId14"/>
    <p:sldId id="28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EB8-F031-41B4-9DEA-F194A06A73F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B156-6728-476E-A7FC-EEB73B1E0A5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EB8-F031-41B4-9DEA-F194A06A73F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B156-6728-476E-A7FC-EEB73B1E0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EB8-F031-41B4-9DEA-F194A06A73F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B156-6728-476E-A7FC-EEB73B1E0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EB8-F031-41B4-9DEA-F194A06A73F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B156-6728-476E-A7FC-EEB73B1E0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EB8-F031-41B4-9DEA-F194A06A73F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B156-6728-476E-A7FC-EEB73B1E0A5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EB8-F031-41B4-9DEA-F194A06A73F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B156-6728-476E-A7FC-EEB73B1E0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EB8-F031-41B4-9DEA-F194A06A73F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B156-6728-476E-A7FC-EEB73B1E0A5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EB8-F031-41B4-9DEA-F194A06A73F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B156-6728-476E-A7FC-EEB73B1E0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EB8-F031-41B4-9DEA-F194A06A73F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B156-6728-476E-A7FC-EEB73B1E0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EB8-F031-41B4-9DEA-F194A06A73F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B156-6728-476E-A7FC-EEB73B1E0A5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EB8-F031-41B4-9DEA-F194A06A73F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B156-6728-476E-A7FC-EEB73B1E0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CD0EB8-F031-41B4-9DEA-F194A06A73F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937B156-6728-476E-A7FC-EEB73B1E0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/>
              <a:t>Sectional conflict intensifies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Six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Railroad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4038600" cy="436025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267200" cy="5032248"/>
          </a:xfrm>
        </p:spPr>
        <p:txBody>
          <a:bodyPr>
            <a:noAutofit/>
          </a:bodyPr>
          <a:lstStyle/>
          <a:p>
            <a:r>
              <a:rPr lang="en-US" sz="2400" dirty="0" smtClean="0"/>
              <a:t>Whites and free African Americans worked to help thousands of enslaved persons escape</a:t>
            </a:r>
          </a:p>
          <a:p>
            <a:r>
              <a:rPr lang="en-US" sz="2400" dirty="0" smtClean="0"/>
              <a:t>Members, called “conductors,” transported runaways north in secret</a:t>
            </a:r>
          </a:p>
          <a:p>
            <a:pPr marL="0" indent="0">
              <a:buNone/>
            </a:pPr>
            <a:r>
              <a:rPr lang="en-US" sz="2400" dirty="0" smtClean="0"/>
              <a:t>HARRIET TUBMAN: most famous conductor and a former slave</a:t>
            </a:r>
          </a:p>
          <a:p>
            <a:r>
              <a:rPr lang="en-US" sz="2400" dirty="0" smtClean="0"/>
              <a:t>The Underground Railroad deepened Southern mistrust of Northern intentions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7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Transcontinental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3352"/>
            <a:ext cx="4267200" cy="49560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Opening of western territory convinced Americans that a transcontinental railroad should be built to connect the West Coast to the rest of the country</a:t>
            </a:r>
          </a:p>
          <a:p>
            <a:r>
              <a:rPr lang="en-US" dirty="0" smtClean="0"/>
              <a:t>Broad appeal for the railroad</a:t>
            </a:r>
          </a:p>
          <a:p>
            <a:r>
              <a:rPr lang="en-US" dirty="0" smtClean="0"/>
              <a:t>Southerners and Northerners disagreed over the starting point and route placement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4075176" cy="2926040"/>
          </a:xfrm>
        </p:spPr>
      </p:pic>
    </p:spTree>
    <p:extLst>
      <p:ext uri="{BB962C8B-B14F-4D97-AF65-F5344CB8AC3E}">
        <p14:creationId xmlns:p14="http://schemas.microsoft.com/office/powerpoint/2010/main" val="14555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Kansas-Nebraska Act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4048125" cy="2590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752600"/>
            <a:ext cx="4572000" cy="4956048"/>
          </a:xfrm>
        </p:spPr>
        <p:txBody>
          <a:bodyPr>
            <a:noAutofit/>
          </a:bodyPr>
          <a:lstStyle/>
          <a:p>
            <a:r>
              <a:rPr lang="en-US" sz="2600" dirty="0" smtClean="0"/>
              <a:t>Senator Stephen Douglas wanted to open Nebraska as a new territory</a:t>
            </a:r>
          </a:p>
          <a:p>
            <a:r>
              <a:rPr lang="en-US" sz="2600" dirty="0" smtClean="0"/>
              <a:t>Issue of slavery arose again</a:t>
            </a:r>
          </a:p>
          <a:p>
            <a:r>
              <a:rPr lang="en-US" sz="2600" dirty="0" smtClean="0"/>
              <a:t>Southerners wanted to repeal the Missouri Compromise</a:t>
            </a:r>
          </a:p>
          <a:p>
            <a:r>
              <a:rPr lang="en-US" sz="2600" dirty="0" smtClean="0"/>
              <a:t>Douglas proposed dividing the region into two – Nebraska as a free state and Kansas as a slave state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371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 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3352"/>
            <a:ext cx="4267200" cy="5032248"/>
          </a:xfrm>
        </p:spPr>
        <p:txBody>
          <a:bodyPr>
            <a:noAutofit/>
          </a:bodyPr>
          <a:lstStyle/>
          <a:p>
            <a:r>
              <a:rPr lang="en-US" sz="2400" dirty="0" smtClean="0"/>
              <a:t>Kansas became the first battleground between those for and against the extension of slavery </a:t>
            </a:r>
          </a:p>
          <a:p>
            <a:r>
              <a:rPr lang="en-US" sz="2400" dirty="0" smtClean="0"/>
              <a:t>Rush of settlers went to claim land</a:t>
            </a:r>
          </a:p>
          <a:p>
            <a:r>
              <a:rPr lang="en-US" sz="2400" dirty="0" smtClean="0"/>
              <a:t>By March 1856, Kansas had 2 separate governments</a:t>
            </a:r>
          </a:p>
          <a:p>
            <a:r>
              <a:rPr lang="en-US" sz="2400" dirty="0" smtClean="0"/>
              <a:t>Named “Bleeding Kansas” by newspapers, it became the scene of a territorial civil war between pro-slavery and antislavery settlers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54301"/>
            <a:ext cx="4038600" cy="3755898"/>
          </a:xfrm>
        </p:spPr>
      </p:pic>
    </p:spTree>
    <p:extLst>
      <p:ext uri="{BB962C8B-B14F-4D97-AF65-F5344CB8AC3E}">
        <p14:creationId xmlns:p14="http://schemas.microsoft.com/office/powerpoint/2010/main" val="4193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Caning of Charles Sumner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3352800" cy="225901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673352"/>
            <a:ext cx="5257800" cy="5032248"/>
          </a:xfrm>
        </p:spPr>
        <p:txBody>
          <a:bodyPr>
            <a:noAutofit/>
          </a:bodyPr>
          <a:lstStyle/>
          <a:p>
            <a:r>
              <a:rPr lang="en-US" sz="2450" dirty="0" smtClean="0"/>
              <a:t>In mid-May 1856, Senator Charles Sumner of MA delivered a speech </a:t>
            </a:r>
            <a:r>
              <a:rPr lang="en-US" sz="2450" dirty="0"/>
              <a:t>a</a:t>
            </a:r>
            <a:r>
              <a:rPr lang="en-US" sz="2450" dirty="0" smtClean="0"/>
              <a:t>ccusing pro-slavery senators of forcing Kansas to be a slave state </a:t>
            </a:r>
          </a:p>
          <a:p>
            <a:r>
              <a:rPr lang="en-US" sz="2450" dirty="0" smtClean="0"/>
              <a:t>Singled out Senator Andrew Butler</a:t>
            </a:r>
          </a:p>
          <a:p>
            <a:r>
              <a:rPr lang="en-US" sz="2450" dirty="0" smtClean="0"/>
              <a:t>Days later, Butler’s cousin, Representative Preston Brooks approached Sumner, yelled at him, and began beating him with a cane</a:t>
            </a:r>
          </a:p>
          <a:p>
            <a:r>
              <a:rPr lang="en-US" sz="2450" dirty="0" smtClean="0"/>
              <a:t>Growing violence over slavery had literally come to the very center of government</a:t>
            </a:r>
            <a:endParaRPr lang="en-US" sz="24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7200"/>
            <a:ext cx="3048000" cy="234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crisis deepens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80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the Republican Party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73352"/>
            <a:ext cx="4724400" cy="5032248"/>
          </a:xfrm>
        </p:spPr>
        <p:txBody>
          <a:bodyPr>
            <a:noAutofit/>
          </a:bodyPr>
          <a:lstStyle/>
          <a:p>
            <a:r>
              <a:rPr lang="en-US" sz="2950" dirty="0" smtClean="0"/>
              <a:t>After the KS-NE Act, new coalition took form</a:t>
            </a:r>
          </a:p>
          <a:p>
            <a:r>
              <a:rPr lang="en-US" sz="2950" dirty="0" smtClean="0"/>
              <a:t>Known as the Republican Party</a:t>
            </a:r>
          </a:p>
          <a:p>
            <a:r>
              <a:rPr lang="en-US" sz="2950" dirty="0" smtClean="0"/>
              <a:t>Republicans did not agree on whether slavery should be abolished altogether</a:t>
            </a:r>
          </a:p>
          <a:p>
            <a:r>
              <a:rPr lang="en-US" sz="2950" dirty="0" smtClean="0"/>
              <a:t>Republicans did agree that slavery should be kept out of the territories</a:t>
            </a:r>
            <a:endParaRPr lang="en-US" sz="2950" dirty="0"/>
          </a:p>
        </p:txBody>
      </p:sp>
      <p:pic>
        <p:nvPicPr>
          <p:cNvPr id="7" name="Content Placeholder 6" descr="RepublicanParty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0191" r="-20191"/>
          <a:stretch>
            <a:fillRect/>
          </a:stretch>
        </p:blipFill>
        <p:spPr>
          <a:xfrm>
            <a:off x="5334000" y="1673352"/>
            <a:ext cx="3352800" cy="471830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78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1856</a:t>
            </a:r>
            <a:endParaRPr lang="en-US" dirty="0"/>
          </a:p>
        </p:txBody>
      </p:sp>
      <p:pic>
        <p:nvPicPr>
          <p:cNvPr id="5" name="Content Placeholder 4" descr="JamesBuchana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952" r="-952"/>
          <a:stretch>
            <a:fillRect/>
          </a:stretch>
        </p:blipFill>
        <p:spPr>
          <a:xfrm>
            <a:off x="304800" y="1828800"/>
            <a:ext cx="4038600" cy="47183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73352"/>
            <a:ext cx="4495800" cy="503224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Republicans nominated John C. Fremont</a:t>
            </a:r>
          </a:p>
          <a:p>
            <a:r>
              <a:rPr lang="en-US" sz="3000" dirty="0" smtClean="0"/>
              <a:t>Democrats nominated James Buchanan</a:t>
            </a:r>
          </a:p>
          <a:p>
            <a:r>
              <a:rPr lang="en-US" sz="3000" dirty="0" smtClean="0"/>
              <a:t>American Party chose former president Millard Fillmore</a:t>
            </a:r>
          </a:p>
          <a:p>
            <a:r>
              <a:rPr lang="en-US" sz="3000" dirty="0" smtClean="0"/>
              <a:t>James Buchanan won on the idea that he could save the union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914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Dred Scott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3352"/>
            <a:ext cx="5257800" cy="4956048"/>
          </a:xfrm>
        </p:spPr>
        <p:txBody>
          <a:bodyPr>
            <a:noAutofit/>
          </a:bodyPr>
          <a:lstStyle/>
          <a:p>
            <a:r>
              <a:rPr lang="en-US" sz="2500" dirty="0" smtClean="0"/>
              <a:t>Supreme Court ruled on slavery in the territories</a:t>
            </a:r>
          </a:p>
          <a:p>
            <a:r>
              <a:rPr lang="en-US" sz="2500" dirty="0" err="1" smtClean="0"/>
              <a:t>Dred</a:t>
            </a:r>
            <a:r>
              <a:rPr lang="en-US" sz="2500" dirty="0" smtClean="0"/>
              <a:t> Scott was a slave whose owner took him to a free territory</a:t>
            </a:r>
          </a:p>
          <a:p>
            <a:r>
              <a:rPr lang="en-US" sz="2500" dirty="0" smtClean="0"/>
              <a:t>Scott sued to end his slavery because of time in the free territory</a:t>
            </a:r>
          </a:p>
          <a:p>
            <a:r>
              <a:rPr lang="en-US" sz="2500" dirty="0" smtClean="0"/>
              <a:t>Supreme Court ruled </a:t>
            </a:r>
            <a:r>
              <a:rPr lang="en-US" sz="2500" i="1" dirty="0" smtClean="0"/>
              <a:t>against </a:t>
            </a:r>
            <a:r>
              <a:rPr lang="en-US" sz="2500" dirty="0" smtClean="0"/>
              <a:t>Scott</a:t>
            </a:r>
          </a:p>
          <a:p>
            <a:r>
              <a:rPr lang="en-US" sz="2500" dirty="0" smtClean="0"/>
              <a:t>Ruling claimed that African Americans were not citizens and count not sue</a:t>
            </a:r>
          </a:p>
          <a:p>
            <a:r>
              <a:rPr lang="en-US" sz="2500" dirty="0" smtClean="0"/>
              <a:t>Further intensified conflict</a:t>
            </a:r>
            <a:endParaRPr lang="en-US" sz="2500" dirty="0"/>
          </a:p>
        </p:txBody>
      </p:sp>
      <p:pic>
        <p:nvPicPr>
          <p:cNvPr id="5" name="Content Placeholder 4" descr="DredScottDecis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671" r="-14671"/>
          <a:stretch>
            <a:fillRect/>
          </a:stretch>
        </p:blipFill>
        <p:spPr>
          <a:xfrm>
            <a:off x="5715000" y="1752600"/>
            <a:ext cx="3200400" cy="4718050"/>
          </a:xfrm>
        </p:spPr>
      </p:pic>
    </p:spTree>
    <p:extLst>
      <p:ext uri="{BB962C8B-B14F-4D97-AF65-F5344CB8AC3E}">
        <p14:creationId xmlns:p14="http://schemas.microsoft.com/office/powerpoint/2010/main" val="122843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Lecompton Constitution</a:t>
            </a:r>
            <a:endParaRPr lang="en-US" dirty="0"/>
          </a:p>
        </p:txBody>
      </p:sp>
      <p:pic>
        <p:nvPicPr>
          <p:cNvPr id="5" name="Content Placeholder 4" descr="Lecompt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629" b="-2629"/>
          <a:stretch>
            <a:fillRect/>
          </a:stretch>
        </p:blipFill>
        <p:spPr>
          <a:xfrm>
            <a:off x="990600" y="2819400"/>
            <a:ext cx="2033197" cy="25177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673352"/>
            <a:ext cx="5334000" cy="5032248"/>
          </a:xfrm>
        </p:spPr>
        <p:txBody>
          <a:bodyPr>
            <a:noAutofit/>
          </a:bodyPr>
          <a:lstStyle/>
          <a:p>
            <a:r>
              <a:rPr lang="en-US" sz="2450" dirty="0" smtClean="0"/>
              <a:t>Frustration fueled with Bleeding Kansas</a:t>
            </a:r>
          </a:p>
          <a:p>
            <a:r>
              <a:rPr lang="en-US" sz="2450" dirty="0" smtClean="0"/>
              <a:t>Lecompton Const legalized slavery in the territory</a:t>
            </a:r>
          </a:p>
          <a:p>
            <a:r>
              <a:rPr lang="en-US" sz="2450" dirty="0" smtClean="0"/>
              <a:t>Buchanan accepted this and asked Congress to admit KS as a slave state</a:t>
            </a:r>
          </a:p>
          <a:p>
            <a:r>
              <a:rPr lang="en-US" sz="2450" dirty="0" smtClean="0"/>
              <a:t>Congress blocked statehood</a:t>
            </a:r>
          </a:p>
          <a:p>
            <a:r>
              <a:rPr lang="en-US" sz="2450" dirty="0" smtClean="0"/>
              <a:t>Constitution went back to KS for another vote</a:t>
            </a:r>
          </a:p>
          <a:p>
            <a:r>
              <a:rPr lang="en-US" sz="2450" dirty="0" smtClean="0"/>
              <a:t>Settlers in KS decided to reject the Lecompton Constitution</a:t>
            </a:r>
          </a:p>
        </p:txBody>
      </p:sp>
    </p:spTree>
    <p:extLst>
      <p:ext uri="{BB962C8B-B14F-4D97-AF65-F5344CB8AC3E}">
        <p14:creationId xmlns:p14="http://schemas.microsoft.com/office/powerpoint/2010/main" val="365002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Slavery &amp; Western Expansion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30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and Douglas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3352"/>
            <a:ext cx="4495800" cy="4956048"/>
          </a:xfrm>
        </p:spPr>
        <p:txBody>
          <a:bodyPr>
            <a:noAutofit/>
          </a:bodyPr>
          <a:lstStyle/>
          <a:p>
            <a:r>
              <a:rPr lang="en-US" sz="2470" dirty="0" smtClean="0"/>
              <a:t>In 1858, Republican Abraham Lincoln ran for the Senate against Stephen Douglas</a:t>
            </a:r>
          </a:p>
          <a:p>
            <a:r>
              <a:rPr lang="en-US" sz="2470" dirty="0" smtClean="0"/>
              <a:t>Took part in series of debates before the election</a:t>
            </a:r>
          </a:p>
          <a:p>
            <a:r>
              <a:rPr lang="en-US" sz="2470" dirty="0" smtClean="0"/>
              <a:t>Had differing views on slavery</a:t>
            </a:r>
          </a:p>
          <a:p>
            <a:r>
              <a:rPr lang="en-US" sz="2470" dirty="0" smtClean="0"/>
              <a:t>Douglas won the election, but Lincoln established principles of the Republican Party</a:t>
            </a:r>
          </a:p>
          <a:p>
            <a:r>
              <a:rPr lang="en-US" sz="2470" dirty="0" smtClean="0"/>
              <a:t>Lincoln made a name for himself on a national level</a:t>
            </a:r>
            <a:endParaRPr lang="en-US" sz="2470" dirty="0"/>
          </a:p>
        </p:txBody>
      </p:sp>
      <p:pic>
        <p:nvPicPr>
          <p:cNvPr id="5" name="Content Placeholder 4" descr="LincolnDouglasDeba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301" b="-24301"/>
          <a:stretch>
            <a:fillRect/>
          </a:stretch>
        </p:blipFill>
        <p:spPr>
          <a:xfrm>
            <a:off x="4876800" y="1676400"/>
            <a:ext cx="4038600" cy="4718304"/>
          </a:xfrm>
        </p:spPr>
      </p:pic>
    </p:spTree>
    <p:extLst>
      <p:ext uri="{BB962C8B-B14F-4D97-AF65-F5344CB8AC3E}">
        <p14:creationId xmlns:p14="http://schemas.microsoft.com/office/powerpoint/2010/main" val="18431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Brown’s Raid</a:t>
            </a:r>
            <a:endParaRPr lang="en-US" dirty="0"/>
          </a:p>
        </p:txBody>
      </p:sp>
      <p:pic>
        <p:nvPicPr>
          <p:cNvPr id="5" name="Content Placeholder 4" descr="JohnBrow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850" b="-3850"/>
          <a:stretch>
            <a:fillRect/>
          </a:stretch>
        </p:blipFill>
        <p:spPr>
          <a:xfrm>
            <a:off x="457200" y="1752600"/>
            <a:ext cx="3352800" cy="47180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73352"/>
            <a:ext cx="4800600" cy="5032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340" dirty="0" smtClean="0"/>
              <a:t>JOHN BROWN: abolitionist who led rebellion at Harpers Ferry</a:t>
            </a:r>
          </a:p>
          <a:p>
            <a:r>
              <a:rPr lang="en-US" sz="2340" dirty="0" smtClean="0"/>
              <a:t>Planned to seize the federal arsenal at Harpers Ferry, VA and begin a rebellion against slaveholders</a:t>
            </a:r>
          </a:p>
          <a:p>
            <a:r>
              <a:rPr lang="en-US" sz="2340" dirty="0" smtClean="0"/>
              <a:t>36 hours after seizing the arsenal, Brown was captured</a:t>
            </a:r>
          </a:p>
          <a:p>
            <a:r>
              <a:rPr lang="en-US" sz="2340" dirty="0" smtClean="0"/>
              <a:t>Was tried and sentenced to death</a:t>
            </a:r>
          </a:p>
          <a:p>
            <a:r>
              <a:rPr lang="en-US" sz="2340" dirty="0" smtClean="0"/>
              <a:t>North viewed him as a martyr</a:t>
            </a:r>
          </a:p>
          <a:p>
            <a:r>
              <a:rPr lang="en-US" sz="2340" dirty="0" smtClean="0"/>
              <a:t>South viewed him as proof that Northerners were plotting against them </a:t>
            </a:r>
            <a:endParaRPr lang="en-US" sz="2340" dirty="0"/>
          </a:p>
        </p:txBody>
      </p:sp>
    </p:spTree>
    <p:extLst>
      <p:ext uri="{BB962C8B-B14F-4D97-AF65-F5344CB8AC3E}">
        <p14:creationId xmlns:p14="http://schemas.microsoft.com/office/powerpoint/2010/main" val="309384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union dissolves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Four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73352"/>
            <a:ext cx="4343400" cy="5032248"/>
          </a:xfrm>
        </p:spPr>
        <p:txBody>
          <a:bodyPr>
            <a:noAutofit/>
          </a:bodyPr>
          <a:lstStyle/>
          <a:p>
            <a:r>
              <a:rPr lang="en-US" sz="2350" dirty="0" smtClean="0"/>
              <a:t>John Brown’s raiding was a turning point for the south</a:t>
            </a:r>
          </a:p>
          <a:p>
            <a:r>
              <a:rPr lang="en-US" sz="2350" dirty="0" smtClean="0"/>
              <a:t>In 1860, debate over slavery split Democratic party apart</a:t>
            </a:r>
          </a:p>
          <a:p>
            <a:r>
              <a:rPr lang="en-US" sz="2350" dirty="0" smtClean="0"/>
              <a:t>Republicans nominated Lincoln</a:t>
            </a:r>
          </a:p>
          <a:p>
            <a:r>
              <a:rPr lang="en-US" sz="2350" dirty="0" smtClean="0"/>
              <a:t>Campaigned as more than just anti-slavery</a:t>
            </a:r>
          </a:p>
          <a:p>
            <a:r>
              <a:rPr lang="en-US" sz="2350" dirty="0" smtClean="0"/>
              <a:t>Republican proposals angered Southerners</a:t>
            </a:r>
          </a:p>
          <a:p>
            <a:r>
              <a:rPr lang="en-US" sz="2350" dirty="0" smtClean="0"/>
              <a:t>Vote between Democrats was split and Lincoln won without Southern support</a:t>
            </a:r>
            <a:endParaRPr lang="en-US" sz="235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73" y="1673225"/>
            <a:ext cx="3822653" cy="4718050"/>
          </a:xfrm>
        </p:spPr>
      </p:pic>
    </p:spTree>
    <p:extLst>
      <p:ext uri="{BB962C8B-B14F-4D97-AF65-F5344CB8AC3E}">
        <p14:creationId xmlns:p14="http://schemas.microsoft.com/office/powerpoint/2010/main" val="37126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Secession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3253448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673352"/>
            <a:ext cx="5257800" cy="5032248"/>
          </a:xfrm>
        </p:spPr>
        <p:txBody>
          <a:bodyPr>
            <a:noAutofit/>
          </a:bodyPr>
          <a:lstStyle/>
          <a:p>
            <a:r>
              <a:rPr lang="en-US" sz="2300" dirty="0" smtClean="0"/>
              <a:t>With Lincoln’s election, many Southerners felt there was no choice but to secede</a:t>
            </a:r>
          </a:p>
          <a:p>
            <a:r>
              <a:rPr lang="en-US" sz="2300" dirty="0" smtClean="0"/>
              <a:t>Dissolution began with South Carolina</a:t>
            </a:r>
          </a:p>
          <a:p>
            <a:r>
              <a:rPr lang="en-US" sz="2300" dirty="0" smtClean="0"/>
              <a:t>State legislature called for convention and unanimously voted for the Ordinance of Secession</a:t>
            </a:r>
          </a:p>
          <a:p>
            <a:r>
              <a:rPr lang="en-US" sz="2300" dirty="0" smtClean="0"/>
              <a:t>By February 1, 1861, 6 more states voted to secede</a:t>
            </a:r>
          </a:p>
          <a:p>
            <a:r>
              <a:rPr lang="en-US" sz="2300" dirty="0" smtClean="0"/>
              <a:t>Southerners felt secession was in the Revolutionary tradition and they were fighting for their American rights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61631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3352"/>
            <a:ext cx="4343400" cy="5032248"/>
          </a:xfrm>
        </p:spPr>
        <p:txBody>
          <a:bodyPr>
            <a:noAutofit/>
          </a:bodyPr>
          <a:lstStyle/>
          <a:p>
            <a:r>
              <a:rPr lang="en-US" sz="2150" dirty="0" smtClean="0"/>
              <a:t>Congress tried to find a compromise to stop secession</a:t>
            </a:r>
          </a:p>
          <a:p>
            <a:r>
              <a:rPr lang="en-US" sz="2150" dirty="0" smtClean="0"/>
              <a:t>Secessionists ignored Congress</a:t>
            </a:r>
            <a:r>
              <a:rPr lang="en-US" sz="2150" dirty="0"/>
              <a:t> </a:t>
            </a:r>
            <a:r>
              <a:rPr lang="en-US" sz="2150" dirty="0" smtClean="0"/>
              <a:t>and seized federal property in their states</a:t>
            </a:r>
          </a:p>
          <a:p>
            <a:pPr marL="0" indent="0">
              <a:buNone/>
            </a:pPr>
            <a:r>
              <a:rPr lang="en-US" sz="2150" dirty="0" smtClean="0"/>
              <a:t>CRITTENDEN’S COMPROMISE: proposed adding new amendments to the </a:t>
            </a:r>
            <a:r>
              <a:rPr lang="en-US" sz="2150" dirty="0" err="1" smtClean="0"/>
              <a:t>Const</a:t>
            </a:r>
            <a:r>
              <a:rPr lang="en-US" sz="2150" dirty="0" smtClean="0"/>
              <a:t> protecting slavery in certain areas</a:t>
            </a:r>
          </a:p>
          <a:p>
            <a:r>
              <a:rPr lang="en-US" sz="2150" dirty="0" smtClean="0"/>
              <a:t>Lincoln asked Republicans to be firm and it did not pass</a:t>
            </a:r>
          </a:p>
          <a:p>
            <a:r>
              <a:rPr lang="en-US" sz="2150" dirty="0" smtClean="0"/>
              <a:t>Virginia proposed a peace conference but it was unsuccessful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8" y="1849882"/>
            <a:ext cx="3422904" cy="4364736"/>
          </a:xfrm>
        </p:spPr>
      </p:pic>
    </p:spTree>
    <p:extLst>
      <p:ext uri="{BB962C8B-B14F-4D97-AF65-F5344CB8AC3E}">
        <p14:creationId xmlns:p14="http://schemas.microsoft.com/office/powerpoint/2010/main" val="35360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Founding the Confederacy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3048000" cy="43978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673352"/>
            <a:ext cx="5029200" cy="5032248"/>
          </a:xfrm>
        </p:spPr>
        <p:txBody>
          <a:bodyPr>
            <a:noAutofit/>
          </a:bodyPr>
          <a:lstStyle/>
          <a:p>
            <a:r>
              <a:rPr lang="en-US" sz="2700" dirty="0" smtClean="0"/>
              <a:t>Delegates met in Alabama and declared themselves to be a new nation</a:t>
            </a:r>
          </a:p>
          <a:p>
            <a:pPr marL="0" indent="0">
              <a:buNone/>
            </a:pPr>
            <a:r>
              <a:rPr lang="en-US" sz="2700" dirty="0" smtClean="0"/>
              <a:t>CONFEDERACY: the Confederate States of America</a:t>
            </a:r>
          </a:p>
          <a:p>
            <a:r>
              <a:rPr lang="en-US" sz="2700" dirty="0" smtClean="0"/>
              <a:t>Created a constitution that declared each state was independent and guaranteed slavery</a:t>
            </a:r>
          </a:p>
          <a:p>
            <a:pPr marL="0" indent="0">
              <a:buNone/>
            </a:pPr>
            <a:r>
              <a:rPr lang="en-US" sz="2700" dirty="0" smtClean="0"/>
              <a:t>JEFFERSON DAVIS: president of the Confederacy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362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572000" cy="4956048"/>
          </a:xfrm>
        </p:spPr>
        <p:txBody>
          <a:bodyPr>
            <a:noAutofit/>
          </a:bodyPr>
          <a:lstStyle/>
          <a:p>
            <a:r>
              <a:rPr lang="en-US" sz="2600" dirty="0" smtClean="0"/>
              <a:t>Lincoln took office in March 1861</a:t>
            </a:r>
          </a:p>
          <a:p>
            <a:r>
              <a:rPr lang="en-US" sz="2600" dirty="0" smtClean="0"/>
              <a:t>Lincoln wanted reconciliation with the Southern states</a:t>
            </a:r>
          </a:p>
          <a:p>
            <a:r>
              <a:rPr lang="en-US" sz="2600" dirty="0" smtClean="0"/>
              <a:t>Davis decided to take Fort Sumter in SC</a:t>
            </a:r>
          </a:p>
          <a:p>
            <a:r>
              <a:rPr lang="en-US" sz="2600" dirty="0" smtClean="0"/>
              <a:t>Confederate forces bombarded Fort Sumter for 33 hours – wrecking the fort but killing no one</a:t>
            </a:r>
          </a:p>
          <a:p>
            <a:r>
              <a:rPr lang="en-US" sz="2600" dirty="0" smtClean="0"/>
              <a:t>The Civil War had begun</a:t>
            </a:r>
            <a:endParaRPr lang="en-US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5600"/>
            <a:ext cx="4111796" cy="2425476"/>
          </a:xfrm>
        </p:spPr>
      </p:pic>
    </p:spTree>
    <p:extLst>
      <p:ext uri="{BB962C8B-B14F-4D97-AF65-F5344CB8AC3E}">
        <p14:creationId xmlns:p14="http://schemas.microsoft.com/office/powerpoint/2010/main" val="40820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Fate of the Border States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4343936" cy="28596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267200" cy="4956048"/>
          </a:xfrm>
        </p:spPr>
        <p:txBody>
          <a:bodyPr>
            <a:noAutofit/>
          </a:bodyPr>
          <a:lstStyle/>
          <a:p>
            <a:r>
              <a:rPr lang="en-US" dirty="0" smtClean="0"/>
              <a:t>Lincoln worried about Kentucky, Maryland and Missouri seceding</a:t>
            </a:r>
          </a:p>
          <a:p>
            <a:r>
              <a:rPr lang="en-US" dirty="0" smtClean="0"/>
              <a:t>Maryland and Missouri stayed with the Union</a:t>
            </a:r>
          </a:p>
          <a:p>
            <a:r>
              <a:rPr lang="en-US" dirty="0" smtClean="0"/>
              <a:t>Kentucky became part of the Confederacy</a:t>
            </a:r>
          </a:p>
          <a:p>
            <a:r>
              <a:rPr lang="en-US" dirty="0" smtClean="0"/>
              <a:t>Once the Union had been divided, the issue of preservation shifted to the battlefield</a:t>
            </a:r>
          </a:p>
        </p:txBody>
      </p:sp>
    </p:spTree>
    <p:extLst>
      <p:ext uri="{BB962C8B-B14F-4D97-AF65-F5344CB8AC3E}">
        <p14:creationId xmlns:p14="http://schemas.microsoft.com/office/powerpoint/2010/main" val="4801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73352"/>
            <a:ext cx="4724400" cy="4956048"/>
          </a:xfrm>
        </p:spPr>
        <p:txBody>
          <a:bodyPr>
            <a:noAutofit/>
          </a:bodyPr>
          <a:lstStyle/>
          <a:p>
            <a:r>
              <a:rPr lang="en-US" sz="2400" dirty="0" smtClean="0"/>
              <a:t>Mexican War heightened opposing viewpoints on slavery</a:t>
            </a:r>
          </a:p>
          <a:p>
            <a:r>
              <a:rPr lang="en-US" sz="2400" dirty="0" smtClean="0"/>
              <a:t>Amendment to a war appropriations bill was proposed by David Wilmot</a:t>
            </a:r>
          </a:p>
          <a:p>
            <a:pPr marL="0" indent="0">
              <a:buNone/>
            </a:pPr>
            <a:r>
              <a:rPr lang="en-US" sz="2400" dirty="0" smtClean="0"/>
              <a:t>WILMOT PROVISO: proposed that in any territory the US gained from Mexico, there would be no slavery</a:t>
            </a:r>
          </a:p>
          <a:p>
            <a:r>
              <a:rPr lang="en-US" sz="2400" dirty="0" smtClean="0"/>
              <a:t>The proviso stirred passions on both sides</a:t>
            </a:r>
          </a:p>
          <a:p>
            <a:r>
              <a:rPr lang="en-US" sz="2400" dirty="0" smtClean="0"/>
              <a:t>Proviso did not pass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38400"/>
            <a:ext cx="3138488" cy="3296129"/>
          </a:xfrm>
        </p:spPr>
      </p:pic>
    </p:spTree>
    <p:extLst>
      <p:ext uri="{BB962C8B-B14F-4D97-AF65-F5344CB8AC3E}">
        <p14:creationId xmlns:p14="http://schemas.microsoft.com/office/powerpoint/2010/main" val="11505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1848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9" y="1673225"/>
            <a:ext cx="3850161" cy="47180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267200" cy="4879848"/>
          </a:xfrm>
        </p:spPr>
        <p:txBody>
          <a:bodyPr/>
          <a:lstStyle/>
          <a:p>
            <a:r>
              <a:rPr lang="en-US" dirty="0" smtClean="0"/>
              <a:t>Groups of people from the Whigs and Democrats formed the Free-Soil Party in 1848</a:t>
            </a:r>
          </a:p>
          <a:p>
            <a:pPr marL="0" indent="0">
              <a:buNone/>
            </a:pPr>
            <a:r>
              <a:rPr lang="en-US" dirty="0" smtClean="0"/>
              <a:t>FREE-SOIL PARTY: opposed slavery in the “free soil” of the western territories</a:t>
            </a:r>
          </a:p>
          <a:p>
            <a:r>
              <a:rPr lang="en-US" dirty="0" smtClean="0"/>
              <a:t>Whig Zachary Taylor won the 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3352"/>
            <a:ext cx="4191000" cy="49560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Discovery of gold in California in 1848 led to application for statehood</a:t>
            </a:r>
          </a:p>
          <a:p>
            <a:r>
              <a:rPr lang="en-US" dirty="0" smtClean="0"/>
              <a:t>By the end of 1849, the California Gold Rush was in full force</a:t>
            </a:r>
          </a:p>
          <a:p>
            <a:r>
              <a:rPr lang="en-US" dirty="0" smtClean="0"/>
              <a:t>Decision had to be made about slavery in the new state</a:t>
            </a:r>
          </a:p>
          <a:p>
            <a:r>
              <a:rPr lang="en-US" dirty="0" smtClean="0"/>
              <a:t>With Taylor’s help, California applied for admission as a free state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8567"/>
            <a:ext cx="4038600" cy="4507366"/>
          </a:xfrm>
        </p:spPr>
      </p:pic>
    </p:spTree>
    <p:extLst>
      <p:ext uri="{BB962C8B-B14F-4D97-AF65-F5344CB8AC3E}">
        <p14:creationId xmlns:p14="http://schemas.microsoft.com/office/powerpoint/2010/main" val="8112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Debate Begins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8400"/>
            <a:ext cx="2763012" cy="314411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73352"/>
            <a:ext cx="4191000" cy="4956048"/>
          </a:xfrm>
        </p:spPr>
        <p:txBody>
          <a:bodyPr/>
          <a:lstStyle/>
          <a:p>
            <a:r>
              <a:rPr lang="en-US" dirty="0" smtClean="0"/>
              <a:t>A few southern states began talking of secession</a:t>
            </a:r>
          </a:p>
          <a:p>
            <a:pPr marL="0" indent="0">
              <a:buNone/>
            </a:pPr>
            <a:r>
              <a:rPr lang="en-US" dirty="0" smtClean="0"/>
              <a:t>SECESSION: states leaving the Union</a:t>
            </a:r>
          </a:p>
          <a:p>
            <a:r>
              <a:rPr lang="en-US" dirty="0" smtClean="0"/>
              <a:t>Senator Henry Clay began working to find a compromise</a:t>
            </a:r>
          </a:p>
          <a:p>
            <a:r>
              <a:rPr lang="en-US" dirty="0" smtClean="0"/>
              <a:t>Proposed 8 resolutions to solve the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3352"/>
            <a:ext cx="4495800" cy="4956048"/>
          </a:xfrm>
        </p:spPr>
        <p:txBody>
          <a:bodyPr>
            <a:noAutofit/>
          </a:bodyPr>
          <a:lstStyle/>
          <a:p>
            <a:r>
              <a:rPr lang="en-US" sz="2550" dirty="0" smtClean="0"/>
              <a:t>Congress did not pass Clay’s resolutions</a:t>
            </a:r>
          </a:p>
          <a:p>
            <a:r>
              <a:rPr lang="en-US" sz="2550" dirty="0" smtClean="0"/>
              <a:t>Senator Stephen Douglas of Illinois divided the original bill into several smaller ones</a:t>
            </a:r>
          </a:p>
          <a:p>
            <a:r>
              <a:rPr lang="en-US" sz="2550" dirty="0" smtClean="0"/>
              <a:t>By the fall of 1850, Congress had passed all of the original proposal made by Clay</a:t>
            </a:r>
          </a:p>
          <a:p>
            <a:r>
              <a:rPr lang="en-US" sz="2550" dirty="0" smtClean="0"/>
              <a:t>For a short time, the Compromise of 1850 eased tensions over slavery</a:t>
            </a:r>
            <a:endParaRPr lang="en-US" sz="25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89237"/>
            <a:ext cx="4016802" cy="2620963"/>
          </a:xfrm>
        </p:spPr>
      </p:pic>
    </p:spTree>
    <p:extLst>
      <p:ext uri="{BB962C8B-B14F-4D97-AF65-F5344CB8AC3E}">
        <p14:creationId xmlns:p14="http://schemas.microsoft.com/office/powerpoint/2010/main" val="2424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Mounting violence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8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Fugitive Slave 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73352"/>
            <a:ext cx="4419600" cy="5032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FUGITIVE SLAVE ACT: law under which a person claiming that an African American had escaped from slavery had only to point out that person as a runaway to bring him or her into custody</a:t>
            </a:r>
          </a:p>
          <a:p>
            <a:r>
              <a:rPr lang="en-US" dirty="0" smtClean="0"/>
              <a:t>Law included financial incentive for federal officers </a:t>
            </a:r>
          </a:p>
          <a:p>
            <a:r>
              <a:rPr lang="en-US" dirty="0" smtClean="0"/>
              <a:t>Hurt the Southern cause by creating active hostility toward slavery among Northerners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64" y="1673225"/>
            <a:ext cx="3451135" cy="4718050"/>
          </a:xfrm>
        </p:spPr>
      </p:pic>
    </p:spTree>
    <p:extLst>
      <p:ext uri="{BB962C8B-B14F-4D97-AF65-F5344CB8AC3E}">
        <p14:creationId xmlns:p14="http://schemas.microsoft.com/office/powerpoint/2010/main" val="15436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283</TotalTime>
  <Words>1148</Words>
  <Application>Microsoft Office PowerPoint</Application>
  <PresentationFormat>On-screen Show (4:3)</PresentationFormat>
  <Paragraphs>135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Sectional conflict intensifies</vt:lpstr>
      <vt:lpstr>Slavery &amp; Western Expansion</vt:lpstr>
      <vt:lpstr>Impact of War</vt:lpstr>
      <vt:lpstr>Election of 1848</vt:lpstr>
      <vt:lpstr>Search for Compromise</vt:lpstr>
      <vt:lpstr>The Great Debate Begins</vt:lpstr>
      <vt:lpstr>Compromise of 1850</vt:lpstr>
      <vt:lpstr>Mounting violence</vt:lpstr>
      <vt:lpstr>Fugitive Slave Act</vt:lpstr>
      <vt:lpstr>Underground Railroad</vt:lpstr>
      <vt:lpstr>Transcontinental Railroad</vt:lpstr>
      <vt:lpstr>Kansas-Nebraska Act</vt:lpstr>
      <vt:lpstr>Bleeding Kansas</vt:lpstr>
      <vt:lpstr>Caning of Charles Sumner</vt:lpstr>
      <vt:lpstr>The crisis deepens</vt:lpstr>
      <vt:lpstr>Birth of the Republican Party</vt:lpstr>
      <vt:lpstr>Election of 1856</vt:lpstr>
      <vt:lpstr>Dred Scott Decision</vt:lpstr>
      <vt:lpstr>Lecompton Constitution</vt:lpstr>
      <vt:lpstr>Lincoln and Douglas</vt:lpstr>
      <vt:lpstr>John Brown’s Raid</vt:lpstr>
      <vt:lpstr>The union dissolves</vt:lpstr>
      <vt:lpstr>Election of 1860</vt:lpstr>
      <vt:lpstr>Secession</vt:lpstr>
      <vt:lpstr>Compromise Fails</vt:lpstr>
      <vt:lpstr>Founding the Confederacy</vt:lpstr>
      <vt:lpstr>Civil War Begins</vt:lpstr>
      <vt:lpstr>Fate of the Border States</vt:lpstr>
    </vt:vector>
  </TitlesOfParts>
  <Company>Quincy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Sectional conflict intensifies</dc:title>
  <dc:creator>SARA ESTIS</dc:creator>
  <cp:lastModifiedBy>SARA ESTIS</cp:lastModifiedBy>
  <cp:revision>21</cp:revision>
  <dcterms:created xsi:type="dcterms:W3CDTF">2014-05-22T21:37:13Z</dcterms:created>
  <dcterms:modified xsi:type="dcterms:W3CDTF">2014-05-28T13:58:00Z</dcterms:modified>
</cp:coreProperties>
</file>