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62"/>
  </p:notesMasterIdLst>
  <p:handoutMasterIdLst>
    <p:handoutMasterId r:id="rId63"/>
  </p:handoutMasterIdLst>
  <p:sldIdLst>
    <p:sldId id="256" r:id="rId2"/>
    <p:sldId id="257" r:id="rId3"/>
    <p:sldId id="326" r:id="rId4"/>
    <p:sldId id="321" r:id="rId5"/>
    <p:sldId id="322" r:id="rId6"/>
    <p:sldId id="323" r:id="rId7"/>
    <p:sldId id="324" r:id="rId8"/>
    <p:sldId id="325" r:id="rId9"/>
    <p:sldId id="289" r:id="rId10"/>
    <p:sldId id="259" r:id="rId11"/>
    <p:sldId id="260" r:id="rId12"/>
    <p:sldId id="261" r:id="rId13"/>
    <p:sldId id="264" r:id="rId14"/>
    <p:sldId id="262" r:id="rId15"/>
    <p:sldId id="269" r:id="rId16"/>
    <p:sldId id="268" r:id="rId17"/>
    <p:sldId id="267" r:id="rId18"/>
    <p:sldId id="270" r:id="rId19"/>
    <p:sldId id="272" r:id="rId20"/>
    <p:sldId id="275" r:id="rId21"/>
    <p:sldId id="276" r:id="rId22"/>
    <p:sldId id="274" r:id="rId23"/>
    <p:sldId id="277" r:id="rId24"/>
    <p:sldId id="278" r:id="rId25"/>
    <p:sldId id="279" r:id="rId26"/>
    <p:sldId id="281" r:id="rId27"/>
    <p:sldId id="282" r:id="rId28"/>
    <p:sldId id="320" r:id="rId29"/>
    <p:sldId id="288" r:id="rId30"/>
    <p:sldId id="283" r:id="rId31"/>
    <p:sldId id="284" r:id="rId32"/>
    <p:sldId id="285" r:id="rId33"/>
    <p:sldId id="286" r:id="rId34"/>
    <p:sldId id="287" r:id="rId35"/>
    <p:sldId id="290" r:id="rId36"/>
    <p:sldId id="327" r:id="rId37"/>
    <p:sldId id="291" r:id="rId38"/>
    <p:sldId id="292" r:id="rId39"/>
    <p:sldId id="293" r:id="rId40"/>
    <p:sldId id="294" r:id="rId41"/>
    <p:sldId id="295" r:id="rId42"/>
    <p:sldId id="296" r:id="rId43"/>
    <p:sldId id="298" r:id="rId44"/>
    <p:sldId id="299" r:id="rId45"/>
    <p:sldId id="319" r:id="rId46"/>
    <p:sldId id="300" r:id="rId47"/>
    <p:sldId id="301" r:id="rId48"/>
    <p:sldId id="302" r:id="rId49"/>
    <p:sldId id="303" r:id="rId50"/>
    <p:sldId id="304" r:id="rId51"/>
    <p:sldId id="305" r:id="rId52"/>
    <p:sldId id="306" r:id="rId53"/>
    <p:sldId id="308" r:id="rId54"/>
    <p:sldId id="309" r:id="rId55"/>
    <p:sldId id="310" r:id="rId56"/>
    <p:sldId id="297" r:id="rId57"/>
    <p:sldId id="315" r:id="rId58"/>
    <p:sldId id="316" r:id="rId59"/>
    <p:sldId id="317" r:id="rId60"/>
    <p:sldId id="318" r:id="rId6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9" d="100"/>
          <a:sy n="99" d="100"/>
        </p:scale>
        <p:origin x="-240"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46CC5BB-DEE0-4417-A832-3913A404CAD6}" type="datetimeFigureOut">
              <a:rPr lang="en-US" smtClean="0"/>
              <a:pPr/>
              <a:t>1/30/2014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383F2905-07F5-48DE-B8FD-BCDAE9D1351A}" type="slidenum">
              <a:rPr lang="en-US" smtClean="0"/>
              <a:pPr/>
              <a:t>‹#›</a:t>
            </a:fld>
            <a:endParaRPr lang="en-US"/>
          </a:p>
        </p:txBody>
      </p:sp>
    </p:spTree>
    <p:extLst>
      <p:ext uri="{BB962C8B-B14F-4D97-AF65-F5344CB8AC3E}">
        <p14:creationId xmlns:p14="http://schemas.microsoft.com/office/powerpoint/2010/main" val="2562582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8BCD054-5E1B-7547-815F-58683FC541FB}" type="datetimeFigureOut">
              <a:rPr lang="en-US" smtClean="0"/>
              <a:pPr/>
              <a:t>1/30/2014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12BCF11-CF5F-E84E-B04D-6765C597F8CE}" type="slidenum">
              <a:rPr lang="en-US" smtClean="0"/>
              <a:pPr/>
              <a:t>‹#›</a:t>
            </a:fld>
            <a:endParaRPr lang="en-US"/>
          </a:p>
        </p:txBody>
      </p:sp>
    </p:spTree>
    <p:extLst>
      <p:ext uri="{BB962C8B-B14F-4D97-AF65-F5344CB8AC3E}">
        <p14:creationId xmlns:p14="http://schemas.microsoft.com/office/powerpoint/2010/main" val="15797574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Southern colonies used indentured servants and then slaves – almost 5 million slaves came to North America through the slave trade</a:t>
            </a:r>
          </a:p>
        </p:txBody>
      </p:sp>
      <p:sp>
        <p:nvSpPr>
          <p:cNvPr id="18436" name="Slide Number Placeholder 3"/>
          <p:cNvSpPr>
            <a:spLocks noGrp="1"/>
          </p:cNvSpPr>
          <p:nvPr>
            <p:ph type="sldNum" sz="quarter" idx="5"/>
          </p:nvPr>
        </p:nvSpPr>
        <p:spPr bwMode="auto">
          <a:noFill/>
          <a:ln>
            <a:miter lim="800000"/>
            <a:headEnd/>
            <a:tailEnd/>
          </a:ln>
        </p:spPr>
        <p:txBody>
          <a:bodyPr/>
          <a:lstStyle/>
          <a:p>
            <a:fld id="{85730130-601C-C843-808A-F8ADFC1CC7F6}" type="slidenum">
              <a:rPr lang="en-US"/>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2BCF11-CF5F-E84E-B04D-6765C597F8CE}" type="slidenum">
              <a:rPr lang="en-US" smtClean="0"/>
              <a:pPr/>
              <a:t>21</a:t>
            </a:fld>
            <a:endParaRPr lang="en-US"/>
          </a:p>
        </p:txBody>
      </p:sp>
    </p:spTree>
    <p:extLst>
      <p:ext uri="{BB962C8B-B14F-4D97-AF65-F5344CB8AC3E}">
        <p14:creationId xmlns:p14="http://schemas.microsoft.com/office/powerpoint/2010/main" val="3816444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2BCF11-CF5F-E84E-B04D-6765C597F8CE}" type="slidenum">
              <a:rPr lang="en-US" smtClean="0"/>
              <a:pPr/>
              <a:t>22</a:t>
            </a:fld>
            <a:endParaRPr lang="en-US"/>
          </a:p>
        </p:txBody>
      </p:sp>
    </p:spTree>
    <p:extLst>
      <p:ext uri="{BB962C8B-B14F-4D97-AF65-F5344CB8AC3E}">
        <p14:creationId xmlns:p14="http://schemas.microsoft.com/office/powerpoint/2010/main" val="2148906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2BCF11-CF5F-E84E-B04D-6765C597F8CE}" type="slidenum">
              <a:rPr lang="en-US" smtClean="0"/>
              <a:pPr/>
              <a:t>23</a:t>
            </a:fld>
            <a:endParaRPr lang="en-US"/>
          </a:p>
        </p:txBody>
      </p:sp>
    </p:spTree>
    <p:extLst>
      <p:ext uri="{BB962C8B-B14F-4D97-AF65-F5344CB8AC3E}">
        <p14:creationId xmlns:p14="http://schemas.microsoft.com/office/powerpoint/2010/main" val="4035664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2BCF11-CF5F-E84E-B04D-6765C597F8CE}" type="slidenum">
              <a:rPr lang="en-US" smtClean="0"/>
              <a:pPr/>
              <a:t>24</a:t>
            </a:fld>
            <a:endParaRPr lang="en-US"/>
          </a:p>
        </p:txBody>
      </p:sp>
    </p:spTree>
    <p:extLst>
      <p:ext uri="{BB962C8B-B14F-4D97-AF65-F5344CB8AC3E}">
        <p14:creationId xmlns:p14="http://schemas.microsoft.com/office/powerpoint/2010/main" val="50160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2BCF11-CF5F-E84E-B04D-6765C597F8CE}" type="slidenum">
              <a:rPr lang="en-US" smtClean="0"/>
              <a:pPr/>
              <a:t>25</a:t>
            </a:fld>
            <a:endParaRPr lang="en-US"/>
          </a:p>
        </p:txBody>
      </p:sp>
    </p:spTree>
    <p:extLst>
      <p:ext uri="{BB962C8B-B14F-4D97-AF65-F5344CB8AC3E}">
        <p14:creationId xmlns:p14="http://schemas.microsoft.com/office/powerpoint/2010/main" val="2364700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tea symbolized British tyranny</a:t>
            </a:r>
          </a:p>
          <a:p>
            <a:endParaRPr lang="en-US" baseline="0" dirty="0" smtClean="0"/>
          </a:p>
          <a:p>
            <a:r>
              <a:rPr lang="en-US" baseline="0" dirty="0" smtClean="0"/>
              <a:t>Governor Hutchinson of MA refused to be intimated by the colonists’ – he believed in rule of law even though he disagreed with the tax</a:t>
            </a:r>
            <a:endParaRPr lang="en-US" dirty="0"/>
          </a:p>
        </p:txBody>
      </p:sp>
      <p:sp>
        <p:nvSpPr>
          <p:cNvPr id="4" name="Slide Number Placeholder 3"/>
          <p:cNvSpPr>
            <a:spLocks noGrp="1"/>
          </p:cNvSpPr>
          <p:nvPr>
            <p:ph type="sldNum" sz="quarter" idx="10"/>
          </p:nvPr>
        </p:nvSpPr>
        <p:spPr/>
        <p:txBody>
          <a:bodyPr/>
          <a:lstStyle/>
          <a:p>
            <a:fld id="{412BCF11-CF5F-E84E-B04D-6765C597F8CE}" type="slidenum">
              <a:rPr lang="en-US" smtClean="0"/>
              <a:pPr/>
              <a:t>26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Reduced power of colonial assembly </a:t>
            </a:r>
            <a:r>
              <a:rPr lang="en-US" dirty="0" err="1" smtClean="0">
                <a:sym typeface="Wingdings"/>
              </a:rPr>
              <a:t></a:t>
            </a:r>
            <a:r>
              <a:rPr lang="en-US" dirty="0" smtClean="0">
                <a:sym typeface="Wingdings"/>
              </a:rPr>
              <a:t> Banned town meetings </a:t>
            </a:r>
          </a:p>
          <a:p>
            <a:endParaRPr lang="en-US" dirty="0" smtClean="0">
              <a:sym typeface="Wingdings"/>
            </a:endParaRPr>
          </a:p>
          <a:p>
            <a:r>
              <a:rPr lang="en-US" dirty="0" smtClean="0">
                <a:sym typeface="Wingdings"/>
              </a:rPr>
              <a:t>Quartering</a:t>
            </a:r>
            <a:r>
              <a:rPr lang="en-US" baseline="0" dirty="0" smtClean="0">
                <a:sym typeface="Wingdings"/>
              </a:rPr>
              <a:t> Act allowed government to house soldiers in public OR PRIVATE buildings</a:t>
            </a:r>
          </a:p>
          <a:p>
            <a:endParaRPr lang="en-US" baseline="0" dirty="0" smtClean="0">
              <a:sym typeface="Wingding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2400" dirty="0" smtClean="0"/>
              <a:t>Most government positions were appointed by King or royal governor</a:t>
            </a:r>
          </a:p>
          <a:p>
            <a:endParaRPr lang="en-US" dirty="0"/>
          </a:p>
        </p:txBody>
      </p:sp>
      <p:sp>
        <p:nvSpPr>
          <p:cNvPr id="4" name="Slide Number Placeholder 3"/>
          <p:cNvSpPr>
            <a:spLocks noGrp="1"/>
          </p:cNvSpPr>
          <p:nvPr>
            <p:ph type="sldNum" sz="quarter" idx="10"/>
          </p:nvPr>
        </p:nvSpPr>
        <p:spPr/>
        <p:txBody>
          <a:bodyPr/>
          <a:lstStyle/>
          <a:p>
            <a:fld id="{412BCF11-CF5F-E84E-B04D-6765C597F8CE}" type="slidenum">
              <a:rPr lang="en-US" smtClean="0"/>
              <a:pPr/>
              <a:t>27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2BCF11-CF5F-E84E-B04D-6765C597F8CE}" type="slidenum">
              <a:rPr lang="en-US" smtClean="0"/>
              <a:pPr/>
              <a:t>28</a:t>
            </a:fld>
            <a:endParaRPr lang="en-US"/>
          </a:p>
        </p:txBody>
      </p:sp>
    </p:spTree>
    <p:extLst>
      <p:ext uri="{BB962C8B-B14F-4D97-AF65-F5344CB8AC3E}">
        <p14:creationId xmlns:p14="http://schemas.microsoft.com/office/powerpoint/2010/main" val="319834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Major Players included Patrick Henry, Sam Adams, and John Adams</a:t>
            </a:r>
          </a:p>
          <a:p>
            <a:endParaRPr lang="en-US" dirty="0" smtClean="0"/>
          </a:p>
          <a:p>
            <a:r>
              <a:rPr lang="en-US" dirty="0" smtClean="0"/>
              <a:t>The only colony not to attend was Georgia</a:t>
            </a:r>
            <a:r>
              <a:rPr lang="en-US" baseline="0" dirty="0" smtClean="0"/>
              <a:t> – because they were hoping for aid from the British to deal with a problem with Indians on their frontier</a:t>
            </a:r>
          </a:p>
          <a:p>
            <a:endParaRPr lang="en-US" baseline="0" dirty="0" smtClean="0"/>
          </a:p>
          <a:p>
            <a:r>
              <a:rPr lang="en-US" baseline="0" dirty="0" smtClean="0"/>
              <a:t>The Congress agreed to reconvene in May 1775 if their demands had not been met</a:t>
            </a:r>
          </a:p>
          <a:p>
            <a:endParaRPr lang="en-US" baseline="0" dirty="0" smtClean="0"/>
          </a:p>
          <a:p>
            <a:r>
              <a:rPr lang="en-US" baseline="0" dirty="0" smtClean="0"/>
              <a:t>Dec of Rights and Grievances argued that colonies could only be taxed by themselves (NOT PARLIAMENT)</a:t>
            </a:r>
          </a:p>
          <a:p>
            <a:endParaRPr lang="en-US" baseline="0" dirty="0" smtClean="0"/>
          </a:p>
          <a:p>
            <a:r>
              <a:rPr lang="en-US" baseline="0" dirty="0" smtClean="0"/>
              <a:t>British rejection pushed Americans to rebellion</a:t>
            </a:r>
            <a:endParaRPr lang="en-US" dirty="0"/>
          </a:p>
        </p:txBody>
      </p:sp>
      <p:sp>
        <p:nvSpPr>
          <p:cNvPr id="4" name="Slide Number Placeholder 3"/>
          <p:cNvSpPr>
            <a:spLocks noGrp="1"/>
          </p:cNvSpPr>
          <p:nvPr>
            <p:ph type="sldNum" sz="quarter" idx="10"/>
          </p:nvPr>
        </p:nvSpPr>
        <p:spPr/>
        <p:txBody>
          <a:bodyPr/>
          <a:lstStyle/>
          <a:p>
            <a:fld id="{412BCF11-CF5F-E84E-B04D-6765C597F8CE}" type="slidenum">
              <a:rPr lang="en-US" smtClean="0"/>
              <a:pPr/>
              <a:t>30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lnSpc>
                <a:spcPct val="70000"/>
              </a:lnSpc>
            </a:pPr>
            <a:r>
              <a:rPr lang="en-US" sz="1200" dirty="0" smtClean="0"/>
              <a:t>Colonists in Boston were keeping watch over the British troops moves.</a:t>
            </a:r>
          </a:p>
          <a:p>
            <a:pPr eaLnBrk="1" hangingPunct="1">
              <a:lnSpc>
                <a:spcPct val="70000"/>
              </a:lnSpc>
            </a:pPr>
            <a:r>
              <a:rPr lang="en-US" sz="1200" dirty="0" smtClean="0"/>
              <a:t>Night of April 18, 1775 – Paul Revere, William Dawes, and Samuel Prescott rode out to spread the word</a:t>
            </a:r>
          </a:p>
          <a:p>
            <a:pPr eaLnBrk="1" hangingPunct="1">
              <a:lnSpc>
                <a:spcPct val="70000"/>
              </a:lnSpc>
            </a:pPr>
            <a:r>
              <a:rPr lang="en-US" sz="1200" dirty="0" smtClean="0"/>
              <a:t>700 British troops were headed for Concord</a:t>
            </a:r>
          </a:p>
          <a:p>
            <a:pPr eaLnBrk="1" hangingPunct="1">
              <a:lnSpc>
                <a:spcPct val="70000"/>
              </a:lnSpc>
            </a:pPr>
            <a:r>
              <a:rPr lang="en-US" sz="1200" dirty="0" smtClean="0"/>
              <a:t>From there pre-arranged signals were sent from town to town that the British were coming.</a:t>
            </a:r>
          </a:p>
          <a:p>
            <a:endParaRPr lang="en-US" dirty="0"/>
          </a:p>
        </p:txBody>
      </p:sp>
      <p:sp>
        <p:nvSpPr>
          <p:cNvPr id="4" name="Slide Number Placeholder 3"/>
          <p:cNvSpPr>
            <a:spLocks noGrp="1"/>
          </p:cNvSpPr>
          <p:nvPr>
            <p:ph type="sldNum" sz="quarter" idx="10"/>
          </p:nvPr>
        </p:nvSpPr>
        <p:spPr/>
        <p:txBody>
          <a:bodyPr/>
          <a:lstStyle/>
          <a:p>
            <a:fld id="{412BCF11-CF5F-E84E-B04D-6765C597F8CE}" type="slidenum">
              <a:rPr lang="en-US" smtClean="0"/>
              <a:pPr/>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Sounds like between</a:t>
            </a:r>
            <a:r>
              <a:rPr lang="en-US" baseline="0" dirty="0" smtClean="0"/>
              <a:t> French and Indians, but really between the French and the British over land in North America. The French and the Indians were on the same side. </a:t>
            </a:r>
            <a:endParaRPr lang="en-US" dirty="0"/>
          </a:p>
        </p:txBody>
      </p:sp>
      <p:sp>
        <p:nvSpPr>
          <p:cNvPr id="4" name="Slide Number Placeholder 3"/>
          <p:cNvSpPr>
            <a:spLocks noGrp="1"/>
          </p:cNvSpPr>
          <p:nvPr>
            <p:ph type="sldNum" sz="quarter" idx="10"/>
          </p:nvPr>
        </p:nvSpPr>
        <p:spPr/>
        <p:txBody>
          <a:bodyPr/>
          <a:lstStyle/>
          <a:p>
            <a:fld id="{412BCF11-CF5F-E84E-B04D-6765C597F8CE}" type="slidenum">
              <a:rPr lang="en-US" smtClean="0"/>
              <a:pPr/>
              <a:t>10</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 still, NO ONE KNOWS who fired the first shot</a:t>
            </a:r>
          </a:p>
          <a:p>
            <a:endParaRPr lang="en-US" dirty="0" smtClean="0"/>
          </a:p>
          <a:p>
            <a:pPr eaLnBrk="1" hangingPunct="1">
              <a:lnSpc>
                <a:spcPct val="80000"/>
              </a:lnSpc>
              <a:buFont typeface="Wingdings 2" pitchFamily="18" charset="2"/>
              <a:buNone/>
              <a:defRPr/>
            </a:pPr>
            <a:r>
              <a:rPr lang="en-US" dirty="0" smtClean="0"/>
              <a:t>8 minutemen killed, 9 wounded, 1 British soldier injured</a:t>
            </a:r>
          </a:p>
          <a:p>
            <a:pPr eaLnBrk="1" hangingPunct="1">
              <a:lnSpc>
                <a:spcPct val="80000"/>
              </a:lnSpc>
              <a:buFont typeface="Wingdings 2" pitchFamily="18" charset="2"/>
              <a:buNone/>
              <a:defRPr/>
            </a:pPr>
            <a:endParaRPr lang="en-US" dirty="0" smtClean="0"/>
          </a:p>
          <a:p>
            <a:pPr eaLnBrk="1" hangingPunct="1">
              <a:lnSpc>
                <a:spcPct val="80000"/>
              </a:lnSpc>
              <a:buFont typeface="Wingdings 2" pitchFamily="18" charset="2"/>
              <a:buNone/>
              <a:defRPr/>
            </a:pPr>
            <a:r>
              <a:rPr lang="en-US" dirty="0" smtClean="0"/>
              <a:t>Lasted only 15 minutes</a:t>
            </a:r>
          </a:p>
          <a:p>
            <a:endParaRPr lang="en-US" dirty="0"/>
          </a:p>
        </p:txBody>
      </p:sp>
      <p:sp>
        <p:nvSpPr>
          <p:cNvPr id="4" name="Slide Number Placeholder 3"/>
          <p:cNvSpPr>
            <a:spLocks noGrp="1"/>
          </p:cNvSpPr>
          <p:nvPr>
            <p:ph type="sldNum" sz="quarter" idx="10"/>
          </p:nvPr>
        </p:nvSpPr>
        <p:spPr/>
        <p:txBody>
          <a:bodyPr/>
          <a:lstStyle/>
          <a:p>
            <a:fld id="{412BCF11-CF5F-E84E-B04D-6765C597F8CE}" type="slidenum">
              <a:rPr lang="en-US" smtClean="0"/>
              <a:pPr/>
              <a:t>32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Arsenal: a place where military equipment and weapons are stored or made</a:t>
            </a:r>
            <a:endParaRPr lang="en-US" dirty="0"/>
          </a:p>
        </p:txBody>
      </p:sp>
      <p:sp>
        <p:nvSpPr>
          <p:cNvPr id="4" name="Slide Number Placeholder 3"/>
          <p:cNvSpPr>
            <a:spLocks noGrp="1"/>
          </p:cNvSpPr>
          <p:nvPr>
            <p:ph type="sldNum" sz="quarter" idx="10"/>
          </p:nvPr>
        </p:nvSpPr>
        <p:spPr/>
        <p:txBody>
          <a:bodyPr/>
          <a:lstStyle/>
          <a:p>
            <a:fld id="{412BCF11-CF5F-E84E-B04D-6765C597F8CE}" type="slidenum">
              <a:rPr lang="en-US" smtClean="0"/>
              <a:pPr/>
              <a:t>33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1200" dirty="0" smtClean="0"/>
              <a:t>Met in Philadelphia</a:t>
            </a:r>
          </a:p>
          <a:p>
            <a:pPr eaLnBrk="1" hangingPunct="1"/>
            <a:r>
              <a:rPr lang="en-US" sz="1200" dirty="0" smtClean="0"/>
              <a:t>All 13 colonies present</a:t>
            </a:r>
          </a:p>
          <a:p>
            <a:pPr eaLnBrk="1" hangingPunct="1"/>
            <a:r>
              <a:rPr lang="en-US" sz="1200" dirty="0" smtClean="0"/>
              <a:t>No demand for Independence but demanded for rights</a:t>
            </a:r>
          </a:p>
          <a:p>
            <a:endParaRPr lang="en-US" dirty="0"/>
          </a:p>
        </p:txBody>
      </p:sp>
      <p:sp>
        <p:nvSpPr>
          <p:cNvPr id="4" name="Slide Number Placeholder 3"/>
          <p:cNvSpPr>
            <a:spLocks noGrp="1"/>
          </p:cNvSpPr>
          <p:nvPr>
            <p:ph type="sldNum" sz="quarter" idx="10"/>
          </p:nvPr>
        </p:nvSpPr>
        <p:spPr/>
        <p:txBody>
          <a:bodyPr/>
          <a:lstStyle/>
          <a:p>
            <a:fld id="{412BCF11-CF5F-E84E-B04D-6765C597F8CE}" type="slidenum">
              <a:rPr lang="en-US" smtClean="0"/>
              <a:pPr/>
              <a:t>35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742950" lvl="1" indent="-285750">
              <a:spcBef>
                <a:spcPct val="20000"/>
              </a:spcBef>
              <a:buFontTx/>
              <a:buChar char="–"/>
            </a:pPr>
            <a:r>
              <a:rPr lang="en-US" sz="2000" dirty="0" smtClean="0"/>
              <a:t>Declared colonies in rebellion, therefore guilty of treason</a:t>
            </a:r>
          </a:p>
          <a:p>
            <a:pPr marL="742950" lvl="1" indent="-285750">
              <a:spcBef>
                <a:spcPct val="20000"/>
              </a:spcBef>
              <a:buFontTx/>
              <a:buChar char="–"/>
            </a:pPr>
            <a:r>
              <a:rPr lang="en-US" sz="2000" dirty="0" smtClean="0"/>
              <a:t>Hired Hessian mercenaries to fight Americans</a:t>
            </a:r>
          </a:p>
          <a:p>
            <a:endParaRPr lang="en-US" dirty="0"/>
          </a:p>
        </p:txBody>
      </p:sp>
      <p:sp>
        <p:nvSpPr>
          <p:cNvPr id="4" name="Slide Number Placeholder 3"/>
          <p:cNvSpPr>
            <a:spLocks noGrp="1"/>
          </p:cNvSpPr>
          <p:nvPr>
            <p:ph type="sldNum" sz="quarter" idx="10"/>
          </p:nvPr>
        </p:nvSpPr>
        <p:spPr/>
        <p:txBody>
          <a:bodyPr/>
          <a:lstStyle/>
          <a:p>
            <a:fld id="{412BCF11-CF5F-E84E-B04D-6765C597F8CE}" type="slidenum">
              <a:rPr lang="en-US" smtClean="0"/>
              <a:pPr/>
              <a:t>37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eaLnBrk="1" hangingPunct="1"/>
            <a:r>
              <a:rPr lang="en-US" sz="2000" dirty="0" smtClean="0"/>
              <a:t>Had roots in ancient Greece and Rome</a:t>
            </a:r>
          </a:p>
          <a:p>
            <a:pPr lvl="1" eaLnBrk="1" hangingPunct="1"/>
            <a:r>
              <a:rPr lang="en-US" sz="2000" dirty="0" smtClean="0"/>
              <a:t>Popular with British politicians who wanted to limit King’s power</a:t>
            </a:r>
          </a:p>
          <a:p>
            <a:endParaRPr lang="en-US" dirty="0" smtClean="0"/>
          </a:p>
          <a:p>
            <a:pPr lvl="1" eaLnBrk="1" hangingPunct="1"/>
            <a:r>
              <a:rPr lang="en-US" sz="2000" dirty="0" smtClean="0"/>
              <a:t>Angry at King’s treatment</a:t>
            </a:r>
          </a:p>
          <a:p>
            <a:pPr lvl="1" eaLnBrk="1" hangingPunct="1"/>
            <a:r>
              <a:rPr lang="en-US" sz="2000" dirty="0" smtClean="0"/>
              <a:t>Experience with colonial assemblies, town meetings, churches, social mobility</a:t>
            </a:r>
          </a:p>
          <a:p>
            <a:pPr lvl="1" eaLnBrk="1" hangingPunct="1"/>
            <a:r>
              <a:rPr lang="en-US" sz="2000" dirty="0" smtClean="0"/>
              <a:t>Willing to sacrifice self interest for public good</a:t>
            </a:r>
          </a:p>
          <a:p>
            <a:pPr lvl="1" eaLnBrk="1" hangingPunct="1"/>
            <a:r>
              <a:rPr lang="en-US" sz="2000" dirty="0" smtClean="0"/>
              <a:t>Conservative republicans opposed social equality</a:t>
            </a:r>
          </a:p>
          <a:p>
            <a:endParaRPr lang="en-US" dirty="0"/>
          </a:p>
        </p:txBody>
      </p:sp>
      <p:sp>
        <p:nvSpPr>
          <p:cNvPr id="4" name="Slide Number Placeholder 3"/>
          <p:cNvSpPr>
            <a:spLocks noGrp="1"/>
          </p:cNvSpPr>
          <p:nvPr>
            <p:ph type="sldNum" sz="quarter" idx="10"/>
          </p:nvPr>
        </p:nvSpPr>
        <p:spPr/>
        <p:txBody>
          <a:bodyPr/>
          <a:lstStyle/>
          <a:p>
            <a:fld id="{412BCF11-CF5F-E84E-B04D-6765C597F8CE}" type="slidenum">
              <a:rPr lang="en-US" smtClean="0"/>
              <a:pPr/>
              <a:t>39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declaration addresses not just Britain, but the world</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Richard Henry Lee proposed resolution for Independence on June 7, 1776 which was passed on July 2, 1776</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lvl="1" eaLnBrk="1" hangingPunct="1"/>
            <a:r>
              <a:rPr lang="en-US" sz="1900" dirty="0" smtClean="0"/>
              <a:t>Stated what everyone already believed</a:t>
            </a:r>
          </a:p>
          <a:p>
            <a:pPr lvl="1" eaLnBrk="1" hangingPunct="1"/>
            <a:r>
              <a:rPr lang="en-US" sz="1900" dirty="0" smtClean="0"/>
              <a:t>Used phrases from British legal history and “natural rights”</a:t>
            </a:r>
          </a:p>
          <a:p>
            <a:pPr lvl="1" eaLnBrk="1" hangingPunct="1"/>
            <a:r>
              <a:rPr lang="en-US" sz="1900" dirty="0" smtClean="0"/>
              <a:t>After giving explaining why people may rebel in general, the declaration has a long list of specific reasons why they SHOULD rebel</a:t>
            </a:r>
          </a:p>
          <a:p>
            <a:pPr lvl="1" eaLnBrk="1" hangingPunct="1"/>
            <a:r>
              <a:rPr lang="en-US" sz="1900" dirty="0" smtClean="0"/>
              <a:t>Concluded by stating America did everything it could to avoid this step</a:t>
            </a:r>
          </a:p>
          <a:p>
            <a:pPr lvl="1" eaLnBrk="1" hangingPunct="1"/>
            <a:r>
              <a:rPr lang="en-US" sz="1900" dirty="0" smtClean="0"/>
              <a:t>Ignored Parliament only focused on King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412BCF11-CF5F-E84E-B04D-6765C597F8CE}" type="slidenum">
              <a:rPr lang="en-US" smtClean="0"/>
              <a:pPr/>
              <a:t>40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2000" dirty="0" smtClean="0">
                <a:solidFill>
                  <a:srgbClr val="000090"/>
                </a:solidFill>
              </a:rPr>
              <a:t>Militia controlled country areas and places where Britain lacked ability to have strong military presence</a:t>
            </a:r>
          </a:p>
          <a:p>
            <a:pPr lvl="1" eaLnBrk="1" hangingPunct="1"/>
            <a:r>
              <a:rPr lang="en-US" dirty="0" smtClean="0">
                <a:solidFill>
                  <a:srgbClr val="000090"/>
                </a:solidFill>
              </a:rPr>
              <a:t>Responsible for “educating” people about the necessity of the Cause</a:t>
            </a:r>
          </a:p>
          <a:p>
            <a:endParaRPr lang="en-US" dirty="0"/>
          </a:p>
        </p:txBody>
      </p:sp>
      <p:sp>
        <p:nvSpPr>
          <p:cNvPr id="4" name="Slide Number Placeholder 3"/>
          <p:cNvSpPr>
            <a:spLocks noGrp="1"/>
          </p:cNvSpPr>
          <p:nvPr>
            <p:ph type="sldNum" sz="quarter" idx="10"/>
          </p:nvPr>
        </p:nvSpPr>
        <p:spPr/>
        <p:txBody>
          <a:bodyPr/>
          <a:lstStyle/>
          <a:p>
            <a:fld id="{412BCF11-CF5F-E84E-B04D-6765C597F8CE}" type="slidenum">
              <a:rPr lang="en-US" smtClean="0"/>
              <a:pPr/>
              <a:t>43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2BCF11-CF5F-E84E-B04D-6765C597F8CE}" type="slidenum">
              <a:rPr lang="en-US" smtClean="0"/>
              <a:pPr/>
              <a:t>44</a:t>
            </a:fld>
            <a:endParaRPr lang="en-US"/>
          </a:p>
        </p:txBody>
      </p:sp>
    </p:spTree>
    <p:extLst>
      <p:ext uri="{BB962C8B-B14F-4D97-AF65-F5344CB8AC3E}">
        <p14:creationId xmlns:p14="http://schemas.microsoft.com/office/powerpoint/2010/main" val="3268702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2BCF11-CF5F-E84E-B04D-6765C597F8CE}" type="slidenum">
              <a:rPr lang="en-US" smtClean="0"/>
              <a:pPr/>
              <a:t>45</a:t>
            </a:fld>
            <a:endParaRPr lang="en-US"/>
          </a:p>
        </p:txBody>
      </p:sp>
    </p:spTree>
    <p:extLst>
      <p:ext uri="{BB962C8B-B14F-4D97-AF65-F5344CB8AC3E}">
        <p14:creationId xmlns:p14="http://schemas.microsoft.com/office/powerpoint/2010/main" val="3947013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2BCF11-CF5F-E84E-B04D-6765C597F8CE}" type="slidenum">
              <a:rPr lang="en-US" smtClean="0"/>
              <a:pPr/>
              <a:t>46</a:t>
            </a:fld>
            <a:endParaRPr lang="en-US"/>
          </a:p>
        </p:txBody>
      </p:sp>
    </p:spTree>
    <p:extLst>
      <p:ext uri="{BB962C8B-B14F-4D97-AF65-F5344CB8AC3E}">
        <p14:creationId xmlns:p14="http://schemas.microsoft.com/office/powerpoint/2010/main" val="1123825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the summer of 1954, it was clear that a war was coming</a:t>
            </a:r>
          </a:p>
          <a:p>
            <a:endParaRPr lang="en-US" dirty="0" smtClean="0"/>
          </a:p>
          <a:p>
            <a:r>
              <a:rPr lang="en-US" dirty="0" smtClean="0"/>
              <a:t>In July of 1954 more than 20 representatives</a:t>
            </a:r>
            <a:r>
              <a:rPr lang="en-US" baseline="0" dirty="0" smtClean="0"/>
              <a:t> from the colonies met in Albany, NY to try to figure out a response to the war.</a:t>
            </a:r>
          </a:p>
          <a:p>
            <a:endParaRPr lang="en-US" baseline="0" dirty="0" smtClean="0"/>
          </a:p>
          <a:p>
            <a:r>
              <a:rPr lang="en-US" baseline="0" dirty="0" smtClean="0"/>
              <a:t>This was a political cartoon made by Benjamin Franklin to demonstrate what would happen if the colonies did not unite together in the war effort</a:t>
            </a:r>
            <a:endParaRPr lang="en-US" dirty="0"/>
          </a:p>
        </p:txBody>
      </p:sp>
      <p:sp>
        <p:nvSpPr>
          <p:cNvPr id="4" name="Slide Number Placeholder 3"/>
          <p:cNvSpPr>
            <a:spLocks noGrp="1"/>
          </p:cNvSpPr>
          <p:nvPr>
            <p:ph type="sldNum" sz="quarter" idx="10"/>
          </p:nvPr>
        </p:nvSpPr>
        <p:spPr/>
        <p:txBody>
          <a:bodyPr/>
          <a:lstStyle/>
          <a:p>
            <a:fld id="{412BCF11-CF5F-E84E-B04D-6765C597F8CE}" type="slidenum">
              <a:rPr lang="en-US" smtClean="0"/>
              <a:pPr/>
              <a:t>13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2BCF11-CF5F-E84E-B04D-6765C597F8CE}" type="slidenum">
              <a:rPr lang="en-US" smtClean="0"/>
              <a:pPr/>
              <a:t>47</a:t>
            </a:fld>
            <a:endParaRPr lang="en-US"/>
          </a:p>
        </p:txBody>
      </p:sp>
    </p:spTree>
    <p:extLst>
      <p:ext uri="{BB962C8B-B14F-4D97-AF65-F5344CB8AC3E}">
        <p14:creationId xmlns:p14="http://schemas.microsoft.com/office/powerpoint/2010/main" val="1598865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Hessians: German soldiers hired by the British Army</a:t>
            </a:r>
            <a:endParaRPr lang="en-US" dirty="0"/>
          </a:p>
        </p:txBody>
      </p:sp>
      <p:sp>
        <p:nvSpPr>
          <p:cNvPr id="4" name="Slide Number Placeholder 3"/>
          <p:cNvSpPr>
            <a:spLocks noGrp="1"/>
          </p:cNvSpPr>
          <p:nvPr>
            <p:ph type="sldNum" sz="quarter" idx="10"/>
          </p:nvPr>
        </p:nvSpPr>
        <p:spPr/>
        <p:txBody>
          <a:bodyPr/>
          <a:lstStyle/>
          <a:p>
            <a:fld id="{412BCF11-CF5F-E84E-B04D-6765C597F8CE}" type="slidenum">
              <a:rPr lang="en-US" smtClean="0"/>
              <a:pPr/>
              <a:t>48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2BCF11-CF5F-E84E-B04D-6765C597F8CE}" type="slidenum">
              <a:rPr lang="en-US" smtClean="0"/>
              <a:pPr/>
              <a:t>49</a:t>
            </a:fld>
            <a:endParaRPr lang="en-US"/>
          </a:p>
        </p:txBody>
      </p:sp>
    </p:spTree>
    <p:extLst>
      <p:ext uri="{BB962C8B-B14F-4D97-AF65-F5344CB8AC3E}">
        <p14:creationId xmlns:p14="http://schemas.microsoft.com/office/powerpoint/2010/main" val="2440820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2BCF11-CF5F-E84E-B04D-6765C597F8CE}" type="slidenum">
              <a:rPr lang="en-US" smtClean="0"/>
              <a:pPr/>
              <a:t>50</a:t>
            </a:fld>
            <a:endParaRPr lang="en-US"/>
          </a:p>
        </p:txBody>
      </p:sp>
    </p:spTree>
    <p:extLst>
      <p:ext uri="{BB962C8B-B14F-4D97-AF65-F5344CB8AC3E}">
        <p14:creationId xmlns:p14="http://schemas.microsoft.com/office/powerpoint/2010/main" val="1976555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2BCF11-CF5F-E84E-B04D-6765C597F8CE}" type="slidenum">
              <a:rPr lang="en-US" smtClean="0"/>
              <a:pPr/>
              <a:t>51</a:t>
            </a:fld>
            <a:endParaRPr lang="en-US"/>
          </a:p>
        </p:txBody>
      </p:sp>
    </p:spTree>
    <p:extLst>
      <p:ext uri="{BB962C8B-B14F-4D97-AF65-F5344CB8AC3E}">
        <p14:creationId xmlns:p14="http://schemas.microsoft.com/office/powerpoint/2010/main" val="18315718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Treaty</a:t>
            </a:r>
            <a:r>
              <a:rPr lang="en-US" baseline="0" dirty="0" smtClean="0"/>
              <a:t> is a military alliance</a:t>
            </a:r>
            <a:endParaRPr lang="en-US" dirty="0"/>
          </a:p>
        </p:txBody>
      </p:sp>
      <p:sp>
        <p:nvSpPr>
          <p:cNvPr id="4" name="Slide Number Placeholder 3"/>
          <p:cNvSpPr>
            <a:spLocks noGrp="1"/>
          </p:cNvSpPr>
          <p:nvPr>
            <p:ph type="sldNum" sz="quarter" idx="10"/>
          </p:nvPr>
        </p:nvSpPr>
        <p:spPr/>
        <p:txBody>
          <a:bodyPr/>
          <a:lstStyle/>
          <a:p>
            <a:fld id="{412BCF11-CF5F-E84E-B04D-6765C597F8CE}" type="slidenum">
              <a:rPr lang="en-US" smtClean="0"/>
              <a:pPr/>
              <a:t>52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William Franklin was imprisoned during the war and in 1782 sent to exile in Britain where he lived in London until his death</a:t>
            </a:r>
            <a:r>
              <a:rPr lang="en-US" baseline="0" dirty="0" smtClean="0"/>
              <a:t> in 1813</a:t>
            </a:r>
            <a:endParaRPr lang="en-US" dirty="0"/>
          </a:p>
        </p:txBody>
      </p:sp>
      <p:sp>
        <p:nvSpPr>
          <p:cNvPr id="4" name="Slide Number Placeholder 3"/>
          <p:cNvSpPr>
            <a:spLocks noGrp="1"/>
          </p:cNvSpPr>
          <p:nvPr>
            <p:ph type="sldNum" sz="quarter" idx="10"/>
          </p:nvPr>
        </p:nvSpPr>
        <p:spPr/>
        <p:txBody>
          <a:bodyPr/>
          <a:lstStyle/>
          <a:p>
            <a:fld id="{412BCF11-CF5F-E84E-B04D-6765C597F8CE}" type="slidenum">
              <a:rPr lang="en-US" smtClean="0"/>
              <a:pPr/>
              <a:t>59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2BCF11-CF5F-E84E-B04D-6765C597F8CE}" type="slidenum">
              <a:rPr lang="en-US" smtClean="0"/>
              <a:pPr/>
              <a:t>60</a:t>
            </a:fld>
            <a:endParaRPr lang="en-US"/>
          </a:p>
        </p:txBody>
      </p:sp>
    </p:spTree>
    <p:extLst>
      <p:ext uri="{BB962C8B-B14F-4D97-AF65-F5344CB8AC3E}">
        <p14:creationId xmlns:p14="http://schemas.microsoft.com/office/powerpoint/2010/main" val="3261303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2BCF11-CF5F-E84E-B04D-6765C597F8CE}" type="slidenum">
              <a:rPr lang="en-US" smtClean="0"/>
              <a:pPr/>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Later, we will see French gain a bit of this</a:t>
            </a:r>
            <a:r>
              <a:rPr lang="en-US" baseline="0" dirty="0" smtClean="0"/>
              <a:t> territory back in 1800 through Napoleon Bonaparte, but then in 1803 Thomas Jefferson will purchase it in an event called the Louisiana Purchase. </a:t>
            </a:r>
          </a:p>
          <a:p>
            <a:endParaRPr lang="en-US" baseline="0" dirty="0" smtClean="0"/>
          </a:p>
          <a:p>
            <a:r>
              <a:rPr lang="en-US" baseline="0" dirty="0" smtClean="0"/>
              <a:t>Guadeloupe is an island in the Caribbean that is still part of France today, and part of the European Union.</a:t>
            </a:r>
            <a:endParaRPr lang="en-US" dirty="0"/>
          </a:p>
        </p:txBody>
      </p:sp>
      <p:sp>
        <p:nvSpPr>
          <p:cNvPr id="4" name="Slide Number Placeholder 3"/>
          <p:cNvSpPr>
            <a:spLocks noGrp="1"/>
          </p:cNvSpPr>
          <p:nvPr>
            <p:ph type="sldNum" sz="quarter" idx="10"/>
          </p:nvPr>
        </p:nvSpPr>
        <p:spPr/>
        <p:txBody>
          <a:bodyPr/>
          <a:lstStyle/>
          <a:p>
            <a:fld id="{412BCF11-CF5F-E84E-B04D-6765C597F8CE}" type="slidenum">
              <a:rPr lang="en-US" smtClean="0"/>
              <a:pPr/>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out boundary of the colonies in 1763, explain that after the war, in the spring of 1763,</a:t>
            </a:r>
            <a:r>
              <a:rPr lang="en-US" baseline="0" dirty="0" smtClean="0"/>
              <a:t> an </a:t>
            </a:r>
            <a:r>
              <a:rPr lang="en-US" baseline="0" dirty="0" err="1" smtClean="0"/>
              <a:t>indian</a:t>
            </a:r>
            <a:r>
              <a:rPr lang="en-US" baseline="0" dirty="0" smtClean="0"/>
              <a:t> chief named Pontiac attacked several </a:t>
            </a:r>
            <a:r>
              <a:rPr lang="en-US" baseline="0" dirty="0" err="1" smtClean="0"/>
              <a:t>british</a:t>
            </a:r>
            <a:r>
              <a:rPr lang="en-US" baseline="0" dirty="0" smtClean="0"/>
              <a:t> forts in western Pennsylvania and so in the fall of 1763, King George issued the </a:t>
            </a:r>
            <a:r>
              <a:rPr lang="en-US" b="1" baseline="0" dirty="0" smtClean="0"/>
              <a:t>Royal Proclamation of 1763</a:t>
            </a:r>
            <a:r>
              <a:rPr lang="en-US" b="0" baseline="0" dirty="0" smtClean="0"/>
              <a:t> – which drew a line from north to south along the Appalachian mountains and declared the colonists could not settle west without British </a:t>
            </a:r>
            <a:r>
              <a:rPr lang="en-US" b="0" baseline="0" dirty="0" err="1" smtClean="0"/>
              <a:t>govt</a:t>
            </a:r>
            <a:r>
              <a:rPr lang="en-US" b="0" baseline="0" dirty="0" smtClean="0"/>
              <a:t> permission (this angered farmers and land speculators who wanted to access the land)</a:t>
            </a:r>
            <a:endParaRPr lang="en-US" dirty="0"/>
          </a:p>
        </p:txBody>
      </p:sp>
      <p:sp>
        <p:nvSpPr>
          <p:cNvPr id="4" name="Slide Number Placeholder 3"/>
          <p:cNvSpPr>
            <a:spLocks noGrp="1"/>
          </p:cNvSpPr>
          <p:nvPr>
            <p:ph type="sldNum" sz="quarter" idx="10"/>
          </p:nvPr>
        </p:nvSpPr>
        <p:spPr/>
        <p:txBody>
          <a:bodyPr/>
          <a:lstStyle/>
          <a:p>
            <a:fld id="{412BCF11-CF5F-E84E-B04D-6765C597F8CE}" type="slidenum">
              <a:rPr lang="en-US" smtClean="0"/>
              <a:pPr/>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2BCF11-CF5F-E84E-B04D-6765C597F8CE}" type="slidenum">
              <a:rPr lang="en-US" smtClean="0"/>
              <a:pPr/>
              <a:t>18</a:t>
            </a:fld>
            <a:endParaRPr lang="en-US"/>
          </a:p>
        </p:txBody>
      </p:sp>
    </p:spTree>
    <p:extLst>
      <p:ext uri="{BB962C8B-B14F-4D97-AF65-F5344CB8AC3E}">
        <p14:creationId xmlns:p14="http://schemas.microsoft.com/office/powerpoint/2010/main" val="3967322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Currency Act of 1751, later extended to all colonists in 1764, prohibited the colonies</a:t>
            </a:r>
            <a:r>
              <a:rPr lang="en-US" baseline="0" dirty="0" smtClean="0"/>
              <a:t> from issuing their own paper money</a:t>
            </a:r>
          </a:p>
          <a:p>
            <a:endParaRPr lang="en-US" baseline="0" dirty="0" smtClean="0"/>
          </a:p>
          <a:p>
            <a:pPr eaLnBrk="1" hangingPunct="1"/>
            <a:r>
              <a:rPr lang="en-US" sz="1600" dirty="0">
                <a:solidFill>
                  <a:srgbClr val="002060"/>
                </a:solidFill>
                <a:latin typeface="Arial Black" charset="0"/>
              </a:rPr>
              <a:t>Stamp Act Congress (October 1765)</a:t>
            </a:r>
          </a:p>
          <a:p>
            <a:pPr lvl="1" eaLnBrk="1" hangingPunct="1"/>
            <a:r>
              <a:rPr lang="en-US" sz="1600" dirty="0">
                <a:solidFill>
                  <a:srgbClr val="002060"/>
                </a:solidFill>
                <a:latin typeface="Arial Black" charset="0"/>
              </a:rPr>
              <a:t>9 of 13 colonies sent representatives to New York (MA, CT, RI, NJ, NY, PA, DE, MD, SC)</a:t>
            </a:r>
          </a:p>
          <a:p>
            <a:pPr lvl="1" eaLnBrk="1" hangingPunct="1"/>
            <a:r>
              <a:rPr lang="en-US" sz="1600" dirty="0">
                <a:solidFill>
                  <a:srgbClr val="002060"/>
                </a:solidFill>
                <a:latin typeface="Arial Black" charset="0"/>
              </a:rPr>
              <a:t>Demand repeal of Sugar and Stamp Acts</a:t>
            </a:r>
          </a:p>
          <a:p>
            <a:pPr lvl="1" eaLnBrk="1" hangingPunct="1"/>
            <a:r>
              <a:rPr lang="en-US" sz="1600" dirty="0">
                <a:solidFill>
                  <a:srgbClr val="002060"/>
                </a:solidFill>
                <a:latin typeface="Arial Black" charset="0"/>
              </a:rPr>
              <a:t>Protested increased power of Admiralty Courts</a:t>
            </a:r>
          </a:p>
          <a:p>
            <a:pPr lvl="1" eaLnBrk="1" hangingPunct="1"/>
            <a:r>
              <a:rPr lang="en-US" sz="1600" dirty="0">
                <a:solidFill>
                  <a:srgbClr val="002060"/>
                </a:solidFill>
                <a:latin typeface="Arial Black" charset="0"/>
              </a:rPr>
              <a:t>Significant step towards unifying colonies</a:t>
            </a:r>
          </a:p>
          <a:p>
            <a:endParaRPr lang="en-US" baseline="0" dirty="0" smtClean="0"/>
          </a:p>
        </p:txBody>
      </p:sp>
      <p:sp>
        <p:nvSpPr>
          <p:cNvPr id="4" name="Slide Number Placeholder 3"/>
          <p:cNvSpPr>
            <a:spLocks noGrp="1"/>
          </p:cNvSpPr>
          <p:nvPr>
            <p:ph type="sldNum" sz="quarter" idx="10"/>
          </p:nvPr>
        </p:nvSpPr>
        <p:spPr/>
        <p:txBody>
          <a:bodyPr/>
          <a:lstStyle/>
          <a:p>
            <a:fld id="{412BCF11-CF5F-E84E-B04D-6765C597F8CE}" type="slidenum">
              <a:rPr lang="en-US" smtClean="0"/>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2BCF11-CF5F-E84E-B04D-6765C597F8CE}" type="slidenum">
              <a:rPr lang="en-US" smtClean="0"/>
              <a:pPr/>
              <a:t>20</a:t>
            </a:fld>
            <a:endParaRPr lang="en-US"/>
          </a:p>
        </p:txBody>
      </p:sp>
    </p:spTree>
    <p:extLst>
      <p:ext uri="{BB962C8B-B14F-4D97-AF65-F5344CB8AC3E}">
        <p14:creationId xmlns:p14="http://schemas.microsoft.com/office/powerpoint/2010/main" val="3698225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832C8946-1865-F841-B8E1-564116745323}" type="datetimeFigureOut">
              <a:rPr lang="en-US" smtClean="0"/>
              <a:pPr/>
              <a:t>1/30/2014</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DF9B33AA-8164-0A46-A954-1A99ED8E46A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832C8946-1865-F841-B8E1-564116745323}" type="datetimeFigureOut">
              <a:rPr lang="en-US" smtClean="0"/>
              <a:pPr/>
              <a:t>1/30/2014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B33AA-8164-0A46-A954-1A99ED8E46A1}" type="slidenum">
              <a:rPr lang="en-US" smtClean="0"/>
              <a:pPr/>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832C8946-1865-F841-B8E1-564116745323}" type="datetimeFigureOut">
              <a:rPr lang="en-US" smtClean="0"/>
              <a:pPr/>
              <a:t>1/30/2014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B33AA-8164-0A46-A954-1A99ED8E46A1}" type="slidenum">
              <a:rPr lang="en-US" smtClean="0"/>
              <a:pPr/>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32C8946-1865-F841-B8E1-564116745323}" type="datetimeFigureOut">
              <a:rPr lang="en-US" smtClean="0"/>
              <a:pPr/>
              <a:t>1/30/2014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9B33AA-8164-0A46-A954-1A99ED8E46A1}"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2C8946-1865-F841-B8E1-564116745323}" type="datetimeFigureOut">
              <a:rPr lang="en-US" smtClean="0"/>
              <a:pPr/>
              <a:t>1/30/2014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9B33AA-8164-0A46-A954-1A99ED8E46A1}"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14398" y="2866030"/>
            <a:ext cx="3563938"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C8946-1865-F841-B8E1-564116745323}" type="datetimeFigureOut">
              <a:rPr lang="en-US" smtClean="0"/>
              <a:pPr/>
              <a:t>1/30/2014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B33AA-8164-0A46-A954-1A99ED8E46A1}"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C8946-1865-F841-B8E1-564116745323}" type="datetimeFigureOut">
              <a:rPr lang="en-US" smtClean="0"/>
              <a:pPr/>
              <a:t>1/30/2014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B33AA-8164-0A46-A954-1A99ED8E46A1}" type="slidenum">
              <a:rPr lang="en-US" smtClean="0"/>
              <a:pPr/>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Click icon to add picture</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C8946-1865-F841-B8E1-564116745323}" type="datetimeFigureOut">
              <a:rPr lang="en-US" smtClean="0"/>
              <a:pPr/>
              <a:t>1/30/2014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B33AA-8164-0A46-A954-1A99ED8E46A1}"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C8946-1865-F841-B8E1-564116745323}" type="datetimeFigureOut">
              <a:rPr lang="en-US" smtClean="0"/>
              <a:pPr/>
              <a:t>1/30/2014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B33AA-8164-0A46-A954-1A99ED8E46A1}" type="slidenum">
              <a:rPr lang="en-US" smtClean="0"/>
              <a:pPr/>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C8946-1865-F841-B8E1-564116745323}" type="datetimeFigureOut">
              <a:rPr lang="en-US" smtClean="0"/>
              <a:pPr/>
              <a:t>1/30/2014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B33AA-8164-0A46-A954-1A99ED8E46A1}"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32C8946-1865-F841-B8E1-564116745323}" type="datetimeFigureOut">
              <a:rPr lang="en-US" smtClean="0"/>
              <a:pPr/>
              <a:t>1/30/2014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B33AA-8164-0A46-A954-1A99ED8E46A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32C8946-1865-F841-B8E1-564116745323}" type="datetimeFigureOut">
              <a:rPr lang="en-US" smtClean="0"/>
              <a:pPr/>
              <a:t>1/30/2014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B33AA-8164-0A46-A954-1A99ED8E46A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32C8946-1865-F841-B8E1-564116745323}" type="datetimeFigureOut">
              <a:rPr lang="en-US" smtClean="0"/>
              <a:pPr/>
              <a:t>1/30/2014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B33AA-8164-0A46-A954-1A99ED8E46A1}"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E4C04BD-118A-8B42-A471-CC92D295F4B6}"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18D26BF1-3618-EA4C-A15E-D544DBCDB95A}"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FF4027F-FADE-1349-80AB-577C8AF7CAE1}"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3C14D26-6740-5E45-A536-DC5BBAD8CFFF}"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75B5F-9B2A-CD4A-AC2F-88D73C379F4E}"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EA1799C-8D3E-1240-B3F0-5340A502BAA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832C8946-1865-F841-B8E1-564116745323}" type="datetimeFigureOut">
              <a:rPr lang="en-US" smtClean="0"/>
              <a:pPr/>
              <a:t>1/30/2014</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DF9B33AA-8164-0A46-A954-1A99ED8E46A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ct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832C8946-1865-F841-B8E1-564116745323}" type="datetimeFigureOut">
              <a:rPr lang="en-US" smtClean="0"/>
              <a:pPr/>
              <a:t>1/30/2014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B33AA-8164-0A46-A954-1A99ED8E46A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2C8946-1865-F841-B8E1-564116745323}" type="datetimeFigureOut">
              <a:rPr lang="en-US" smtClean="0"/>
              <a:pPr/>
              <a:t>1/30/2014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B33AA-8164-0A46-A954-1A99ED8E46A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C8946-1865-F841-B8E1-564116745323}" type="datetimeFigureOut">
              <a:rPr lang="en-US" smtClean="0"/>
              <a:pPr/>
              <a:t>1/30/2014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B33AA-8164-0A46-A954-1A99ED8E46A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832C8946-1865-F841-B8E1-564116745323}" type="datetimeFigureOut">
              <a:rPr lang="en-US" smtClean="0"/>
              <a:pPr/>
              <a:t>1/30/2014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B33AA-8164-0A46-A954-1A99ED8E46A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832C8946-1865-F841-B8E1-564116745323}" type="datetimeFigureOut">
              <a:rPr lang="en-US" smtClean="0"/>
              <a:pPr/>
              <a:t>1/30/2014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9B33AA-8164-0A46-A954-1A99ED8E46A1}" type="slidenum">
              <a:rPr lang="en-US" smtClean="0"/>
              <a:pPr/>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832C8946-1865-F841-B8E1-564116745323}" type="datetimeFigureOut">
              <a:rPr lang="en-US" smtClean="0"/>
              <a:pPr/>
              <a:t>1/30/2014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B33AA-8164-0A46-A954-1A99ED8E46A1}" type="slidenum">
              <a:rPr lang="en-US" smtClean="0"/>
              <a:pPr/>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832C8946-1865-F841-B8E1-564116745323}" type="datetimeFigureOut">
              <a:rPr lang="en-US" smtClean="0"/>
              <a:pPr/>
              <a:t>1/30/2014</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DF9B33AA-8164-0A46-A954-1A99ED8E46A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8"/>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9"/>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30"/>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30"/>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30"/>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u-s-history.com/pages/h789.html"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hyperlink" Target="http://www.loc.gov/exhibits/us.capitol/one.jp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www.american.edu/TED/ice/french-indian.htm"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gif"/><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59.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0"/>
            <a:ext cx="6477000" cy="6858000"/>
          </a:xfrm>
        </p:spPr>
        <p:txBody>
          <a:bodyPr anchor="ctr"/>
          <a:lstStyle/>
          <a:p>
            <a:pPr algn="ctr"/>
            <a:r>
              <a:rPr lang="en-US" dirty="0" smtClean="0"/>
              <a:t>Unit I: </a:t>
            </a:r>
            <a:br>
              <a:rPr lang="en-US" dirty="0" smtClean="0"/>
            </a:br>
            <a:r>
              <a:rPr lang="en-US" dirty="0" smtClean="0"/>
              <a:t>The Revolutionary Era</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4800" dirty="0" smtClean="0"/>
              <a:t>Setting the Stage for War</a:t>
            </a:r>
            <a:endParaRPr lang="en-US" sz="4800" dirty="0"/>
          </a:p>
        </p:txBody>
      </p:sp>
      <p:sp>
        <p:nvSpPr>
          <p:cNvPr id="9" name="Content Placeholder 8"/>
          <p:cNvSpPr>
            <a:spLocks noGrp="1"/>
          </p:cNvSpPr>
          <p:nvPr>
            <p:ph idx="1"/>
          </p:nvPr>
        </p:nvSpPr>
        <p:spPr>
          <a:xfrm>
            <a:off x="257458" y="1946468"/>
            <a:ext cx="3769010" cy="1827888"/>
          </a:xfrm>
        </p:spPr>
        <p:txBody>
          <a:bodyPr>
            <a:normAutofit/>
          </a:bodyPr>
          <a:lstStyle/>
          <a:p>
            <a:pPr marL="0" indent="0" algn="ctr">
              <a:buNone/>
            </a:pPr>
            <a:r>
              <a:rPr lang="en-US" dirty="0" smtClean="0"/>
              <a:t>FRENCH &amp; INDIAN WAR: war between the British and French over a land/border dispute</a:t>
            </a:r>
          </a:p>
          <a:p>
            <a:pPr>
              <a:buNone/>
            </a:pPr>
            <a:endParaRPr lang="en-US" dirty="0" smtClean="0"/>
          </a:p>
        </p:txBody>
      </p:sp>
      <p:pic>
        <p:nvPicPr>
          <p:cNvPr id="4" name="Picture 3" descr="french-era-1634-1763.png"/>
          <p:cNvPicPr>
            <a:picLocks noChangeAspect="1"/>
          </p:cNvPicPr>
          <p:nvPr/>
        </p:nvPicPr>
        <p:blipFill>
          <a:blip r:embed="rId3"/>
          <a:stretch>
            <a:fillRect/>
          </a:stretch>
        </p:blipFill>
        <p:spPr>
          <a:xfrm>
            <a:off x="4294068" y="1735138"/>
            <a:ext cx="4631094" cy="4614549"/>
          </a:xfrm>
          <a:prstGeom prst="rect">
            <a:avLst/>
          </a:prstGeom>
        </p:spPr>
      </p:pic>
      <p:sp>
        <p:nvSpPr>
          <p:cNvPr id="5" name="TextBox 4"/>
          <p:cNvSpPr txBox="1"/>
          <p:nvPr/>
        </p:nvSpPr>
        <p:spPr>
          <a:xfrm>
            <a:off x="432372" y="3774356"/>
            <a:ext cx="3594096" cy="2585323"/>
          </a:xfrm>
          <a:prstGeom prst="rect">
            <a:avLst/>
          </a:prstGeom>
          <a:noFill/>
        </p:spPr>
        <p:txBody>
          <a:bodyPr wrap="square" rtlCol="0">
            <a:spAutoFit/>
          </a:bodyPr>
          <a:lstStyle/>
          <a:p>
            <a:pPr algn="ctr"/>
            <a:r>
              <a:rPr lang="en-US" sz="2400" dirty="0" smtClean="0"/>
              <a:t>France and England wanted to expand their land holdings in North America and constant disagreements came up about who could claim what land.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908" y="1278400"/>
            <a:ext cx="8675976" cy="5286806"/>
          </a:xfrm>
        </p:spPr>
        <p:txBody>
          <a:bodyPr>
            <a:normAutofit/>
          </a:bodyPr>
          <a:lstStyle/>
          <a:p>
            <a:r>
              <a:rPr lang="en-US" sz="3800" dirty="0" smtClean="0"/>
              <a:t>George Washington led troops against the French in 1754</a:t>
            </a:r>
          </a:p>
          <a:p>
            <a:r>
              <a:rPr lang="en-US" sz="3800" dirty="0" smtClean="0"/>
              <a:t>Troops fight the Battle of </a:t>
            </a:r>
            <a:r>
              <a:rPr lang="en-US" sz="3800" dirty="0" err="1" smtClean="0"/>
              <a:t>Jumonville</a:t>
            </a:r>
            <a:r>
              <a:rPr lang="en-US" sz="3800" dirty="0" smtClean="0"/>
              <a:t> Glen</a:t>
            </a:r>
          </a:p>
          <a:p>
            <a:r>
              <a:rPr lang="en-US" sz="3800" dirty="0" smtClean="0"/>
              <a:t>Washington built Fort Necessity</a:t>
            </a:r>
          </a:p>
          <a:p>
            <a:r>
              <a:rPr lang="en-US" sz="3800" dirty="0" smtClean="0"/>
              <a:t>French ambushed the fort&amp; forced Washington to surrender</a:t>
            </a:r>
            <a:endParaRPr lang="en-US" sz="3800" dirty="0"/>
          </a:p>
        </p:txBody>
      </p:sp>
      <p:sp>
        <p:nvSpPr>
          <p:cNvPr id="4" name="TextBox 3"/>
          <p:cNvSpPr txBox="1"/>
          <p:nvPr/>
        </p:nvSpPr>
        <p:spPr>
          <a:xfrm>
            <a:off x="263908" y="229670"/>
            <a:ext cx="8675976" cy="830997"/>
          </a:xfrm>
          <a:prstGeom prst="rect">
            <a:avLst/>
          </a:prstGeom>
          <a:noFill/>
        </p:spPr>
        <p:txBody>
          <a:bodyPr wrap="square" rtlCol="0">
            <a:spAutoFit/>
          </a:bodyPr>
          <a:lstStyle/>
          <a:p>
            <a:pPr algn="ctr"/>
            <a:r>
              <a:rPr lang="en-US" sz="4800" dirty="0" smtClean="0"/>
              <a:t>Start of the War</a:t>
            </a:r>
            <a:endParaRPr lang="en-U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197946"/>
            <a:ext cx="9144000" cy="830997"/>
          </a:xfrm>
          <a:prstGeom prst="rect">
            <a:avLst/>
          </a:prstGeom>
          <a:noFill/>
          <a:ln w="9525">
            <a:noFill/>
            <a:miter lim="800000"/>
            <a:headEnd/>
            <a:tailEnd/>
          </a:ln>
        </p:spPr>
        <p:txBody>
          <a:bodyPr wrap="square">
            <a:prstTxWarp prst="textNoShape">
              <a:avLst/>
            </a:prstTxWarp>
            <a:spAutoFit/>
          </a:bodyPr>
          <a:lstStyle/>
          <a:p>
            <a:pPr algn="ctr"/>
            <a:r>
              <a:rPr lang="en-US" sz="4800" dirty="0" smtClean="0">
                <a:solidFill>
                  <a:srgbClr val="000000"/>
                </a:solidFill>
                <a:hlinkClick r:id="rId3"/>
              </a:rPr>
              <a:t>Albany Plan of Union</a:t>
            </a:r>
            <a:endParaRPr lang="en-US" sz="4800" dirty="0">
              <a:solidFill>
                <a:srgbClr val="000000"/>
              </a:solidFill>
            </a:endParaRPr>
          </a:p>
        </p:txBody>
      </p:sp>
      <p:sp>
        <p:nvSpPr>
          <p:cNvPr id="5124" name="Text Box 4"/>
          <p:cNvSpPr txBox="1">
            <a:spLocks noChangeArrowheads="1"/>
          </p:cNvSpPr>
          <p:nvPr/>
        </p:nvSpPr>
        <p:spPr bwMode="auto">
          <a:xfrm>
            <a:off x="162140" y="1347465"/>
            <a:ext cx="8796075" cy="1246495"/>
          </a:xfrm>
          <a:prstGeom prst="rect">
            <a:avLst/>
          </a:prstGeom>
          <a:noFill/>
          <a:ln w="9525">
            <a:noFill/>
            <a:miter lim="800000"/>
            <a:headEnd/>
            <a:tailEnd/>
          </a:ln>
        </p:spPr>
        <p:txBody>
          <a:bodyPr wrap="square">
            <a:prstTxWarp prst="textNoShape">
              <a:avLst/>
            </a:prstTxWarp>
            <a:spAutoFit/>
          </a:bodyPr>
          <a:lstStyle/>
          <a:p>
            <a:pPr>
              <a:spcBef>
                <a:spcPct val="50000"/>
              </a:spcBef>
              <a:buFont typeface="Arial"/>
              <a:buChar char="•"/>
            </a:pPr>
            <a:r>
              <a:rPr lang="en-US" sz="3000" dirty="0" smtClean="0"/>
              <a:t> Proposed by Ben </a:t>
            </a:r>
            <a:r>
              <a:rPr lang="en-US" sz="3000" dirty="0"/>
              <a:t>Franklin</a:t>
            </a:r>
            <a:r>
              <a:rPr lang="en-US" sz="3000" dirty="0" smtClean="0"/>
              <a:t> &amp; Thomas Hutchinson</a:t>
            </a:r>
          </a:p>
          <a:p>
            <a:pPr>
              <a:spcBef>
                <a:spcPct val="50000"/>
              </a:spcBef>
              <a:buFont typeface="Arial"/>
              <a:buChar char="•"/>
            </a:pPr>
            <a:r>
              <a:rPr lang="en-US" sz="3000" dirty="0" smtClean="0"/>
              <a:t> Plan called </a:t>
            </a:r>
            <a:r>
              <a:rPr lang="en-US" sz="3000" dirty="0"/>
              <a:t>for colonial </a:t>
            </a:r>
            <a:r>
              <a:rPr lang="en-US" sz="3000" dirty="0" smtClean="0"/>
              <a:t>unity, but no colonies approved</a:t>
            </a:r>
            <a:endParaRPr lang="en-US" sz="3000" dirty="0"/>
          </a:p>
        </p:txBody>
      </p:sp>
      <p:pic>
        <p:nvPicPr>
          <p:cNvPr id="5125" name="Picture 5">
            <a:hlinkClick r:id="rId4"/>
          </p:cNvPr>
          <p:cNvPicPr>
            <a:picLocks noChangeAspect="1" noChangeArrowheads="1"/>
          </p:cNvPicPr>
          <p:nvPr/>
        </p:nvPicPr>
        <p:blipFill>
          <a:blip r:embed="rId5"/>
          <a:srcRect/>
          <a:stretch>
            <a:fillRect/>
          </a:stretch>
        </p:blipFill>
        <p:spPr bwMode="auto">
          <a:xfrm>
            <a:off x="1830861" y="2733076"/>
            <a:ext cx="5668097" cy="39838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 fill="hold"/>
                                        <p:tgtEl>
                                          <p:spTgt spid="5123"/>
                                        </p:tgtEl>
                                        <p:attrNameLst>
                                          <p:attrName>ppt_w</p:attrName>
                                        </p:attrNameLst>
                                      </p:cBhvr>
                                      <p:tavLst>
                                        <p:tav tm="0">
                                          <p:val>
                                            <p:strVal val="#ppt_w*0.05"/>
                                          </p:val>
                                        </p:tav>
                                        <p:tav tm="100000">
                                          <p:val>
                                            <p:strVal val="#ppt_w"/>
                                          </p:val>
                                        </p:tav>
                                      </p:tavLst>
                                    </p:anim>
                                    <p:anim calcmode="lin" valueType="num">
                                      <p:cBhvr>
                                        <p:cTn id="8" dur="500" fill="hold"/>
                                        <p:tgtEl>
                                          <p:spTgt spid="5123"/>
                                        </p:tgtEl>
                                        <p:attrNameLst>
                                          <p:attrName>ppt_h</p:attrName>
                                        </p:attrNameLst>
                                      </p:cBhvr>
                                      <p:tavLst>
                                        <p:tav tm="0">
                                          <p:val>
                                            <p:strVal val="#ppt_h"/>
                                          </p:val>
                                        </p:tav>
                                        <p:tav tm="100000">
                                          <p:val>
                                            <p:strVal val="#ppt_h"/>
                                          </p:val>
                                        </p:tav>
                                      </p:tavLst>
                                    </p:anim>
                                    <p:anim calcmode="lin" valueType="num">
                                      <p:cBhvr>
                                        <p:cTn id="9" dur="500" fill="hold"/>
                                        <p:tgtEl>
                                          <p:spTgt spid="5123"/>
                                        </p:tgtEl>
                                        <p:attrNameLst>
                                          <p:attrName>ppt_x</p:attrName>
                                        </p:attrNameLst>
                                      </p:cBhvr>
                                      <p:tavLst>
                                        <p:tav tm="0">
                                          <p:val>
                                            <p:strVal val="#ppt_x-.2"/>
                                          </p:val>
                                        </p:tav>
                                        <p:tav tm="100000">
                                          <p:val>
                                            <p:strVal val="#ppt_x"/>
                                          </p:val>
                                        </p:tav>
                                      </p:tavLst>
                                    </p:anim>
                                    <p:anim calcmode="lin" valueType="num">
                                      <p:cBhvr>
                                        <p:cTn id="10" dur="500" fill="hold"/>
                                        <p:tgtEl>
                                          <p:spTgt spid="5123"/>
                                        </p:tgtEl>
                                        <p:attrNameLst>
                                          <p:attrName>ppt_y</p:attrName>
                                        </p:attrNameLst>
                                      </p:cBhvr>
                                      <p:tavLst>
                                        <p:tav tm="0">
                                          <p:val>
                                            <p:strVal val="#ppt_y"/>
                                          </p:val>
                                        </p:tav>
                                        <p:tav tm="100000">
                                          <p:val>
                                            <p:strVal val="#ppt_y"/>
                                          </p:val>
                                        </p:tav>
                                      </p:tavLst>
                                    </p:anim>
                                    <p:animEffect transition="in" filter="fade">
                                      <p:cBhvr>
                                        <p:cTn id="11" dur="500"/>
                                        <p:tgtEl>
                                          <p:spTgt spid="512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randombar(horizontal)">
                                      <p:cBhvr>
                                        <p:cTn id="16" dur="2000"/>
                                        <p:tgtEl>
                                          <p:spTgt spid="5124"/>
                                        </p:tgtEl>
                                      </p:cBhvr>
                                    </p:animEffect>
                                  </p:childTnLst>
                                </p:cTn>
                              </p:par>
                              <p:par>
                                <p:cTn id="17" presetID="54" presetClass="entr" presetSubtype="0" accel="100000" fill="hold" nodeType="withEffect">
                                  <p:stCondLst>
                                    <p:cond delay="0"/>
                                  </p:stCondLst>
                                  <p:childTnLst>
                                    <p:set>
                                      <p:cBhvr>
                                        <p:cTn id="18" dur="1" fill="hold">
                                          <p:stCondLst>
                                            <p:cond delay="0"/>
                                          </p:stCondLst>
                                        </p:cTn>
                                        <p:tgtEl>
                                          <p:spTgt spid="5125"/>
                                        </p:tgtEl>
                                        <p:attrNameLst>
                                          <p:attrName>style.visibility</p:attrName>
                                        </p:attrNameLst>
                                      </p:cBhvr>
                                      <p:to>
                                        <p:strVal val="visible"/>
                                      </p:to>
                                    </p:set>
                                    <p:anim calcmode="lin" valueType="num">
                                      <p:cBhvr>
                                        <p:cTn id="19" dur="2000" fill="hold"/>
                                        <p:tgtEl>
                                          <p:spTgt spid="5125"/>
                                        </p:tgtEl>
                                        <p:attrNameLst>
                                          <p:attrName>ppt_w</p:attrName>
                                        </p:attrNameLst>
                                      </p:cBhvr>
                                      <p:tavLst>
                                        <p:tav tm="0">
                                          <p:val>
                                            <p:strVal val="#ppt_w*0.05"/>
                                          </p:val>
                                        </p:tav>
                                        <p:tav tm="100000">
                                          <p:val>
                                            <p:strVal val="#ppt_w"/>
                                          </p:val>
                                        </p:tav>
                                      </p:tavLst>
                                    </p:anim>
                                    <p:anim calcmode="lin" valueType="num">
                                      <p:cBhvr>
                                        <p:cTn id="20" dur="2000" fill="hold"/>
                                        <p:tgtEl>
                                          <p:spTgt spid="5125"/>
                                        </p:tgtEl>
                                        <p:attrNameLst>
                                          <p:attrName>ppt_h</p:attrName>
                                        </p:attrNameLst>
                                      </p:cBhvr>
                                      <p:tavLst>
                                        <p:tav tm="0">
                                          <p:val>
                                            <p:strVal val="#ppt_h"/>
                                          </p:val>
                                        </p:tav>
                                        <p:tav tm="100000">
                                          <p:val>
                                            <p:strVal val="#ppt_h"/>
                                          </p:val>
                                        </p:tav>
                                      </p:tavLst>
                                    </p:anim>
                                    <p:anim calcmode="lin" valueType="num">
                                      <p:cBhvr>
                                        <p:cTn id="21" dur="2000" fill="hold"/>
                                        <p:tgtEl>
                                          <p:spTgt spid="5125"/>
                                        </p:tgtEl>
                                        <p:attrNameLst>
                                          <p:attrName>ppt_x</p:attrName>
                                        </p:attrNameLst>
                                      </p:cBhvr>
                                      <p:tavLst>
                                        <p:tav tm="0">
                                          <p:val>
                                            <p:strVal val="#ppt_x-.2"/>
                                          </p:val>
                                        </p:tav>
                                        <p:tav tm="100000">
                                          <p:val>
                                            <p:strVal val="#ppt_x"/>
                                          </p:val>
                                        </p:tav>
                                      </p:tavLst>
                                    </p:anim>
                                    <p:anim calcmode="lin" valueType="num">
                                      <p:cBhvr>
                                        <p:cTn id="22" dur="2000" fill="hold"/>
                                        <p:tgtEl>
                                          <p:spTgt spid="5125"/>
                                        </p:tgtEl>
                                        <p:attrNameLst>
                                          <p:attrName>ppt_y</p:attrName>
                                        </p:attrNameLst>
                                      </p:cBhvr>
                                      <p:tavLst>
                                        <p:tav tm="0">
                                          <p:val>
                                            <p:strVal val="#ppt_y"/>
                                          </p:val>
                                        </p:tav>
                                        <p:tav tm="100000">
                                          <p:val>
                                            <p:strVal val="#ppt_y"/>
                                          </p:val>
                                        </p:tav>
                                      </p:tavLst>
                                    </p:anim>
                                    <p:animEffect transition="in" filter="fade">
                                      <p:cBhvr>
                                        <p:cTn id="23" dur="2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0423"/>
            <a:ext cx="9144000" cy="868362"/>
          </a:xfrm>
        </p:spPr>
        <p:txBody>
          <a:bodyPr anchor="t"/>
          <a:lstStyle/>
          <a:p>
            <a:r>
              <a:rPr lang="en-US" sz="4400" dirty="0" smtClean="0"/>
              <a:t>Alliances in the French and Indian War</a:t>
            </a:r>
            <a:endParaRPr lang="en-US" sz="4400" dirty="0"/>
          </a:p>
        </p:txBody>
      </p:sp>
      <p:sp>
        <p:nvSpPr>
          <p:cNvPr id="4" name="Text Placeholder 3"/>
          <p:cNvSpPr>
            <a:spLocks noGrp="1"/>
          </p:cNvSpPr>
          <p:nvPr>
            <p:ph type="body" idx="1"/>
          </p:nvPr>
        </p:nvSpPr>
        <p:spPr>
          <a:xfrm>
            <a:off x="753871" y="1320259"/>
            <a:ext cx="7785286" cy="854616"/>
          </a:xfrm>
        </p:spPr>
        <p:txBody>
          <a:bodyPr>
            <a:noAutofit/>
          </a:bodyPr>
          <a:lstStyle/>
          <a:p>
            <a:r>
              <a:rPr lang="en-US" sz="2800" dirty="0" smtClean="0">
                <a:solidFill>
                  <a:schemeClr val="tx1"/>
                </a:solidFill>
                <a:latin typeface="+mn-lt"/>
              </a:rPr>
              <a:t>ALLIANCE: formal agreement by 2 or more nations to act together in a cause</a:t>
            </a:r>
            <a:endParaRPr lang="en-US" sz="2800" dirty="0">
              <a:solidFill>
                <a:schemeClr val="tx1"/>
              </a:solidFill>
              <a:latin typeface="+mn-lt"/>
            </a:endParaRPr>
          </a:p>
        </p:txBody>
      </p:sp>
      <p:sp>
        <p:nvSpPr>
          <p:cNvPr id="10" name="Content Placeholder 9"/>
          <p:cNvSpPr>
            <a:spLocks noGrp="1"/>
          </p:cNvSpPr>
          <p:nvPr>
            <p:ph sz="half" idx="2"/>
          </p:nvPr>
        </p:nvSpPr>
        <p:spPr>
          <a:xfrm>
            <a:off x="499931" y="2350735"/>
            <a:ext cx="3964391" cy="1999707"/>
          </a:xfrm>
        </p:spPr>
        <p:txBody>
          <a:bodyPr>
            <a:normAutofit fontScale="77500" lnSpcReduction="20000"/>
          </a:bodyPr>
          <a:lstStyle/>
          <a:p>
            <a:pPr algn="ctr"/>
            <a:r>
              <a:rPr lang="en-US" sz="2800" dirty="0" smtClean="0"/>
              <a:t>France </a:t>
            </a:r>
          </a:p>
          <a:p>
            <a:pPr algn="ctr"/>
            <a:r>
              <a:rPr lang="en-US" sz="2800" dirty="0" err="1" smtClean="0"/>
              <a:t>Algonquins</a:t>
            </a:r>
            <a:r>
              <a:rPr lang="en-US" sz="2800" dirty="0" smtClean="0"/>
              <a:t> </a:t>
            </a:r>
          </a:p>
          <a:p>
            <a:pPr algn="ctr"/>
            <a:r>
              <a:rPr lang="en-US" sz="2800" dirty="0" err="1" smtClean="0"/>
              <a:t>Hurons</a:t>
            </a:r>
            <a:endParaRPr lang="en-US" sz="2800" dirty="0" smtClean="0"/>
          </a:p>
          <a:p>
            <a:pPr algn="ctr"/>
            <a:r>
              <a:rPr lang="en-US" sz="2800" dirty="0" smtClean="0"/>
              <a:t>Spain (1762)</a:t>
            </a:r>
            <a:endParaRPr lang="en-US" sz="2800" dirty="0"/>
          </a:p>
        </p:txBody>
      </p:sp>
      <p:sp>
        <p:nvSpPr>
          <p:cNvPr id="12" name="Content Placeholder 11"/>
          <p:cNvSpPr>
            <a:spLocks noGrp="1"/>
          </p:cNvSpPr>
          <p:nvPr>
            <p:ph sz="quarter" idx="4"/>
          </p:nvPr>
        </p:nvSpPr>
        <p:spPr>
          <a:xfrm>
            <a:off x="4646514" y="2783054"/>
            <a:ext cx="3566160" cy="1185461"/>
          </a:xfrm>
        </p:spPr>
        <p:txBody>
          <a:bodyPr>
            <a:normAutofit/>
          </a:bodyPr>
          <a:lstStyle/>
          <a:p>
            <a:pPr algn="ctr"/>
            <a:r>
              <a:rPr lang="en-US" dirty="0" smtClean="0"/>
              <a:t>Great Britain</a:t>
            </a:r>
          </a:p>
          <a:p>
            <a:pPr algn="ctr"/>
            <a:r>
              <a:rPr lang="en-US" dirty="0" smtClean="0"/>
              <a:t>Iroquois</a:t>
            </a:r>
            <a:endParaRPr lang="en-US" dirty="0"/>
          </a:p>
        </p:txBody>
      </p:sp>
      <p:cxnSp>
        <p:nvCxnSpPr>
          <p:cNvPr id="14" name="Straight Connector 13"/>
          <p:cNvCxnSpPr/>
          <p:nvPr/>
        </p:nvCxnSpPr>
        <p:spPr>
          <a:xfrm rot="5400000">
            <a:off x="2655365" y="4364963"/>
            <a:ext cx="3616325"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99931" y="4350442"/>
            <a:ext cx="3769746" cy="430887"/>
          </a:xfrm>
          <a:prstGeom prst="rect">
            <a:avLst/>
          </a:prstGeom>
          <a:noFill/>
        </p:spPr>
        <p:txBody>
          <a:bodyPr wrap="square" rtlCol="0">
            <a:spAutoFit/>
          </a:bodyPr>
          <a:lstStyle/>
          <a:p>
            <a:pPr algn="ctr"/>
            <a:r>
              <a:rPr lang="en-US" sz="2200" dirty="0" smtClean="0"/>
              <a:t>4 Advantages of the French side:</a:t>
            </a:r>
          </a:p>
        </p:txBody>
      </p:sp>
      <p:cxnSp>
        <p:nvCxnSpPr>
          <p:cNvPr id="9" name="Straight Connector 8"/>
          <p:cNvCxnSpPr/>
          <p:nvPr/>
        </p:nvCxnSpPr>
        <p:spPr>
          <a:xfrm rot="10800000">
            <a:off x="3048820" y="4344091"/>
            <a:ext cx="2815230" cy="6353"/>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646513" y="4350445"/>
            <a:ext cx="3892643" cy="430887"/>
          </a:xfrm>
          <a:prstGeom prst="rect">
            <a:avLst/>
          </a:prstGeom>
          <a:noFill/>
        </p:spPr>
        <p:txBody>
          <a:bodyPr wrap="square" rtlCol="0">
            <a:spAutoFit/>
          </a:bodyPr>
          <a:lstStyle/>
          <a:p>
            <a:r>
              <a:rPr lang="en-US" sz="2200" dirty="0" smtClean="0"/>
              <a:t>3 Advantages of the British side:</a:t>
            </a:r>
          </a:p>
        </p:txBody>
      </p:sp>
      <p:sp>
        <p:nvSpPr>
          <p:cNvPr id="11" name="TextBox 10"/>
          <p:cNvSpPr txBox="1"/>
          <p:nvPr/>
        </p:nvSpPr>
        <p:spPr>
          <a:xfrm>
            <a:off x="499931" y="4999325"/>
            <a:ext cx="3769746" cy="430887"/>
          </a:xfrm>
          <a:prstGeom prst="rect">
            <a:avLst/>
          </a:prstGeom>
          <a:noFill/>
        </p:spPr>
        <p:txBody>
          <a:bodyPr wrap="square" rtlCol="0" anchor="t">
            <a:spAutoFit/>
          </a:bodyPr>
          <a:lstStyle/>
          <a:p>
            <a:r>
              <a:rPr lang="en-US" sz="2200" dirty="0" smtClean="0"/>
              <a:t>1. Land Area</a:t>
            </a:r>
            <a:endParaRPr lang="en-US" sz="2200" dirty="0"/>
          </a:p>
        </p:txBody>
      </p:sp>
      <p:sp>
        <p:nvSpPr>
          <p:cNvPr id="13" name="TextBox 12"/>
          <p:cNvSpPr txBox="1"/>
          <p:nvPr/>
        </p:nvSpPr>
        <p:spPr>
          <a:xfrm>
            <a:off x="499931" y="5430212"/>
            <a:ext cx="3769746" cy="430887"/>
          </a:xfrm>
          <a:prstGeom prst="rect">
            <a:avLst/>
          </a:prstGeom>
          <a:noFill/>
        </p:spPr>
        <p:txBody>
          <a:bodyPr wrap="square" rtlCol="0">
            <a:spAutoFit/>
          </a:bodyPr>
          <a:lstStyle/>
          <a:p>
            <a:r>
              <a:rPr lang="en-US" sz="2200" dirty="0" smtClean="0"/>
              <a:t>2. Single Government</a:t>
            </a:r>
            <a:endParaRPr lang="en-US" sz="2200" dirty="0"/>
          </a:p>
        </p:txBody>
      </p:sp>
      <p:sp>
        <p:nvSpPr>
          <p:cNvPr id="16" name="TextBox 15"/>
          <p:cNvSpPr txBox="1"/>
          <p:nvPr/>
        </p:nvSpPr>
        <p:spPr>
          <a:xfrm>
            <a:off x="499931" y="5861099"/>
            <a:ext cx="3769746" cy="430887"/>
          </a:xfrm>
          <a:prstGeom prst="rect">
            <a:avLst/>
          </a:prstGeom>
          <a:noFill/>
        </p:spPr>
        <p:txBody>
          <a:bodyPr wrap="square" rtlCol="0">
            <a:spAutoFit/>
          </a:bodyPr>
          <a:lstStyle/>
          <a:p>
            <a:r>
              <a:rPr lang="en-US" sz="2200" dirty="0" smtClean="0"/>
              <a:t>3. Professional Military Aid</a:t>
            </a:r>
            <a:endParaRPr lang="en-US" sz="2200" dirty="0"/>
          </a:p>
        </p:txBody>
      </p:sp>
      <p:sp>
        <p:nvSpPr>
          <p:cNvPr id="17" name="TextBox 16"/>
          <p:cNvSpPr txBox="1"/>
          <p:nvPr/>
        </p:nvSpPr>
        <p:spPr>
          <a:xfrm>
            <a:off x="499931" y="6291986"/>
            <a:ext cx="3769746" cy="430887"/>
          </a:xfrm>
          <a:prstGeom prst="rect">
            <a:avLst/>
          </a:prstGeom>
          <a:noFill/>
        </p:spPr>
        <p:txBody>
          <a:bodyPr wrap="square" rtlCol="0">
            <a:spAutoFit/>
          </a:bodyPr>
          <a:lstStyle/>
          <a:p>
            <a:r>
              <a:rPr lang="en-US" sz="2200" dirty="0" smtClean="0"/>
              <a:t>4. Indian Assistance</a:t>
            </a:r>
            <a:endParaRPr lang="en-US" sz="2200" dirty="0"/>
          </a:p>
        </p:txBody>
      </p:sp>
      <p:sp>
        <p:nvSpPr>
          <p:cNvPr id="18" name="TextBox 17"/>
          <p:cNvSpPr txBox="1"/>
          <p:nvPr/>
        </p:nvSpPr>
        <p:spPr>
          <a:xfrm>
            <a:off x="4646514" y="4999325"/>
            <a:ext cx="3566160" cy="430887"/>
          </a:xfrm>
          <a:prstGeom prst="rect">
            <a:avLst/>
          </a:prstGeom>
          <a:noFill/>
        </p:spPr>
        <p:txBody>
          <a:bodyPr wrap="square" rtlCol="0">
            <a:spAutoFit/>
          </a:bodyPr>
          <a:lstStyle/>
          <a:p>
            <a:r>
              <a:rPr lang="en-US" sz="2200" dirty="0" smtClean="0"/>
              <a:t>1. Increased Settlers</a:t>
            </a:r>
            <a:endParaRPr lang="en-US" sz="2200" dirty="0"/>
          </a:p>
        </p:txBody>
      </p:sp>
      <p:sp>
        <p:nvSpPr>
          <p:cNvPr id="19" name="TextBox 18"/>
          <p:cNvSpPr txBox="1"/>
          <p:nvPr/>
        </p:nvSpPr>
        <p:spPr>
          <a:xfrm>
            <a:off x="4646514" y="5430212"/>
            <a:ext cx="3566161" cy="430887"/>
          </a:xfrm>
          <a:prstGeom prst="rect">
            <a:avLst/>
          </a:prstGeom>
          <a:noFill/>
        </p:spPr>
        <p:txBody>
          <a:bodyPr wrap="square" rtlCol="0">
            <a:spAutoFit/>
          </a:bodyPr>
          <a:lstStyle/>
          <a:p>
            <a:r>
              <a:rPr lang="en-US" sz="2200" dirty="0" smtClean="0"/>
              <a:t>2. Land Structure</a:t>
            </a:r>
            <a:endParaRPr lang="en-US" sz="2200" dirty="0"/>
          </a:p>
        </p:txBody>
      </p:sp>
      <p:sp>
        <p:nvSpPr>
          <p:cNvPr id="20" name="TextBox 19"/>
          <p:cNvSpPr txBox="1"/>
          <p:nvPr/>
        </p:nvSpPr>
        <p:spPr>
          <a:xfrm>
            <a:off x="4646515" y="5861099"/>
            <a:ext cx="3892642" cy="430887"/>
          </a:xfrm>
          <a:prstGeom prst="rect">
            <a:avLst/>
          </a:prstGeom>
          <a:noFill/>
        </p:spPr>
        <p:txBody>
          <a:bodyPr wrap="square" rtlCol="0">
            <a:spAutoFit/>
          </a:bodyPr>
          <a:lstStyle/>
          <a:p>
            <a:r>
              <a:rPr lang="en-US" sz="2200" dirty="0" smtClean="0"/>
              <a:t>3. Settlers Willing to Fight</a:t>
            </a: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build="p"/>
      <p:bldP spid="12" grpId="0" build="p"/>
      <p:bldP spid="7" grpId="0"/>
      <p:bldP spid="15" grpId="0"/>
      <p:bldP spid="11" grpId="0"/>
      <p:bldP spid="13" grpId="0"/>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IMG2003.JPG"/>
          <p:cNvPicPr>
            <a:picLocks noGrp="1" noChangeAspect="1"/>
          </p:cNvPicPr>
          <p:nvPr>
            <p:ph type="pic" sz="quarter" idx="16"/>
          </p:nvPr>
        </p:nvPicPr>
        <p:blipFill>
          <a:blip r:embed="rId3"/>
          <a:srcRect l="-1516" r="-1516"/>
          <a:stretch>
            <a:fillRect/>
          </a:stretch>
        </p:blipFill>
        <p:spPr/>
      </p:pic>
      <p:pic>
        <p:nvPicPr>
          <p:cNvPr id="8" name="Picture Placeholder 7" descr="CIMG1995.JPG"/>
          <p:cNvPicPr>
            <a:picLocks noGrp="1" noChangeAspect="1"/>
          </p:cNvPicPr>
          <p:nvPr>
            <p:ph type="pic" sz="quarter" idx="15"/>
          </p:nvPr>
        </p:nvPicPr>
        <p:blipFill>
          <a:blip r:embed="rId4"/>
          <a:srcRect l="-1494" r="-1494"/>
          <a:stretch>
            <a:fillRect/>
          </a:stretch>
        </p:blipFill>
        <p:spPr/>
      </p:pic>
      <p:sp>
        <p:nvSpPr>
          <p:cNvPr id="4" name="Title 3"/>
          <p:cNvSpPr>
            <a:spLocks noGrp="1"/>
          </p:cNvSpPr>
          <p:nvPr>
            <p:ph type="title"/>
          </p:nvPr>
        </p:nvSpPr>
        <p:spPr>
          <a:xfrm>
            <a:off x="5013434" y="1473817"/>
            <a:ext cx="3566160" cy="3497044"/>
          </a:xfrm>
        </p:spPr>
        <p:txBody>
          <a:bodyPr anchor="ctr"/>
          <a:lstStyle/>
          <a:p>
            <a:pPr algn="ctr"/>
            <a:r>
              <a:rPr lang="en-US" dirty="0" smtClean="0"/>
              <a:t>A Snapshot of Fort Ticonderoga</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p:cNvSpPr>
            <a:spLocks noChangeArrowheads="1"/>
          </p:cNvSpPr>
          <p:nvPr/>
        </p:nvSpPr>
        <p:spPr bwMode="auto">
          <a:xfrm>
            <a:off x="0" y="364769"/>
            <a:ext cx="9144000" cy="769441"/>
          </a:xfrm>
          <a:prstGeom prst="rect">
            <a:avLst/>
          </a:prstGeom>
          <a:noFill/>
          <a:ln w="9525">
            <a:noFill/>
            <a:miter lim="800000"/>
            <a:headEnd/>
            <a:tailEnd/>
          </a:ln>
        </p:spPr>
        <p:txBody>
          <a:bodyPr wrap="square" anchor="b">
            <a:prstTxWarp prst="textNoShape">
              <a:avLst/>
            </a:prstTxWarp>
            <a:spAutoFit/>
          </a:bodyPr>
          <a:lstStyle/>
          <a:p>
            <a:pPr algn="ctr"/>
            <a:r>
              <a:rPr lang="en-US" sz="4400" dirty="0" smtClean="0">
                <a:solidFill>
                  <a:srgbClr val="000000"/>
                </a:solidFill>
              </a:rPr>
              <a:t>The Treaty of Paris/End of the War</a:t>
            </a:r>
            <a:endParaRPr lang="en-US" sz="4400" dirty="0">
              <a:solidFill>
                <a:srgbClr val="000000"/>
              </a:solidFill>
            </a:endParaRPr>
          </a:p>
        </p:txBody>
      </p:sp>
      <p:sp>
        <p:nvSpPr>
          <p:cNvPr id="6150" name="Rectangle 6"/>
          <p:cNvSpPr>
            <a:spLocks noChangeArrowheads="1"/>
          </p:cNvSpPr>
          <p:nvPr/>
        </p:nvSpPr>
        <p:spPr bwMode="auto">
          <a:xfrm>
            <a:off x="351303" y="1634707"/>
            <a:ext cx="8431262" cy="954107"/>
          </a:xfrm>
          <a:prstGeom prst="rect">
            <a:avLst/>
          </a:prstGeom>
          <a:noFill/>
          <a:ln w="9525">
            <a:noFill/>
            <a:miter lim="800000"/>
            <a:headEnd/>
            <a:tailEnd/>
          </a:ln>
        </p:spPr>
        <p:txBody>
          <a:bodyPr wrap="square">
            <a:prstTxWarp prst="textNoShape">
              <a:avLst/>
            </a:prstTxWarp>
            <a:spAutoFit/>
          </a:bodyPr>
          <a:lstStyle/>
          <a:p>
            <a:pPr marL="458788" indent="-458788"/>
            <a:r>
              <a:rPr lang="en-US" sz="2800" dirty="0" smtClean="0"/>
              <a:t>1. Britain </a:t>
            </a:r>
            <a:r>
              <a:rPr lang="en-US" sz="2800" dirty="0"/>
              <a:t>gained Canada and </a:t>
            </a:r>
            <a:r>
              <a:rPr lang="en-US" sz="2800" dirty="0" smtClean="0"/>
              <a:t>all </a:t>
            </a:r>
            <a:r>
              <a:rPr lang="en-US" sz="2800" dirty="0"/>
              <a:t>French land east of the Mississippi </a:t>
            </a:r>
            <a:r>
              <a:rPr lang="en-US" sz="2800" dirty="0" smtClean="0"/>
              <a:t>River</a:t>
            </a:r>
          </a:p>
        </p:txBody>
      </p:sp>
      <p:sp>
        <p:nvSpPr>
          <p:cNvPr id="8" name="TextBox 7"/>
          <p:cNvSpPr txBox="1"/>
          <p:nvPr/>
        </p:nvSpPr>
        <p:spPr>
          <a:xfrm>
            <a:off x="144378" y="4660941"/>
            <a:ext cx="8893743" cy="1384995"/>
          </a:xfrm>
          <a:prstGeom prst="rect">
            <a:avLst/>
          </a:prstGeom>
          <a:noFill/>
        </p:spPr>
        <p:txBody>
          <a:bodyPr wrap="square" rtlCol="0" anchor="t">
            <a:spAutoFit/>
          </a:bodyPr>
          <a:lstStyle/>
          <a:p>
            <a:pPr algn="ctr"/>
            <a:r>
              <a:rPr lang="en-US" sz="2800" b="1" dirty="0" smtClean="0"/>
              <a:t> </a:t>
            </a:r>
          </a:p>
          <a:p>
            <a:pPr algn="ctr"/>
            <a:r>
              <a:rPr lang="en-US" sz="2800" dirty="0" smtClean="0"/>
              <a:t>Colonists </a:t>
            </a:r>
            <a:r>
              <a:rPr lang="en-US" sz="2800" dirty="0" smtClean="0"/>
              <a:t>gained </a:t>
            </a:r>
            <a:r>
              <a:rPr lang="en-US" sz="2800" u="sng" dirty="0" smtClean="0"/>
              <a:t>military experience</a:t>
            </a:r>
            <a:r>
              <a:rPr lang="en-US" sz="2800" dirty="0" smtClean="0"/>
              <a:t> and </a:t>
            </a:r>
            <a:r>
              <a:rPr lang="en-US" sz="2800" u="sng" dirty="0" smtClean="0"/>
              <a:t>confidence</a:t>
            </a:r>
            <a:r>
              <a:rPr lang="en-US" sz="2800" dirty="0" smtClean="0"/>
              <a:t>, </a:t>
            </a:r>
            <a:r>
              <a:rPr lang="en-US" sz="2800" u="sng" dirty="0" smtClean="0"/>
              <a:t>learned </a:t>
            </a:r>
            <a:r>
              <a:rPr lang="en-US" sz="2800" u="sng" dirty="0" smtClean="0"/>
              <a:t>to cooperate</a:t>
            </a:r>
            <a:r>
              <a:rPr lang="en-US" sz="2800" dirty="0" smtClean="0"/>
              <a:t>, and </a:t>
            </a:r>
            <a:r>
              <a:rPr lang="en-US" sz="2800" u="sng" dirty="0" smtClean="0"/>
              <a:t>learned </a:t>
            </a:r>
            <a:r>
              <a:rPr lang="en-US" sz="2800" u="sng" dirty="0" smtClean="0"/>
              <a:t>to depend less on England</a:t>
            </a:r>
            <a:r>
              <a:rPr lang="en-US" sz="2800" dirty="0" smtClean="0"/>
              <a:t>. </a:t>
            </a:r>
            <a:endParaRPr lang="en-US" sz="2800" dirty="0"/>
          </a:p>
        </p:txBody>
      </p:sp>
      <p:sp>
        <p:nvSpPr>
          <p:cNvPr id="10" name="TextBox 9"/>
          <p:cNvSpPr txBox="1"/>
          <p:nvPr/>
        </p:nvSpPr>
        <p:spPr>
          <a:xfrm>
            <a:off x="351303" y="4353164"/>
            <a:ext cx="8431262" cy="615553"/>
          </a:xfrm>
          <a:prstGeom prst="rect">
            <a:avLst/>
          </a:prstGeom>
          <a:noFill/>
        </p:spPr>
        <p:txBody>
          <a:bodyPr wrap="square" rtlCol="0">
            <a:spAutoFit/>
          </a:bodyPr>
          <a:lstStyle/>
          <a:p>
            <a:pPr algn="ctr"/>
            <a:r>
              <a:rPr lang="en-US" sz="3400" dirty="0" smtClean="0"/>
              <a:t>Major Effect of the War for the Colonists:</a:t>
            </a:r>
            <a:endParaRPr lang="en-US" sz="3400" dirty="0"/>
          </a:p>
        </p:txBody>
      </p:sp>
      <p:sp>
        <p:nvSpPr>
          <p:cNvPr id="11" name="TextBox 10"/>
          <p:cNvSpPr txBox="1"/>
          <p:nvPr/>
        </p:nvSpPr>
        <p:spPr>
          <a:xfrm>
            <a:off x="351303" y="2588814"/>
            <a:ext cx="8431262" cy="954107"/>
          </a:xfrm>
          <a:prstGeom prst="rect">
            <a:avLst/>
          </a:prstGeom>
          <a:noFill/>
        </p:spPr>
        <p:txBody>
          <a:bodyPr wrap="square" rtlCol="0">
            <a:spAutoFit/>
          </a:bodyPr>
          <a:lstStyle/>
          <a:p>
            <a:pPr marL="458788" indent="-458788"/>
            <a:r>
              <a:rPr lang="en-US" sz="2800" dirty="0" smtClean="0"/>
              <a:t>2. Spain gained all French land West of the Mississippi River</a:t>
            </a:r>
            <a:endParaRPr lang="en-US" sz="2800" dirty="0"/>
          </a:p>
        </p:txBody>
      </p:sp>
      <p:sp>
        <p:nvSpPr>
          <p:cNvPr id="12" name="TextBox 11"/>
          <p:cNvSpPr txBox="1"/>
          <p:nvPr/>
        </p:nvSpPr>
        <p:spPr>
          <a:xfrm>
            <a:off x="351303" y="3542921"/>
            <a:ext cx="8431262" cy="523220"/>
          </a:xfrm>
          <a:prstGeom prst="rect">
            <a:avLst/>
          </a:prstGeom>
          <a:noFill/>
        </p:spPr>
        <p:txBody>
          <a:bodyPr wrap="square" rtlCol="0">
            <a:spAutoFit/>
          </a:bodyPr>
          <a:lstStyle/>
          <a:p>
            <a:r>
              <a:rPr lang="en-US" sz="2800" dirty="0" smtClean="0"/>
              <a:t>3. Spain gave Florida to Britain</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P spid="8"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3"/>
          </p:cNvPr>
          <p:cNvPicPr>
            <a:picLocks noChangeAspect="1" noChangeArrowheads="1"/>
          </p:cNvPicPr>
          <p:nvPr/>
        </p:nvPicPr>
        <p:blipFill>
          <a:blip r:embed="rId4"/>
          <a:srcRect/>
          <a:stretch>
            <a:fillRect/>
          </a:stretch>
        </p:blipFill>
        <p:spPr bwMode="auto">
          <a:xfrm>
            <a:off x="3175" y="2214563"/>
            <a:ext cx="4570413" cy="4033837"/>
          </a:xfrm>
          <a:prstGeom prst="rect">
            <a:avLst/>
          </a:prstGeom>
          <a:noFill/>
          <a:ln w="9525">
            <a:noFill/>
            <a:miter lim="800000"/>
            <a:headEnd/>
            <a:tailEnd/>
          </a:ln>
        </p:spPr>
      </p:pic>
      <p:pic>
        <p:nvPicPr>
          <p:cNvPr id="3075" name="Picture 3"/>
          <p:cNvPicPr>
            <a:picLocks noChangeAspect="1" noChangeArrowheads="1"/>
          </p:cNvPicPr>
          <p:nvPr/>
        </p:nvPicPr>
        <p:blipFill>
          <a:blip r:embed="rId5"/>
          <a:srcRect/>
          <a:stretch>
            <a:fillRect/>
          </a:stretch>
        </p:blipFill>
        <p:spPr bwMode="auto">
          <a:xfrm>
            <a:off x="4573588" y="2214563"/>
            <a:ext cx="4570412" cy="4054475"/>
          </a:xfrm>
          <a:prstGeom prst="rect">
            <a:avLst/>
          </a:prstGeom>
          <a:noFill/>
          <a:ln w="9525">
            <a:noFill/>
            <a:miter lim="800000"/>
            <a:headEnd/>
            <a:tailEnd/>
          </a:ln>
        </p:spPr>
      </p:pic>
      <p:pic>
        <p:nvPicPr>
          <p:cNvPr id="3076" name="Picture 4"/>
          <p:cNvPicPr>
            <a:picLocks noChangeAspect="1" noChangeArrowheads="1"/>
          </p:cNvPicPr>
          <p:nvPr/>
        </p:nvPicPr>
        <p:blipFill>
          <a:blip r:embed="rId4"/>
          <a:srcRect l="51492" t="1569" r="2682" b="72479"/>
          <a:stretch>
            <a:fillRect/>
          </a:stretch>
        </p:blipFill>
        <p:spPr bwMode="auto">
          <a:xfrm>
            <a:off x="0" y="0"/>
            <a:ext cx="4570413" cy="2214563"/>
          </a:xfrm>
          <a:prstGeom prst="rect">
            <a:avLst/>
          </a:prstGeom>
          <a:noFill/>
          <a:ln w="9525">
            <a:noFill/>
            <a:miter lim="800000"/>
            <a:headEnd/>
            <a:tailEnd/>
          </a:ln>
        </p:spPr>
      </p:pic>
      <p:pic>
        <p:nvPicPr>
          <p:cNvPr id="3077" name="Picture 5"/>
          <p:cNvPicPr>
            <a:picLocks noChangeAspect="1" noChangeArrowheads="1"/>
          </p:cNvPicPr>
          <p:nvPr/>
        </p:nvPicPr>
        <p:blipFill>
          <a:blip r:embed="rId5"/>
          <a:srcRect l="58466" t="51457" r="2414" b="25662"/>
          <a:stretch>
            <a:fillRect/>
          </a:stretch>
        </p:blipFill>
        <p:spPr bwMode="auto">
          <a:xfrm>
            <a:off x="4573588" y="0"/>
            <a:ext cx="4570412" cy="2214563"/>
          </a:xfrm>
          <a:prstGeom prst="rect">
            <a:avLst/>
          </a:prstGeom>
          <a:noFill/>
          <a:ln w="9525">
            <a:noFill/>
            <a:miter lim="800000"/>
            <a:headEnd/>
            <a:tailEnd/>
          </a:ln>
        </p:spPr>
      </p:pic>
      <p:sp>
        <p:nvSpPr>
          <p:cNvPr id="3078" name="Text Box 6"/>
          <p:cNvSpPr txBox="1">
            <a:spLocks noChangeArrowheads="1"/>
          </p:cNvSpPr>
          <p:nvPr/>
        </p:nvSpPr>
        <p:spPr bwMode="auto">
          <a:xfrm>
            <a:off x="0" y="6248400"/>
            <a:ext cx="4572000" cy="4429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300" b="1" i="1">
                <a:latin typeface="Times New Roman" charset="0"/>
              </a:rPr>
              <a:t>Prior to the French and Indian War</a:t>
            </a:r>
          </a:p>
        </p:txBody>
      </p:sp>
      <p:sp>
        <p:nvSpPr>
          <p:cNvPr id="3080" name="Text Box 8"/>
          <p:cNvSpPr txBox="1">
            <a:spLocks noChangeArrowheads="1"/>
          </p:cNvSpPr>
          <p:nvPr/>
        </p:nvSpPr>
        <p:spPr bwMode="auto">
          <a:xfrm>
            <a:off x="4572000" y="6248400"/>
            <a:ext cx="45720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400" b="1" i="1">
                <a:latin typeface="Times New Roman" charset="0"/>
              </a:rPr>
              <a:t>After the French and Indian War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strips(downLeft)">
                                      <p:cBhvr>
                                        <p:cTn id="7" dur="500"/>
                                        <p:tgtEl>
                                          <p:spTgt spid="3078"/>
                                        </p:tgtEl>
                                      </p:cBhvr>
                                    </p:animEffect>
                                  </p:childTnLst>
                                </p:cTn>
                              </p:par>
                              <p:par>
                                <p:cTn id="8" presetID="18" presetClass="entr" presetSubtype="12"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strips(downLeft)">
                                      <p:cBhvr>
                                        <p:cTn id="10" dur="500"/>
                                        <p:tgtEl>
                                          <p:spTgt spid="3074"/>
                                        </p:tgtEl>
                                      </p:cBhvr>
                                    </p:animEffect>
                                  </p:childTnLst>
                                </p:cTn>
                              </p:par>
                              <p:par>
                                <p:cTn id="11" presetID="18" presetClass="entr" presetSubtype="12"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strips(downLeft)">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nodeType="clickEffect">
                                  <p:stCondLst>
                                    <p:cond delay="0"/>
                                  </p:stCondLst>
                                  <p:childTnLst>
                                    <p:set>
                                      <p:cBhvr>
                                        <p:cTn id="17" dur="1" fill="hold">
                                          <p:stCondLst>
                                            <p:cond delay="0"/>
                                          </p:stCondLst>
                                        </p:cTn>
                                        <p:tgtEl>
                                          <p:spTgt spid="3077"/>
                                        </p:tgtEl>
                                        <p:attrNameLst>
                                          <p:attrName>style.visibility</p:attrName>
                                        </p:attrNameLst>
                                      </p:cBhvr>
                                      <p:to>
                                        <p:strVal val="visible"/>
                                      </p:to>
                                    </p:set>
                                    <p:animEffect transition="in" filter="strips(downRight)">
                                      <p:cBhvr>
                                        <p:cTn id="18" dur="500"/>
                                        <p:tgtEl>
                                          <p:spTgt spid="3077"/>
                                        </p:tgtEl>
                                      </p:cBhvr>
                                    </p:animEffect>
                                  </p:childTnLst>
                                </p:cTn>
                              </p:par>
                              <p:par>
                                <p:cTn id="19" presetID="18" presetClass="entr" presetSubtype="6"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strips(downRight)">
                                      <p:cBhvr>
                                        <p:cTn id="21" dur="500"/>
                                        <p:tgtEl>
                                          <p:spTgt spid="3075"/>
                                        </p:tgtEl>
                                      </p:cBhvr>
                                    </p:animEffect>
                                  </p:childTnLst>
                                </p:cTn>
                              </p:par>
                              <p:par>
                                <p:cTn id="22" presetID="18" presetClass="entr" presetSubtype="6" fill="hold" grpId="0"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strips(downRight)">
                                      <p:cBhvr>
                                        <p:cTn id="24"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308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32" y="296919"/>
            <a:ext cx="8725456" cy="868362"/>
          </a:xfrm>
        </p:spPr>
        <p:txBody>
          <a:bodyPr/>
          <a:lstStyle/>
          <a:p>
            <a:r>
              <a:rPr lang="en-US" sz="4400" dirty="0" smtClean="0"/>
              <a:t>Increasing Tensions In Colonies</a:t>
            </a:r>
            <a:endParaRPr lang="en-US" sz="4400" dirty="0"/>
          </a:p>
        </p:txBody>
      </p:sp>
      <p:sp>
        <p:nvSpPr>
          <p:cNvPr id="3" name="Content Placeholder 2"/>
          <p:cNvSpPr>
            <a:spLocks noGrp="1"/>
          </p:cNvSpPr>
          <p:nvPr>
            <p:ph idx="1"/>
          </p:nvPr>
        </p:nvSpPr>
        <p:spPr>
          <a:xfrm>
            <a:off x="197931" y="1369126"/>
            <a:ext cx="8725457" cy="5245566"/>
          </a:xfrm>
        </p:spPr>
        <p:txBody>
          <a:bodyPr>
            <a:normAutofit/>
          </a:bodyPr>
          <a:lstStyle/>
          <a:p>
            <a:pPr marL="0" indent="461963">
              <a:buNone/>
            </a:pPr>
            <a:r>
              <a:rPr lang="en-US" sz="2600" dirty="0" smtClean="0"/>
              <a:t>After the French &amp; Indian War, the British attempted to tighten their connection with the colonies. Between 1763 and 1776, King George III and the British Parliament issued a series of laws to increase the profitability of the colonies. One reason for this was the need to pay the costs of the previous war. </a:t>
            </a:r>
          </a:p>
          <a:p>
            <a:pPr marL="0" indent="461963">
              <a:buNone/>
            </a:pPr>
            <a:r>
              <a:rPr lang="en-US" sz="2600" dirty="0" smtClean="0"/>
              <a:t>While the colonies had accepted Parliament’s power to regulate trade, they objected to it’s new assertion of authority to raise revenue. As British citizens, they believed that without the approval of the colonial legislatures, such taxation violated their rights as Englishmen. By ignoring the colonists’ objections, King George III and the British Parliament prepared the way to a war for independence.</a:t>
            </a:r>
            <a:endParaRPr lang="en-US" sz="2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96919"/>
            <a:ext cx="7313613" cy="868362"/>
          </a:xfrm>
        </p:spPr>
        <p:txBody>
          <a:bodyPr/>
          <a:lstStyle/>
          <a:p>
            <a:r>
              <a:rPr lang="en-US" sz="4400" dirty="0" smtClean="0"/>
              <a:t>Stamp Act (1765)</a:t>
            </a:r>
            <a:endParaRPr lang="en-US" sz="4400" dirty="0"/>
          </a:p>
        </p:txBody>
      </p:sp>
      <p:sp>
        <p:nvSpPr>
          <p:cNvPr id="3" name="Content Placeholder 2"/>
          <p:cNvSpPr>
            <a:spLocks noGrp="1"/>
          </p:cNvSpPr>
          <p:nvPr>
            <p:ph idx="1"/>
          </p:nvPr>
        </p:nvSpPr>
        <p:spPr>
          <a:xfrm>
            <a:off x="296898" y="1891395"/>
            <a:ext cx="8560514" cy="4309683"/>
          </a:xfrm>
        </p:spPr>
        <p:txBody>
          <a:bodyPr>
            <a:normAutofit/>
          </a:bodyPr>
          <a:lstStyle/>
          <a:p>
            <a:pPr>
              <a:lnSpc>
                <a:spcPct val="80000"/>
              </a:lnSpc>
            </a:pPr>
            <a:r>
              <a:rPr lang="en-US" sz="3000" dirty="0" smtClean="0"/>
              <a:t>Raised funds for defense through tax of paper goods.</a:t>
            </a:r>
          </a:p>
          <a:p>
            <a:pPr>
              <a:lnSpc>
                <a:spcPct val="80000"/>
              </a:lnSpc>
            </a:pPr>
            <a:r>
              <a:rPr lang="en-US" sz="3000" dirty="0" smtClean="0"/>
              <a:t>Paper goods included all legal documents, newspapers, playing cards, etc. </a:t>
            </a:r>
          </a:p>
          <a:p>
            <a:pPr>
              <a:lnSpc>
                <a:spcPct val="80000"/>
              </a:lnSpc>
            </a:pPr>
            <a:r>
              <a:rPr lang="en-US" sz="3000" dirty="0" smtClean="0"/>
              <a:t>This impacted ALL social groups</a:t>
            </a:r>
          </a:p>
          <a:p>
            <a:pPr>
              <a:lnSpc>
                <a:spcPct val="80000"/>
              </a:lnSpc>
            </a:pPr>
            <a:r>
              <a:rPr lang="en-US" sz="3000" dirty="0" smtClean="0"/>
              <a:t>Colonists protested the Stamp Act</a:t>
            </a:r>
          </a:p>
          <a:p>
            <a:pPr>
              <a:lnSpc>
                <a:spcPct val="80000"/>
              </a:lnSpc>
            </a:pPr>
            <a:r>
              <a:rPr lang="en-US" sz="3000" dirty="0" smtClean="0"/>
              <a:t>Opposed by the Stamp Act Congress and the Sons of Liberty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230920" y="742297"/>
            <a:ext cx="8708964" cy="2952694"/>
          </a:xfrm>
        </p:spPr>
        <p:txBody>
          <a:bodyPr>
            <a:noAutofit/>
          </a:bodyPr>
          <a:lstStyle/>
          <a:p>
            <a:pPr marL="0" indent="461963" algn="ctr">
              <a:buNone/>
              <a:tabLst>
                <a:tab pos="461963" algn="l"/>
              </a:tabLst>
            </a:pPr>
            <a:r>
              <a:rPr lang="en-US" sz="2600" dirty="0" smtClean="0"/>
              <a:t>The French and Indian War set a series of events in motion which would alter the course of American life. Beginning with this war, and moving through the growing unrest amongst the colonies, the start of the Revolutionary War and the events that unfold throughout it, and finally ending with the immediate effects of the war, we will examine how and why American life was forever changed through the Revolutionary Era.</a:t>
            </a:r>
            <a:endParaRPr lang="en-US" sz="2600" dirty="0"/>
          </a:p>
        </p:txBody>
      </p:sp>
      <p:sp>
        <p:nvSpPr>
          <p:cNvPr id="13" name="TextBox 12"/>
          <p:cNvSpPr txBox="1"/>
          <p:nvPr/>
        </p:nvSpPr>
        <p:spPr>
          <a:xfrm>
            <a:off x="626782" y="4107377"/>
            <a:ext cx="7950228" cy="2092881"/>
          </a:xfrm>
          <a:prstGeom prst="rect">
            <a:avLst/>
          </a:prstGeom>
          <a:noFill/>
        </p:spPr>
        <p:txBody>
          <a:bodyPr wrap="square" rtlCol="0">
            <a:spAutoFit/>
          </a:bodyPr>
          <a:lstStyle/>
          <a:p>
            <a:pPr marL="400050" indent="-400050" algn="ctr">
              <a:buAutoNum type="romanUcPeriod"/>
            </a:pPr>
            <a:r>
              <a:rPr lang="en-US" sz="2600" dirty="0" smtClean="0"/>
              <a:t>Colonial America</a:t>
            </a:r>
          </a:p>
          <a:p>
            <a:pPr marL="400050" indent="-400050" algn="ctr">
              <a:buAutoNum type="romanUcPeriod"/>
            </a:pPr>
            <a:r>
              <a:rPr lang="en-US" sz="2600" dirty="0" smtClean="0"/>
              <a:t>The Road to Revolution</a:t>
            </a:r>
          </a:p>
          <a:p>
            <a:pPr marL="400050" indent="-400050" algn="ctr">
              <a:buAutoNum type="romanUcPeriod"/>
            </a:pPr>
            <a:r>
              <a:rPr lang="en-US" sz="2600" dirty="0" smtClean="0"/>
              <a:t>The Revolution Begins</a:t>
            </a:r>
          </a:p>
          <a:p>
            <a:pPr marL="400050" indent="-400050" algn="ctr">
              <a:buAutoNum type="romanUcPeriod"/>
            </a:pPr>
            <a:r>
              <a:rPr lang="en-US" sz="2600" dirty="0" smtClean="0"/>
              <a:t>The War for Independence</a:t>
            </a:r>
          </a:p>
          <a:p>
            <a:pPr marL="400050" indent="-400050" algn="ctr">
              <a:buAutoNum type="romanUcPeriod"/>
            </a:pPr>
            <a:r>
              <a:rPr lang="en-US" sz="2600" dirty="0" smtClean="0"/>
              <a:t>The War Changes American Society</a:t>
            </a:r>
            <a:endParaRPr lang="en-US" sz="2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stamp act cartoon"/>
          <p:cNvPicPr>
            <a:picLocks noGrp="1" noChangeAspect="1" noChangeArrowheads="1"/>
          </p:cNvPicPr>
          <p:nvPr>
            <p:ph sz="quarter" idx="4294967295"/>
          </p:nvPr>
        </p:nvPicPr>
        <p:blipFill>
          <a:blip r:embed="rId3"/>
          <a:srcRect l="1888" r="1888"/>
          <a:stretch>
            <a:fillRect/>
          </a:stretch>
        </p:blipFill>
        <p:spPr>
          <a:xfrm>
            <a:off x="0" y="907252"/>
            <a:ext cx="9144000" cy="4932151"/>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0423"/>
            <a:ext cx="7313613" cy="868362"/>
          </a:xfrm>
        </p:spPr>
        <p:txBody>
          <a:bodyPr/>
          <a:lstStyle/>
          <a:p>
            <a:r>
              <a:rPr lang="en-US" dirty="0" smtClean="0"/>
              <a:t>Sons of Liberty</a:t>
            </a:r>
            <a:endParaRPr lang="en-US" dirty="0"/>
          </a:p>
        </p:txBody>
      </p:sp>
      <p:sp>
        <p:nvSpPr>
          <p:cNvPr id="3" name="Content Placeholder 2"/>
          <p:cNvSpPr>
            <a:spLocks noGrp="1"/>
          </p:cNvSpPr>
          <p:nvPr>
            <p:ph idx="1"/>
          </p:nvPr>
        </p:nvSpPr>
        <p:spPr>
          <a:xfrm>
            <a:off x="230920" y="1615440"/>
            <a:ext cx="8708964" cy="2270760"/>
          </a:xfrm>
        </p:spPr>
        <p:txBody>
          <a:bodyPr>
            <a:normAutofit/>
          </a:bodyPr>
          <a:lstStyle/>
          <a:p>
            <a:r>
              <a:rPr lang="en-US" sz="2600" dirty="0" smtClean="0"/>
              <a:t>Made by shopkeepers </a:t>
            </a:r>
            <a:r>
              <a:rPr lang="en-US" sz="2600" dirty="0"/>
              <a:t>&amp;</a:t>
            </a:r>
            <a:r>
              <a:rPr lang="en-US" sz="2600" dirty="0" smtClean="0"/>
              <a:t> merchants protesting the Stamp Act</a:t>
            </a:r>
          </a:p>
          <a:p>
            <a:r>
              <a:rPr lang="en-US" sz="2600" dirty="0" smtClean="0"/>
              <a:t>Samuel Adams was a leader</a:t>
            </a:r>
          </a:p>
          <a:p>
            <a:r>
              <a:rPr lang="en-US" sz="2600" dirty="0" smtClean="0"/>
              <a:t>Secret organization to terrorize tax collectors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478990"/>
            <a:ext cx="4724400" cy="31417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0423"/>
            <a:ext cx="7313613" cy="868362"/>
          </a:xfrm>
        </p:spPr>
        <p:txBody>
          <a:bodyPr anchor="t"/>
          <a:lstStyle/>
          <a:p>
            <a:r>
              <a:rPr lang="en-US" sz="4400" dirty="0" smtClean="0"/>
              <a:t>Further Assertion of Authority</a:t>
            </a:r>
            <a:endParaRPr lang="en-US" sz="4400" dirty="0"/>
          </a:p>
        </p:txBody>
      </p:sp>
      <p:sp>
        <p:nvSpPr>
          <p:cNvPr id="3" name="Content Placeholder 2"/>
          <p:cNvSpPr>
            <a:spLocks noGrp="1"/>
          </p:cNvSpPr>
          <p:nvPr>
            <p:ph idx="1"/>
          </p:nvPr>
        </p:nvSpPr>
        <p:spPr>
          <a:xfrm>
            <a:off x="4580444" y="1513117"/>
            <a:ext cx="4260473" cy="4823059"/>
          </a:xfrm>
        </p:spPr>
        <p:txBody>
          <a:bodyPr anchor="ctr">
            <a:normAutofit/>
          </a:bodyPr>
          <a:lstStyle/>
          <a:p>
            <a:r>
              <a:rPr lang="en-US" sz="3000" dirty="0" smtClean="0"/>
              <a:t>Declaratory Act repealed the Stamp Act</a:t>
            </a:r>
          </a:p>
          <a:p>
            <a:r>
              <a:rPr lang="en-US" sz="3000" dirty="0" smtClean="0"/>
              <a:t>Townshend Acts taxed imported items and reorganized tax collection</a:t>
            </a:r>
          </a:p>
        </p:txBody>
      </p:sp>
      <p:pic>
        <p:nvPicPr>
          <p:cNvPr id="4" name="Picture 3" descr="O!_the_fatal_Stamp.jpg"/>
          <p:cNvPicPr>
            <a:picLocks noChangeAspect="1"/>
          </p:cNvPicPr>
          <p:nvPr/>
        </p:nvPicPr>
        <p:blipFill>
          <a:blip r:embed="rId3"/>
          <a:stretch>
            <a:fillRect/>
          </a:stretch>
        </p:blipFill>
        <p:spPr>
          <a:xfrm>
            <a:off x="505377" y="1513117"/>
            <a:ext cx="3845369" cy="49299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707" y="296919"/>
            <a:ext cx="7313613" cy="868362"/>
          </a:xfrm>
        </p:spPr>
        <p:txBody>
          <a:bodyPr/>
          <a:lstStyle/>
          <a:p>
            <a:r>
              <a:rPr lang="en-US" sz="4400" dirty="0" smtClean="0"/>
              <a:t>Reactions to Townshend Acts</a:t>
            </a:r>
            <a:endParaRPr lang="en-US" sz="4400" dirty="0"/>
          </a:p>
        </p:txBody>
      </p:sp>
      <p:sp>
        <p:nvSpPr>
          <p:cNvPr id="6" name="Text Placeholder 5"/>
          <p:cNvSpPr>
            <a:spLocks noGrp="1"/>
          </p:cNvSpPr>
          <p:nvPr>
            <p:ph type="body" idx="1"/>
          </p:nvPr>
        </p:nvSpPr>
        <p:spPr>
          <a:xfrm>
            <a:off x="989707" y="1711383"/>
            <a:ext cx="3200400" cy="584035"/>
          </a:xfrm>
        </p:spPr>
        <p:txBody>
          <a:bodyPr>
            <a:normAutofit/>
          </a:bodyPr>
          <a:lstStyle/>
          <a:p>
            <a:r>
              <a:rPr lang="en-US" sz="3000" u="sng" dirty="0" smtClean="0"/>
              <a:t>Colonists’ Reaction</a:t>
            </a:r>
            <a:endParaRPr lang="en-US" sz="3000" u="sng" dirty="0"/>
          </a:p>
        </p:txBody>
      </p:sp>
      <p:sp>
        <p:nvSpPr>
          <p:cNvPr id="7" name="Content Placeholder 6"/>
          <p:cNvSpPr>
            <a:spLocks noGrp="1"/>
          </p:cNvSpPr>
          <p:nvPr>
            <p:ph sz="half" idx="2"/>
          </p:nvPr>
        </p:nvSpPr>
        <p:spPr>
          <a:xfrm>
            <a:off x="897367" y="2705260"/>
            <a:ext cx="3566160" cy="3616325"/>
          </a:xfrm>
        </p:spPr>
        <p:txBody>
          <a:bodyPr>
            <a:normAutofit/>
          </a:bodyPr>
          <a:lstStyle/>
          <a:p>
            <a:pPr marL="0" indent="395288">
              <a:buNone/>
            </a:pPr>
            <a:r>
              <a:rPr lang="en-US" sz="3000" dirty="0" smtClean="0"/>
              <a:t>Argued that acts violated constitutional rights and that British could regulate but not tax</a:t>
            </a:r>
          </a:p>
          <a:p>
            <a:pPr>
              <a:buNone/>
            </a:pPr>
            <a:endParaRPr lang="en-US" dirty="0"/>
          </a:p>
        </p:txBody>
      </p:sp>
      <p:sp>
        <p:nvSpPr>
          <p:cNvPr id="8" name="Text Placeholder 7"/>
          <p:cNvSpPr>
            <a:spLocks noGrp="1"/>
          </p:cNvSpPr>
          <p:nvPr>
            <p:ph type="body" sz="quarter" idx="3"/>
          </p:nvPr>
        </p:nvSpPr>
        <p:spPr>
          <a:xfrm>
            <a:off x="4930247" y="1711383"/>
            <a:ext cx="3200400" cy="584035"/>
          </a:xfrm>
        </p:spPr>
        <p:txBody>
          <a:bodyPr>
            <a:normAutofit/>
          </a:bodyPr>
          <a:lstStyle/>
          <a:p>
            <a:r>
              <a:rPr lang="en-US" sz="3000" u="sng" dirty="0" smtClean="0"/>
              <a:t>Britain’s Reaction</a:t>
            </a:r>
            <a:endParaRPr lang="en-US" sz="3000" u="sng" dirty="0"/>
          </a:p>
        </p:txBody>
      </p:sp>
      <p:sp>
        <p:nvSpPr>
          <p:cNvPr id="9" name="Content Placeholder 8"/>
          <p:cNvSpPr>
            <a:spLocks noGrp="1"/>
          </p:cNvSpPr>
          <p:nvPr>
            <p:ph sz="quarter" idx="4"/>
          </p:nvPr>
        </p:nvSpPr>
        <p:spPr>
          <a:xfrm>
            <a:off x="4646514" y="2705260"/>
            <a:ext cx="3566160" cy="3616325"/>
          </a:xfrm>
        </p:spPr>
        <p:txBody>
          <a:bodyPr>
            <a:normAutofit/>
          </a:bodyPr>
          <a:lstStyle/>
          <a:p>
            <a:pPr marL="0" indent="461963">
              <a:buNone/>
            </a:pPr>
            <a:r>
              <a:rPr lang="en-US" sz="3000" dirty="0" smtClean="0"/>
              <a:t>Sent soldiers to the colonies to protect officials</a:t>
            </a:r>
            <a:endParaRPr lang="en-US"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280423"/>
            <a:ext cx="7313613" cy="868362"/>
          </a:xfrm>
        </p:spPr>
        <p:txBody>
          <a:bodyPr anchor="t"/>
          <a:lstStyle/>
          <a:p>
            <a:r>
              <a:rPr lang="en-US" sz="4400" dirty="0" smtClean="0"/>
              <a:t>Boston Massacre</a:t>
            </a:r>
            <a:endParaRPr lang="en-US" sz="4400" dirty="0"/>
          </a:p>
        </p:txBody>
      </p:sp>
      <p:sp>
        <p:nvSpPr>
          <p:cNvPr id="8" name="Content Placeholder 7"/>
          <p:cNvSpPr>
            <a:spLocks noGrp="1"/>
          </p:cNvSpPr>
          <p:nvPr>
            <p:ph idx="1"/>
          </p:nvPr>
        </p:nvSpPr>
        <p:spPr>
          <a:xfrm>
            <a:off x="329886" y="1571885"/>
            <a:ext cx="4304606" cy="4809551"/>
          </a:xfrm>
        </p:spPr>
        <p:txBody>
          <a:bodyPr anchor="ctr">
            <a:noAutofit/>
          </a:bodyPr>
          <a:lstStyle/>
          <a:p>
            <a:pPr marL="230188" indent="-230188">
              <a:buNone/>
            </a:pPr>
            <a:r>
              <a:rPr lang="en-US" dirty="0" smtClean="0"/>
              <a:t>WHEN: March 5, 1770</a:t>
            </a:r>
          </a:p>
          <a:p>
            <a:pPr marL="230188" indent="-230188">
              <a:buNone/>
            </a:pPr>
            <a:r>
              <a:rPr lang="en-US" dirty="0" smtClean="0"/>
              <a:t>WHAT: a group of Bostonians taunted soldiers, 1 of the soldiers fired and others began firing into the crowd</a:t>
            </a:r>
          </a:p>
          <a:p>
            <a:pPr marL="230188" indent="-230188">
              <a:buNone/>
            </a:pPr>
            <a:r>
              <a:rPr lang="en-US" dirty="0" smtClean="0"/>
              <a:t>EFFECTS: s</a:t>
            </a:r>
            <a:r>
              <a:rPr lang="en-US" sz="2400" dirty="0" smtClean="0"/>
              <a:t>ome Townshend Act Taxes were repealed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4492" y="1579456"/>
            <a:ext cx="4226913" cy="48335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914400" y="280423"/>
            <a:ext cx="7313613" cy="868362"/>
          </a:xfrm>
        </p:spPr>
        <p:txBody>
          <a:bodyPr anchor="t"/>
          <a:lstStyle/>
          <a:p>
            <a:r>
              <a:rPr lang="en-US" sz="4400" dirty="0" smtClean="0"/>
              <a:t>The </a:t>
            </a:r>
            <a:r>
              <a:rPr lang="en-US" sz="4400" dirty="0" err="1" smtClean="0"/>
              <a:t>Gaspee</a:t>
            </a:r>
            <a:r>
              <a:rPr lang="en-US" sz="4400" dirty="0" smtClean="0"/>
              <a:t> Incident</a:t>
            </a:r>
            <a:endParaRPr lang="en-US" sz="4400" dirty="0"/>
          </a:p>
        </p:txBody>
      </p:sp>
      <p:sp>
        <p:nvSpPr>
          <p:cNvPr id="6" name="TextBox 5"/>
          <p:cNvSpPr txBox="1"/>
          <p:nvPr/>
        </p:nvSpPr>
        <p:spPr>
          <a:xfrm>
            <a:off x="364815" y="1513117"/>
            <a:ext cx="4134560" cy="2677656"/>
          </a:xfrm>
          <a:prstGeom prst="rect">
            <a:avLst/>
          </a:prstGeom>
          <a:noFill/>
        </p:spPr>
        <p:txBody>
          <a:bodyPr wrap="square" rtlCol="0">
            <a:spAutoFit/>
          </a:bodyPr>
          <a:lstStyle/>
          <a:p>
            <a:pPr>
              <a:buFont typeface="Arial"/>
              <a:buChar char="•"/>
            </a:pPr>
            <a:r>
              <a:rPr lang="en-US" sz="2800" dirty="0" smtClean="0"/>
              <a:t> British ship seized by RI residents dressed as Natives</a:t>
            </a:r>
          </a:p>
          <a:p>
            <a:pPr>
              <a:buFont typeface="Arial"/>
              <a:buChar char="•"/>
            </a:pPr>
            <a:r>
              <a:rPr lang="en-US" sz="2800" dirty="0" smtClean="0"/>
              <a:t> Sank it in Narragansett Bay</a:t>
            </a:r>
          </a:p>
          <a:p>
            <a:pPr>
              <a:buFont typeface="Arial"/>
              <a:buChar char="•"/>
            </a:pPr>
            <a:r>
              <a:rPr lang="en-US" sz="2800" dirty="0" smtClean="0"/>
              <a:t> British put accused on trial in England</a:t>
            </a:r>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318" y="1864786"/>
            <a:ext cx="3541990" cy="4096105"/>
          </a:xfrm>
          <a:prstGeom prst="rect">
            <a:avLst/>
          </a:prstGeom>
        </p:spPr>
      </p:pic>
      <p:pic>
        <p:nvPicPr>
          <p:cNvPr id="25604" name="Picture 2"/>
          <p:cNvPicPr>
            <a:picLocks noChangeAspect="1" noChangeArrowheads="1"/>
          </p:cNvPicPr>
          <p:nvPr/>
        </p:nvPicPr>
        <p:blipFill>
          <a:blip r:embed="rId4"/>
          <a:srcRect/>
          <a:stretch>
            <a:fillRect/>
          </a:stretch>
        </p:blipFill>
        <p:spPr bwMode="auto">
          <a:xfrm>
            <a:off x="1322352" y="4363312"/>
            <a:ext cx="3177023" cy="215425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214440"/>
            <a:ext cx="9144000" cy="928559"/>
          </a:xfrm>
        </p:spPr>
        <p:txBody>
          <a:bodyPr/>
          <a:lstStyle/>
          <a:p>
            <a:pPr eaLnBrk="1" hangingPunct="1">
              <a:spcAft>
                <a:spcPts val="1000"/>
              </a:spcAft>
            </a:pPr>
            <a:r>
              <a:rPr lang="en-US" sz="4400" dirty="0"/>
              <a:t>Boston Tea Party (December 16, 1773)</a:t>
            </a:r>
          </a:p>
        </p:txBody>
      </p:sp>
      <p:sp>
        <p:nvSpPr>
          <p:cNvPr id="23555" name="Rectangle 3"/>
          <p:cNvSpPr>
            <a:spLocks noGrp="1" noChangeArrowheads="1"/>
          </p:cNvSpPr>
          <p:nvPr>
            <p:ph type="body" sz="half" idx="1"/>
          </p:nvPr>
        </p:nvSpPr>
        <p:spPr>
          <a:xfrm>
            <a:off x="4473185" y="1594177"/>
            <a:ext cx="4323723" cy="4552862"/>
          </a:xfrm>
        </p:spPr>
        <p:txBody>
          <a:bodyPr anchor="ctr">
            <a:noAutofit/>
          </a:bodyPr>
          <a:lstStyle/>
          <a:p>
            <a:pPr marL="0" indent="0" eaLnBrk="1" hangingPunct="1">
              <a:lnSpc>
                <a:spcPct val="90000"/>
              </a:lnSpc>
              <a:buNone/>
            </a:pPr>
            <a:r>
              <a:rPr lang="en-US" sz="2800" dirty="0" smtClean="0">
                <a:solidFill>
                  <a:srgbClr val="000000"/>
                </a:solidFill>
              </a:rPr>
              <a:t>TEA ACT: Britain gave British East India Company full control of the tea </a:t>
            </a:r>
            <a:r>
              <a:rPr lang="en-US" sz="2800" dirty="0">
                <a:solidFill>
                  <a:srgbClr val="000000"/>
                </a:solidFill>
              </a:rPr>
              <a:t>trade in America</a:t>
            </a:r>
            <a:endParaRPr lang="en-US" sz="2800" dirty="0" smtClean="0">
              <a:solidFill>
                <a:srgbClr val="000000"/>
              </a:solidFill>
            </a:endParaRPr>
          </a:p>
          <a:p>
            <a:pPr eaLnBrk="1" hangingPunct="1">
              <a:lnSpc>
                <a:spcPct val="90000"/>
              </a:lnSpc>
            </a:pPr>
            <a:r>
              <a:rPr lang="en-US" sz="2800" dirty="0" smtClean="0">
                <a:solidFill>
                  <a:srgbClr val="000000"/>
                </a:solidFill>
              </a:rPr>
              <a:t>In protest, colonists boarded </a:t>
            </a:r>
            <a:r>
              <a:rPr lang="en-US" sz="2800" dirty="0">
                <a:solidFill>
                  <a:srgbClr val="000000"/>
                </a:solidFill>
              </a:rPr>
              <a:t>ships in Boston and threw tea into </a:t>
            </a:r>
            <a:r>
              <a:rPr lang="en-US" sz="2800" dirty="0" smtClean="0">
                <a:solidFill>
                  <a:srgbClr val="000000"/>
                </a:solidFill>
              </a:rPr>
              <a:t>harbor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17" y="1382832"/>
            <a:ext cx="3670091" cy="50535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266700"/>
            <a:ext cx="9144000" cy="760058"/>
          </a:xfrm>
        </p:spPr>
        <p:txBody>
          <a:bodyPr/>
          <a:lstStyle/>
          <a:p>
            <a:pPr eaLnBrk="1" hangingPunct="1">
              <a:spcAft>
                <a:spcPts val="1000"/>
              </a:spcAft>
            </a:pPr>
            <a:r>
              <a:rPr lang="en-US" sz="4400" dirty="0">
                <a:latin typeface="+mn-lt"/>
              </a:rPr>
              <a:t>Intolerable (Coercive) Acts (1774)</a:t>
            </a:r>
          </a:p>
        </p:txBody>
      </p:sp>
      <p:sp>
        <p:nvSpPr>
          <p:cNvPr id="24579" name="Rectangle 3"/>
          <p:cNvSpPr>
            <a:spLocks noGrp="1" noChangeArrowheads="1"/>
          </p:cNvSpPr>
          <p:nvPr>
            <p:ph type="body" sz="half" idx="1"/>
          </p:nvPr>
        </p:nvSpPr>
        <p:spPr>
          <a:xfrm>
            <a:off x="175650" y="1323977"/>
            <a:ext cx="8796077" cy="5160810"/>
          </a:xfrm>
        </p:spPr>
        <p:txBody>
          <a:bodyPr anchor="ctr">
            <a:noAutofit/>
          </a:bodyPr>
          <a:lstStyle/>
          <a:p>
            <a:pPr eaLnBrk="1" hangingPunct="1"/>
            <a:r>
              <a:rPr lang="en-US" sz="3000" dirty="0" smtClean="0"/>
              <a:t>Boston </a:t>
            </a:r>
            <a:r>
              <a:rPr lang="en-US" sz="3000" dirty="0"/>
              <a:t>Port </a:t>
            </a:r>
            <a:r>
              <a:rPr lang="en-US" sz="3000" dirty="0" smtClean="0"/>
              <a:t>Act: Closed Boston port</a:t>
            </a:r>
          </a:p>
          <a:p>
            <a:pPr eaLnBrk="1" hangingPunct="1"/>
            <a:r>
              <a:rPr lang="en-US" sz="3000" dirty="0"/>
              <a:t>Massachusetts Government </a:t>
            </a:r>
            <a:r>
              <a:rPr lang="en-US" sz="3000" dirty="0" smtClean="0"/>
              <a:t>Act: Reduced </a:t>
            </a:r>
            <a:r>
              <a:rPr lang="en-US" sz="3000" dirty="0"/>
              <a:t>power </a:t>
            </a:r>
            <a:r>
              <a:rPr lang="en-US" sz="3000" dirty="0" smtClean="0"/>
              <a:t>of </a:t>
            </a:r>
            <a:r>
              <a:rPr lang="en-US" sz="3000" dirty="0"/>
              <a:t>assembly</a:t>
            </a:r>
            <a:endParaRPr lang="en-US" sz="3000" dirty="0" smtClean="0"/>
          </a:p>
          <a:p>
            <a:r>
              <a:rPr lang="en-US" sz="3000" dirty="0" smtClean="0"/>
              <a:t>Administration </a:t>
            </a:r>
            <a:r>
              <a:rPr lang="en-US" sz="3000" dirty="0"/>
              <a:t>of Justice </a:t>
            </a:r>
            <a:r>
              <a:rPr lang="en-US" sz="3000" dirty="0" smtClean="0"/>
              <a:t>Act: Officials &amp; </a:t>
            </a:r>
            <a:r>
              <a:rPr lang="en-US" sz="3000" dirty="0"/>
              <a:t>soldiers would be tried</a:t>
            </a:r>
            <a:r>
              <a:rPr lang="en-US" sz="3000" dirty="0" smtClean="0"/>
              <a:t> in England</a:t>
            </a:r>
          </a:p>
          <a:p>
            <a:r>
              <a:rPr lang="en-US" sz="3000" dirty="0"/>
              <a:t>Quartering </a:t>
            </a:r>
            <a:r>
              <a:rPr lang="en-US" sz="3000" dirty="0" smtClean="0"/>
              <a:t>Act: Expanded power </a:t>
            </a:r>
            <a:r>
              <a:rPr lang="en-US" sz="3000" dirty="0"/>
              <a:t>of </a:t>
            </a:r>
            <a:r>
              <a:rPr lang="en-US" sz="3000" dirty="0" err="1" smtClean="0"/>
              <a:t>gov’t</a:t>
            </a:r>
            <a:r>
              <a:rPr lang="en-US" sz="3000" dirty="0" smtClean="0"/>
              <a:t> </a:t>
            </a:r>
            <a:r>
              <a:rPr lang="en-US" sz="3000" dirty="0"/>
              <a:t>to house </a:t>
            </a:r>
            <a:r>
              <a:rPr lang="en-US" sz="3000" dirty="0" smtClean="0"/>
              <a:t>soldiers</a:t>
            </a:r>
            <a:endParaRPr lang="en-US"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Letter to King George…</a:t>
            </a:r>
            <a:endParaRPr lang="en-US" dirty="0"/>
          </a:p>
        </p:txBody>
      </p:sp>
      <p:sp>
        <p:nvSpPr>
          <p:cNvPr id="3" name="Text Placeholder 2"/>
          <p:cNvSpPr>
            <a:spLocks noGrp="1"/>
          </p:cNvSpPr>
          <p:nvPr>
            <p:ph type="body" sz="half" idx="1"/>
          </p:nvPr>
        </p:nvSpPr>
        <p:spPr>
          <a:xfrm>
            <a:off x="457200" y="1813560"/>
            <a:ext cx="8229600" cy="4495800"/>
          </a:xfrm>
        </p:spPr>
        <p:txBody>
          <a:bodyPr/>
          <a:lstStyle/>
          <a:p>
            <a:pPr marL="0" indent="0">
              <a:buNone/>
            </a:pPr>
            <a:r>
              <a:rPr lang="en-US" dirty="0" smtClean="0"/>
              <a:t>	</a:t>
            </a:r>
            <a:r>
              <a:rPr lang="en-US" sz="2600" dirty="0" smtClean="0"/>
              <a:t>Write a letter to King George about your reaction to the Intolerable Acts. Include in your letter the following:</a:t>
            </a:r>
          </a:p>
          <a:p>
            <a:pPr marL="457200" indent="-457200">
              <a:buAutoNum type="arabicPeriod"/>
            </a:pPr>
            <a:r>
              <a:rPr lang="en-US" sz="2600" dirty="0" smtClean="0"/>
              <a:t>Do you support the Intolerable Acts? Why or why not? </a:t>
            </a:r>
          </a:p>
          <a:p>
            <a:pPr marL="457200" indent="-457200">
              <a:buAutoNum type="arabicPeriod"/>
            </a:pPr>
            <a:r>
              <a:rPr lang="en-US" sz="2600" dirty="0" smtClean="0"/>
              <a:t>What will you do in response to the Acts? (Grudgingly obey? Refuse to adhere to them? Secretly begin to revolt? Be specific.)</a:t>
            </a:r>
          </a:p>
          <a:p>
            <a:pPr marL="457200" indent="-457200">
              <a:buAutoNum type="arabicPeriod"/>
            </a:pPr>
            <a:r>
              <a:rPr lang="en-US" sz="2600" dirty="0" smtClean="0"/>
              <a:t>Do you support British rule in the colonies?</a:t>
            </a:r>
            <a:endParaRPr lang="en-US" sz="2600" dirty="0"/>
          </a:p>
        </p:txBody>
      </p:sp>
    </p:spTree>
    <p:extLst>
      <p:ext uri="{BB962C8B-B14F-4D97-AF65-F5344CB8AC3E}">
        <p14:creationId xmlns:p14="http://schemas.microsoft.com/office/powerpoint/2010/main" val="18211236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935005" y="4069804"/>
            <a:ext cx="5756558" cy="1162050"/>
          </a:xfrm>
        </p:spPr>
        <p:txBody>
          <a:bodyPr/>
          <a:lstStyle/>
          <a:p>
            <a:pPr algn="r"/>
            <a:r>
              <a:rPr lang="en-US" dirty="0" smtClean="0"/>
              <a:t>The Revolution Begins</a:t>
            </a:r>
            <a:endParaRPr lang="en-US" dirty="0"/>
          </a:p>
        </p:txBody>
      </p:sp>
      <p:pic>
        <p:nvPicPr>
          <p:cNvPr id="12" name="Picture Placeholder 11" descr="355paul_revere.jpg"/>
          <p:cNvPicPr>
            <a:picLocks noGrp="1" noChangeAspect="1"/>
          </p:cNvPicPr>
          <p:nvPr>
            <p:ph type="pic" sz="quarter" idx="15"/>
          </p:nvPr>
        </p:nvPicPr>
        <p:blipFill>
          <a:blip r:embed="rId2"/>
          <a:srcRect l="-22856" r="-22856"/>
          <a:stretch>
            <a:fillRect/>
          </a:stretch>
        </p:blipFill>
        <p:spPr/>
      </p:pic>
      <p:sp>
        <p:nvSpPr>
          <p:cNvPr id="10" name="Text Placeholder 9"/>
          <p:cNvSpPr>
            <a:spLocks noGrp="1"/>
          </p:cNvSpPr>
          <p:nvPr>
            <p:ph type="body" sz="half" idx="2"/>
          </p:nvPr>
        </p:nvSpPr>
        <p:spPr/>
        <p:txBody>
          <a:bodyPr/>
          <a:lstStyle/>
          <a:p>
            <a:pPr algn="r"/>
            <a:r>
              <a:rPr lang="en-US" dirty="0" smtClean="0"/>
              <a:t>Part 2</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Colonial America</a:t>
            </a:r>
            <a:endParaRPr lang="en-US" dirty="0"/>
          </a:p>
        </p:txBody>
      </p:sp>
      <p:pic>
        <p:nvPicPr>
          <p:cNvPr id="7" name="Picture Placeholder 6" descr="map north america 1713.jpg"/>
          <p:cNvPicPr>
            <a:picLocks noGrp="1" noChangeAspect="1"/>
          </p:cNvPicPr>
          <p:nvPr>
            <p:ph type="pic" sz="quarter" idx="15"/>
          </p:nvPr>
        </p:nvPicPr>
        <p:blipFill>
          <a:blip r:embed="rId2"/>
          <a:srcRect l="-44712" r="-44712"/>
          <a:stretch>
            <a:fillRect/>
          </a:stretch>
        </p:blipFill>
        <p:spPr/>
      </p:pic>
      <p:sp>
        <p:nvSpPr>
          <p:cNvPr id="5" name="Text Placeholder 4"/>
          <p:cNvSpPr>
            <a:spLocks noGrp="1"/>
          </p:cNvSpPr>
          <p:nvPr>
            <p:ph type="body" sz="half" idx="2"/>
          </p:nvPr>
        </p:nvSpPr>
        <p:spPr/>
        <p:txBody>
          <a:bodyPr/>
          <a:lstStyle/>
          <a:p>
            <a:r>
              <a:rPr lang="en-US" dirty="0" smtClean="0"/>
              <a:t>Section One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152400"/>
            <a:ext cx="9144000" cy="1143000"/>
          </a:xfrm>
        </p:spPr>
        <p:txBody>
          <a:bodyPr/>
          <a:lstStyle/>
          <a:p>
            <a:r>
              <a:rPr lang="en-US" sz="4400" dirty="0">
                <a:cs typeface="Goudy Old Style (Body)"/>
              </a:rPr>
              <a:t>First Continental Congress </a:t>
            </a:r>
            <a:br>
              <a:rPr lang="en-US" sz="4400" dirty="0">
                <a:cs typeface="Goudy Old Style (Body)"/>
              </a:rPr>
            </a:br>
            <a:r>
              <a:rPr lang="en-US" sz="4400" dirty="0">
                <a:cs typeface="Goudy Old Style (Body)"/>
              </a:rPr>
              <a:t>(September 5 - October 26, 1774)</a:t>
            </a:r>
          </a:p>
        </p:txBody>
      </p:sp>
      <p:sp>
        <p:nvSpPr>
          <p:cNvPr id="26627" name="Rectangle 3"/>
          <p:cNvSpPr>
            <a:spLocks noGrp="1" noChangeArrowheads="1"/>
          </p:cNvSpPr>
          <p:nvPr>
            <p:ph type="body" sz="half" idx="1"/>
          </p:nvPr>
        </p:nvSpPr>
        <p:spPr>
          <a:xfrm>
            <a:off x="162140" y="1607688"/>
            <a:ext cx="4431816" cy="5052730"/>
          </a:xfrm>
        </p:spPr>
        <p:txBody>
          <a:bodyPr>
            <a:noAutofit/>
          </a:bodyPr>
          <a:lstStyle/>
          <a:p>
            <a:r>
              <a:rPr lang="en-US" sz="3200" dirty="0"/>
              <a:t>12 colonies sent 56 delegates to discuss response to Britain’s actions</a:t>
            </a:r>
            <a:endParaRPr lang="en-US" sz="3200" dirty="0" smtClean="0"/>
          </a:p>
          <a:p>
            <a:r>
              <a:rPr lang="en-US" sz="3200" dirty="0" smtClean="0"/>
              <a:t>Wrote Declaration </a:t>
            </a:r>
            <a:r>
              <a:rPr lang="en-US" sz="3200" dirty="0"/>
              <a:t>of Rights and Grievances</a:t>
            </a:r>
            <a:endParaRPr lang="en-US" sz="3200" dirty="0" smtClean="0"/>
          </a:p>
          <a:p>
            <a:r>
              <a:rPr lang="en-US" sz="3200" dirty="0" smtClean="0"/>
              <a:t>Britain </a:t>
            </a:r>
            <a:r>
              <a:rPr lang="en-US" sz="3200" dirty="0"/>
              <a:t>ignored or rejected all American petitions</a:t>
            </a:r>
            <a:endParaRPr lang="en-US" sz="3200" dirty="0" smtClean="0"/>
          </a:p>
          <a:p>
            <a:pPr>
              <a:buNone/>
            </a:pPr>
            <a:endParaRPr lang="en-US" sz="3200" dirty="0" smtClean="0">
              <a:latin typeface="Arial Black" charset="0"/>
            </a:endParaRPr>
          </a:p>
          <a:p>
            <a:pPr lvl="1"/>
            <a:endParaRPr lang="en-US" sz="3200" dirty="0">
              <a:latin typeface="Arial Black" charset="0"/>
            </a:endParaRPr>
          </a:p>
        </p:txBody>
      </p:sp>
      <p:sp>
        <p:nvSpPr>
          <p:cNvPr id="26628" name="Rectangle 8"/>
          <p:cNvSpPr>
            <a:spLocks noChangeArrowheads="1"/>
          </p:cNvSpPr>
          <p:nvPr/>
        </p:nvSpPr>
        <p:spPr bwMode="auto">
          <a:xfrm>
            <a:off x="4267200" y="4495800"/>
            <a:ext cx="4876800" cy="17526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endParaRPr lang="en-US" sz="2800">
              <a:latin typeface="Arial Black"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956" y="2299334"/>
            <a:ext cx="4321444" cy="3308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14440"/>
            <a:ext cx="8229600" cy="928559"/>
          </a:xfrm>
        </p:spPr>
        <p:txBody>
          <a:bodyPr/>
          <a:lstStyle/>
          <a:p>
            <a:pPr eaLnBrk="1" hangingPunct="1">
              <a:defRPr/>
            </a:pPr>
            <a:r>
              <a:rPr lang="en-US" dirty="0" smtClean="0"/>
              <a:t>“The British(!?) ARE COMING!”</a:t>
            </a:r>
          </a:p>
        </p:txBody>
      </p:sp>
      <p:sp>
        <p:nvSpPr>
          <p:cNvPr id="8195" name="Rectangle 3"/>
          <p:cNvSpPr>
            <a:spLocks noGrp="1" noChangeArrowheads="1"/>
          </p:cNvSpPr>
          <p:nvPr>
            <p:ph idx="1"/>
          </p:nvPr>
        </p:nvSpPr>
        <p:spPr>
          <a:xfrm>
            <a:off x="220696" y="1381125"/>
            <a:ext cx="4876800" cy="5181600"/>
          </a:xfrm>
        </p:spPr>
        <p:txBody>
          <a:bodyPr anchor="ctr">
            <a:normAutofit/>
          </a:bodyPr>
          <a:lstStyle/>
          <a:p>
            <a:pPr marL="0" indent="230188" eaLnBrk="1" hangingPunct="1">
              <a:lnSpc>
                <a:spcPct val="70000"/>
              </a:lnSpc>
              <a:buNone/>
            </a:pPr>
            <a:r>
              <a:rPr lang="en-US" sz="3200" dirty="0" smtClean="0"/>
              <a:t>On the night of April 18, 1775, </a:t>
            </a:r>
            <a:r>
              <a:rPr lang="en-US" sz="3200" u="sng" dirty="0" smtClean="0"/>
              <a:t>Paul Revere</a:t>
            </a:r>
            <a:r>
              <a:rPr lang="en-US" sz="3200" dirty="0" smtClean="0"/>
              <a:t>, </a:t>
            </a:r>
            <a:r>
              <a:rPr lang="en-US" sz="3200" u="sng" dirty="0" smtClean="0"/>
              <a:t>William Dawes</a:t>
            </a:r>
            <a:r>
              <a:rPr lang="en-US" sz="3200" dirty="0" smtClean="0"/>
              <a:t> and </a:t>
            </a:r>
            <a:r>
              <a:rPr lang="en-US" sz="3200" u="sng" dirty="0" smtClean="0"/>
              <a:t>Samuel Prescott </a:t>
            </a:r>
            <a:r>
              <a:rPr lang="en-US" sz="3200" dirty="0" smtClean="0"/>
              <a:t>rode out from Boston to spread the word that 700 British troops were marching to Concord.</a:t>
            </a:r>
            <a:endParaRPr lang="en-US" sz="3200" dirty="0"/>
          </a:p>
        </p:txBody>
      </p:sp>
      <p:pic>
        <p:nvPicPr>
          <p:cNvPr id="17412" name="Picture 2" descr="http://longfellow.wayside.org/html/images/355paul_revere.jpg"/>
          <p:cNvPicPr>
            <a:picLocks noChangeAspect="1" noChangeArrowheads="1"/>
          </p:cNvPicPr>
          <p:nvPr/>
        </p:nvPicPr>
        <p:blipFill>
          <a:blip r:embed="rId3"/>
          <a:srcRect/>
          <a:stretch>
            <a:fillRect/>
          </a:stretch>
        </p:blipFill>
        <p:spPr bwMode="auto">
          <a:xfrm>
            <a:off x="5330825" y="1351679"/>
            <a:ext cx="3355975" cy="2558334"/>
          </a:xfrm>
          <a:prstGeom prst="rect">
            <a:avLst/>
          </a:prstGeom>
          <a:noFill/>
          <a:ln w="9525">
            <a:noFill/>
            <a:miter lim="800000"/>
            <a:headEnd/>
            <a:tailEnd/>
          </a:ln>
        </p:spPr>
      </p:pic>
      <p:pic>
        <p:nvPicPr>
          <p:cNvPr id="17413" name="Picture 2" descr="http://www.paulreverehouse.org/images/PaulRevereMap.jpg"/>
          <p:cNvPicPr>
            <a:picLocks noChangeAspect="1" noChangeArrowheads="1"/>
          </p:cNvPicPr>
          <p:nvPr/>
        </p:nvPicPr>
        <p:blipFill>
          <a:blip r:embed="rId4"/>
          <a:srcRect/>
          <a:stretch>
            <a:fillRect/>
          </a:stretch>
        </p:blipFill>
        <p:spPr bwMode="auto">
          <a:xfrm>
            <a:off x="5330825" y="3983038"/>
            <a:ext cx="3402013" cy="2579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40254"/>
            <a:ext cx="8229600" cy="902745"/>
          </a:xfrm>
        </p:spPr>
        <p:txBody>
          <a:bodyPr/>
          <a:lstStyle/>
          <a:p>
            <a:pPr eaLnBrk="1" hangingPunct="1">
              <a:defRPr/>
            </a:pPr>
            <a:r>
              <a:rPr lang="en-US" sz="4400" dirty="0" smtClean="0"/>
              <a:t>Battle of Lexington</a:t>
            </a:r>
          </a:p>
        </p:txBody>
      </p:sp>
      <p:sp>
        <p:nvSpPr>
          <p:cNvPr id="9219" name="Rectangle 3"/>
          <p:cNvSpPr>
            <a:spLocks noGrp="1" noChangeArrowheads="1"/>
          </p:cNvSpPr>
          <p:nvPr>
            <p:ph idx="1"/>
          </p:nvPr>
        </p:nvSpPr>
        <p:spPr>
          <a:xfrm>
            <a:off x="152400" y="1350998"/>
            <a:ext cx="8751768" cy="5507002"/>
          </a:xfrm>
        </p:spPr>
        <p:txBody>
          <a:bodyPr>
            <a:noAutofit/>
          </a:bodyPr>
          <a:lstStyle/>
          <a:p>
            <a:pPr algn="ctr" eaLnBrk="1" hangingPunct="1">
              <a:lnSpc>
                <a:spcPct val="80000"/>
              </a:lnSpc>
              <a:buFont typeface="Wingdings 2" pitchFamily="18" charset="2"/>
              <a:buChar char=""/>
              <a:defRPr/>
            </a:pPr>
            <a:r>
              <a:rPr lang="en-US" sz="2500" dirty="0" smtClean="0"/>
              <a:t>British Troops meet the Minutemen </a:t>
            </a:r>
          </a:p>
          <a:p>
            <a:pPr algn="ctr" eaLnBrk="1" hangingPunct="1">
              <a:lnSpc>
                <a:spcPct val="80000"/>
              </a:lnSpc>
              <a:buFont typeface="Wingdings 2" pitchFamily="18" charset="2"/>
              <a:buChar char=""/>
              <a:defRPr/>
            </a:pPr>
            <a:r>
              <a:rPr lang="en-US" sz="2500" dirty="0" smtClean="0"/>
              <a:t>British commander asks for surrender</a:t>
            </a:r>
          </a:p>
          <a:p>
            <a:pPr algn="ctr" eaLnBrk="1" hangingPunct="1">
              <a:lnSpc>
                <a:spcPct val="80000"/>
              </a:lnSpc>
              <a:buFont typeface="Wingdings 2" pitchFamily="18" charset="2"/>
              <a:buChar char=""/>
              <a:defRPr/>
            </a:pPr>
            <a:r>
              <a:rPr lang="en-US" sz="2500" dirty="0" smtClean="0"/>
              <a:t>A shot was fired, British fired, colonists fled</a:t>
            </a:r>
          </a:p>
          <a:p>
            <a:pPr algn="ctr" eaLnBrk="1" hangingPunct="1">
              <a:lnSpc>
                <a:spcPct val="80000"/>
              </a:lnSpc>
              <a:buFont typeface="Wingdings 2" pitchFamily="18" charset="2"/>
              <a:buChar char=""/>
              <a:defRPr/>
            </a:pPr>
            <a:r>
              <a:rPr lang="en-US" sz="2500" dirty="0" smtClean="0"/>
              <a:t>No one knows who shot the first shot</a:t>
            </a:r>
          </a:p>
        </p:txBody>
      </p:sp>
      <p:pic>
        <p:nvPicPr>
          <p:cNvPr id="18436" name="Picture 1"/>
          <p:cNvPicPr>
            <a:picLocks noChangeAspect="1"/>
          </p:cNvPicPr>
          <p:nvPr/>
        </p:nvPicPr>
        <p:blipFill>
          <a:blip r:embed="rId3"/>
          <a:srcRect/>
          <a:stretch>
            <a:fillRect/>
          </a:stretch>
        </p:blipFill>
        <p:spPr bwMode="auto">
          <a:xfrm>
            <a:off x="2215908" y="3794194"/>
            <a:ext cx="4661516" cy="285737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914400" y="291739"/>
            <a:ext cx="7313613" cy="868362"/>
          </a:xfrm>
        </p:spPr>
        <p:txBody>
          <a:bodyPr/>
          <a:lstStyle/>
          <a:p>
            <a:pPr eaLnBrk="1" hangingPunct="1">
              <a:defRPr/>
            </a:pPr>
            <a:r>
              <a:rPr lang="en-US" sz="4400" dirty="0" smtClean="0"/>
              <a:t>The Battle of Concord</a:t>
            </a:r>
          </a:p>
        </p:txBody>
      </p:sp>
      <p:sp>
        <p:nvSpPr>
          <p:cNvPr id="10243" name="Rectangle 3"/>
          <p:cNvSpPr>
            <a:spLocks noGrp="1" noChangeArrowheads="1"/>
          </p:cNvSpPr>
          <p:nvPr>
            <p:ph idx="1"/>
          </p:nvPr>
        </p:nvSpPr>
        <p:spPr>
          <a:xfrm>
            <a:off x="304800" y="1553647"/>
            <a:ext cx="8516938" cy="1869506"/>
          </a:xfrm>
        </p:spPr>
        <p:txBody>
          <a:bodyPr>
            <a:normAutofit/>
          </a:bodyPr>
          <a:lstStyle/>
          <a:p>
            <a:pPr eaLnBrk="1" hangingPunct="1">
              <a:buFont typeface="Wingdings 2" pitchFamily="18" charset="2"/>
              <a:buChar char=""/>
              <a:defRPr/>
            </a:pPr>
            <a:r>
              <a:rPr lang="en-US" sz="2800" dirty="0" smtClean="0"/>
              <a:t>British march to Concord and fight at the North Bridge</a:t>
            </a:r>
          </a:p>
          <a:p>
            <a:pPr eaLnBrk="1" hangingPunct="1">
              <a:buFont typeface="Wingdings 2" pitchFamily="18" charset="2"/>
              <a:buChar char=""/>
              <a:defRPr/>
            </a:pPr>
            <a:r>
              <a:rPr lang="en-US" sz="2800" dirty="0" smtClean="0"/>
              <a:t>British retreat to Boston</a:t>
            </a:r>
          </a:p>
        </p:txBody>
      </p:sp>
      <p:pic>
        <p:nvPicPr>
          <p:cNvPr id="19460" name="Picture 2" descr="http://dwkcommentaries.files.wordpress.com/2012/07/battleatconcordbridge.jpg"/>
          <p:cNvPicPr>
            <a:picLocks noChangeAspect="1" noChangeArrowheads="1"/>
          </p:cNvPicPr>
          <p:nvPr/>
        </p:nvPicPr>
        <p:blipFill>
          <a:blip r:embed="rId3"/>
          <a:srcRect/>
          <a:stretch>
            <a:fillRect/>
          </a:stretch>
        </p:blipFill>
        <p:spPr bwMode="auto">
          <a:xfrm>
            <a:off x="2217166" y="3234013"/>
            <a:ext cx="4630738" cy="3076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914400" y="428899"/>
            <a:ext cx="7313613" cy="868362"/>
          </a:xfrm>
        </p:spPr>
        <p:txBody>
          <a:bodyPr anchor="t"/>
          <a:lstStyle/>
          <a:p>
            <a:pPr eaLnBrk="1" hangingPunct="1">
              <a:defRPr/>
            </a:pPr>
            <a:r>
              <a:rPr lang="en-US" sz="4400" dirty="0" smtClean="0"/>
              <a:t>The Return March to Boston</a:t>
            </a:r>
          </a:p>
        </p:txBody>
      </p:sp>
      <p:sp>
        <p:nvSpPr>
          <p:cNvPr id="20483" name="Rectangle 3"/>
          <p:cNvSpPr>
            <a:spLocks noGrp="1" noChangeArrowheads="1"/>
          </p:cNvSpPr>
          <p:nvPr>
            <p:ph idx="1"/>
          </p:nvPr>
        </p:nvSpPr>
        <p:spPr>
          <a:xfrm>
            <a:off x="5139690" y="2608068"/>
            <a:ext cx="3755408" cy="3054606"/>
          </a:xfrm>
        </p:spPr>
        <p:txBody>
          <a:bodyPr>
            <a:normAutofit/>
          </a:bodyPr>
          <a:lstStyle/>
          <a:p>
            <a:pPr eaLnBrk="1" hangingPunct="1">
              <a:lnSpc>
                <a:spcPct val="90000"/>
              </a:lnSpc>
            </a:pPr>
            <a:r>
              <a:rPr lang="en-US" sz="3000" dirty="0" smtClean="0"/>
              <a:t>Minutemen work together to attack the British</a:t>
            </a:r>
          </a:p>
          <a:p>
            <a:pPr eaLnBrk="1" hangingPunct="1">
              <a:lnSpc>
                <a:spcPct val="90000"/>
              </a:lnSpc>
            </a:pPr>
            <a:r>
              <a:rPr lang="en-US" sz="3000" dirty="0" smtClean="0"/>
              <a:t>Colonists hold Boston under siege</a:t>
            </a:r>
            <a:endParaRPr lang="en-US" sz="3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 y="2035554"/>
            <a:ext cx="4442460" cy="3627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274638"/>
            <a:ext cx="9144000" cy="1143000"/>
          </a:xfrm>
        </p:spPr>
        <p:txBody>
          <a:bodyPr anchor="t"/>
          <a:lstStyle/>
          <a:p>
            <a:pPr eaLnBrk="1" hangingPunct="1"/>
            <a:r>
              <a:rPr lang="en-US" sz="4200" dirty="0"/>
              <a:t>Second Continental Congress (May 1775)</a:t>
            </a:r>
          </a:p>
        </p:txBody>
      </p:sp>
      <p:sp>
        <p:nvSpPr>
          <p:cNvPr id="4099" name="Rectangle 3"/>
          <p:cNvSpPr>
            <a:spLocks noGrp="1" noChangeArrowheads="1"/>
          </p:cNvSpPr>
          <p:nvPr>
            <p:ph type="body" sz="half" idx="1"/>
          </p:nvPr>
        </p:nvSpPr>
        <p:spPr>
          <a:xfrm>
            <a:off x="4038600" y="1205495"/>
            <a:ext cx="4953000" cy="2746375"/>
          </a:xfrm>
        </p:spPr>
        <p:txBody>
          <a:bodyPr anchor="ctr">
            <a:normAutofit/>
          </a:bodyPr>
          <a:lstStyle/>
          <a:p>
            <a:pPr>
              <a:lnSpc>
                <a:spcPct val="90000"/>
              </a:lnSpc>
            </a:pPr>
            <a:r>
              <a:rPr lang="en-US" dirty="0" smtClean="0"/>
              <a:t>Established army </a:t>
            </a:r>
            <a:r>
              <a:rPr lang="en-US" dirty="0"/>
              <a:t>and </a:t>
            </a:r>
            <a:r>
              <a:rPr lang="en-US" dirty="0" smtClean="0"/>
              <a:t>navy</a:t>
            </a:r>
          </a:p>
          <a:p>
            <a:pPr>
              <a:lnSpc>
                <a:spcPct val="90000"/>
              </a:lnSpc>
            </a:pPr>
            <a:r>
              <a:rPr lang="en-US" sz="2400" dirty="0" smtClean="0"/>
              <a:t>Named Washington General and Commander-In-Chief of Continental Army</a:t>
            </a:r>
          </a:p>
        </p:txBody>
      </p:sp>
      <p:pic>
        <p:nvPicPr>
          <p:cNvPr id="4100" name="Picture 7" descr="washington appointment as commander in chief"/>
          <p:cNvPicPr>
            <a:picLocks noGrp="1" noChangeAspect="1" noChangeArrowheads="1"/>
          </p:cNvPicPr>
          <p:nvPr>
            <p:ph sz="quarter" idx="3"/>
          </p:nvPr>
        </p:nvPicPr>
        <p:blipFill>
          <a:blip r:embed="rId3"/>
          <a:srcRect l="5661" t="5945" r="1888" b="13567"/>
          <a:stretch>
            <a:fillRect/>
          </a:stretch>
        </p:blipFill>
        <p:spPr>
          <a:xfrm>
            <a:off x="1802655" y="4267200"/>
            <a:ext cx="5486400" cy="2316163"/>
          </a:xfrm>
          <a:noFill/>
        </p:spPr>
      </p:pic>
      <p:pic>
        <p:nvPicPr>
          <p:cNvPr id="4102" name="Picture 10" descr="indhall"/>
          <p:cNvPicPr>
            <a:picLocks noGrp="1" noChangeAspect="1" noChangeArrowheads="1"/>
          </p:cNvPicPr>
          <p:nvPr>
            <p:ph sz="quarter" idx="2"/>
          </p:nvPr>
        </p:nvPicPr>
        <p:blipFill>
          <a:blip r:embed="rId4"/>
          <a:srcRect/>
          <a:stretch>
            <a:fillRect/>
          </a:stretch>
        </p:blipFill>
        <p:spPr>
          <a:xfrm>
            <a:off x="257457" y="1205495"/>
            <a:ext cx="3552902" cy="27463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94828" y="503238"/>
            <a:ext cx="8197642" cy="868362"/>
          </a:xfrm>
        </p:spPr>
        <p:txBody>
          <a:bodyPr/>
          <a:lstStyle/>
          <a:p>
            <a:r>
              <a:rPr lang="en-US" dirty="0" smtClean="0"/>
              <a:t>May 1775 – March 1776 Timeline</a:t>
            </a:r>
            <a:endParaRPr lang="en-US" dirty="0"/>
          </a:p>
        </p:txBody>
      </p:sp>
      <p:cxnSp>
        <p:nvCxnSpPr>
          <p:cNvPr id="8" name="Straight Connector 7"/>
          <p:cNvCxnSpPr/>
          <p:nvPr/>
        </p:nvCxnSpPr>
        <p:spPr>
          <a:xfrm>
            <a:off x="494828" y="3821734"/>
            <a:ext cx="819764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140544" y="3821733"/>
            <a:ext cx="1401322" cy="2"/>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2457987" y="3813487"/>
            <a:ext cx="1401322" cy="164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flipH="1" flipV="1">
            <a:off x="4970976" y="3820938"/>
            <a:ext cx="1401323" cy="15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7521723" y="3813485"/>
            <a:ext cx="1401322" cy="16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14425" y="4482933"/>
            <a:ext cx="1270058" cy="369332"/>
          </a:xfrm>
          <a:prstGeom prst="rect">
            <a:avLst/>
          </a:prstGeom>
          <a:noFill/>
        </p:spPr>
        <p:txBody>
          <a:bodyPr wrap="square" rtlCol="0">
            <a:spAutoFit/>
          </a:bodyPr>
          <a:lstStyle/>
          <a:p>
            <a:pPr algn="ctr"/>
            <a:r>
              <a:rPr lang="en-US" dirty="0" smtClean="0"/>
              <a:t>May 1775</a:t>
            </a:r>
            <a:endParaRPr lang="en-US" dirty="0"/>
          </a:p>
        </p:txBody>
      </p:sp>
      <p:sp>
        <p:nvSpPr>
          <p:cNvPr id="20" name="TextBox 19"/>
          <p:cNvSpPr txBox="1"/>
          <p:nvPr/>
        </p:nvSpPr>
        <p:spPr>
          <a:xfrm>
            <a:off x="2408160" y="2712278"/>
            <a:ext cx="1517471" cy="369332"/>
          </a:xfrm>
          <a:prstGeom prst="rect">
            <a:avLst/>
          </a:prstGeom>
          <a:noFill/>
        </p:spPr>
        <p:txBody>
          <a:bodyPr wrap="square" rtlCol="0">
            <a:spAutoFit/>
          </a:bodyPr>
          <a:lstStyle/>
          <a:p>
            <a:pPr algn="ctr"/>
            <a:r>
              <a:rPr lang="en-US" dirty="0" smtClean="0"/>
              <a:t>June 17, 1775</a:t>
            </a:r>
            <a:endParaRPr lang="en-US" dirty="0"/>
          </a:p>
        </p:txBody>
      </p:sp>
      <p:sp>
        <p:nvSpPr>
          <p:cNvPr id="10" name="TextBox 9"/>
          <p:cNvSpPr txBox="1"/>
          <p:nvPr/>
        </p:nvSpPr>
        <p:spPr>
          <a:xfrm>
            <a:off x="0" y="1634707"/>
            <a:ext cx="2193735" cy="1384995"/>
          </a:xfrm>
          <a:prstGeom prst="rect">
            <a:avLst/>
          </a:prstGeom>
          <a:noFill/>
        </p:spPr>
        <p:txBody>
          <a:bodyPr wrap="square" rtlCol="0">
            <a:spAutoFit/>
          </a:bodyPr>
          <a:lstStyle/>
          <a:p>
            <a:r>
              <a:rPr lang="en-US" sz="2800" dirty="0" smtClean="0"/>
              <a:t>Colonists capture Fort Ticonderoga</a:t>
            </a:r>
            <a:endParaRPr lang="en-US" sz="2800" dirty="0"/>
          </a:p>
        </p:txBody>
      </p:sp>
      <p:sp>
        <p:nvSpPr>
          <p:cNvPr id="11" name="TextBox 10"/>
          <p:cNvSpPr txBox="1"/>
          <p:nvPr/>
        </p:nvSpPr>
        <p:spPr>
          <a:xfrm>
            <a:off x="1863023" y="4522396"/>
            <a:ext cx="2607746" cy="2246769"/>
          </a:xfrm>
          <a:prstGeom prst="rect">
            <a:avLst/>
          </a:prstGeom>
          <a:noFill/>
        </p:spPr>
        <p:txBody>
          <a:bodyPr wrap="square" rtlCol="0">
            <a:spAutoFit/>
          </a:bodyPr>
          <a:lstStyle/>
          <a:p>
            <a:pPr algn="ctr"/>
            <a:r>
              <a:rPr lang="en-US" sz="2800" dirty="0" smtClean="0"/>
              <a:t>Battle of Bunker (Breed’s) Hill: British attack but colonists learn strength</a:t>
            </a:r>
            <a:endParaRPr lang="en-US" sz="2800" dirty="0"/>
          </a:p>
        </p:txBody>
      </p:sp>
      <p:sp>
        <p:nvSpPr>
          <p:cNvPr id="12" name="TextBox 11"/>
          <p:cNvSpPr txBox="1"/>
          <p:nvPr/>
        </p:nvSpPr>
        <p:spPr>
          <a:xfrm>
            <a:off x="5053352" y="4522396"/>
            <a:ext cx="1256582" cy="369332"/>
          </a:xfrm>
          <a:prstGeom prst="rect">
            <a:avLst/>
          </a:prstGeom>
          <a:noFill/>
        </p:spPr>
        <p:txBody>
          <a:bodyPr wrap="square" rtlCol="0">
            <a:spAutoFit/>
          </a:bodyPr>
          <a:lstStyle/>
          <a:p>
            <a:pPr algn="ctr"/>
            <a:r>
              <a:rPr lang="en-US" dirty="0" smtClean="0"/>
              <a:t>Fall 1775</a:t>
            </a:r>
            <a:endParaRPr lang="en-US" dirty="0"/>
          </a:p>
        </p:txBody>
      </p:sp>
      <p:sp>
        <p:nvSpPr>
          <p:cNvPr id="14" name="TextBox 13"/>
          <p:cNvSpPr txBox="1"/>
          <p:nvPr/>
        </p:nvSpPr>
        <p:spPr>
          <a:xfrm>
            <a:off x="4470769" y="1634707"/>
            <a:ext cx="2406654" cy="369332"/>
          </a:xfrm>
          <a:prstGeom prst="rect">
            <a:avLst/>
          </a:prstGeom>
          <a:noFill/>
        </p:spPr>
        <p:txBody>
          <a:bodyPr wrap="square" rtlCol="0">
            <a:spAutoFit/>
          </a:bodyPr>
          <a:lstStyle/>
          <a:p>
            <a:r>
              <a:rPr lang="en-US" dirty="0" smtClean="0"/>
              <a:t>Invasion </a:t>
            </a:r>
            <a:r>
              <a:rPr lang="en-US" smtClean="0"/>
              <a:t>of Canada</a:t>
            </a: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half" idx="1"/>
          </p:nvPr>
        </p:nvSpPr>
        <p:spPr>
          <a:xfrm>
            <a:off x="195749" y="283708"/>
            <a:ext cx="5560208" cy="1697491"/>
          </a:xfrm>
        </p:spPr>
        <p:txBody>
          <a:bodyPr>
            <a:noAutofit/>
          </a:bodyPr>
          <a:lstStyle/>
          <a:p>
            <a:pPr marL="0" indent="0" algn="ctr" eaLnBrk="1" hangingPunct="1">
              <a:buFontTx/>
              <a:buNone/>
              <a:defRPr/>
            </a:pPr>
            <a:r>
              <a:rPr lang="en-US" sz="2000" b="1" dirty="0" smtClean="0">
                <a:solidFill>
                  <a:srgbClr val="000000"/>
                </a:solidFill>
                <a:ea typeface="+mn-ea"/>
              </a:rPr>
              <a:t>Fort Ticonderoga (May 1775)</a:t>
            </a:r>
          </a:p>
          <a:p>
            <a:pPr eaLnBrk="1" hangingPunct="1">
              <a:defRPr/>
            </a:pPr>
            <a:r>
              <a:rPr lang="en-US" sz="2000" dirty="0" smtClean="0">
                <a:solidFill>
                  <a:srgbClr val="000000"/>
                </a:solidFill>
                <a:ea typeface="+mn-ea"/>
              </a:rPr>
              <a:t>Colonists captured the fort and brought cannons to Boston </a:t>
            </a:r>
          </a:p>
        </p:txBody>
      </p:sp>
      <p:pic>
        <p:nvPicPr>
          <p:cNvPr id="5123" name="Picture 5" descr="TiconderogaCannons"/>
          <p:cNvPicPr>
            <a:picLocks noGrp="1" noChangeAspect="1" noChangeArrowheads="1"/>
          </p:cNvPicPr>
          <p:nvPr>
            <p:ph sz="half" idx="2"/>
          </p:nvPr>
        </p:nvPicPr>
        <p:blipFill>
          <a:blip r:embed="rId3"/>
          <a:srcRect/>
          <a:stretch>
            <a:fillRect/>
          </a:stretch>
        </p:blipFill>
        <p:spPr>
          <a:xfrm>
            <a:off x="5984875" y="76200"/>
            <a:ext cx="3124200" cy="2081213"/>
          </a:xfrm>
          <a:noFill/>
        </p:spPr>
      </p:pic>
      <p:sp>
        <p:nvSpPr>
          <p:cNvPr id="7" name="Rectangle 3"/>
          <p:cNvSpPr txBox="1">
            <a:spLocks noChangeArrowheads="1"/>
          </p:cNvSpPr>
          <p:nvPr/>
        </p:nvSpPr>
        <p:spPr bwMode="auto">
          <a:xfrm>
            <a:off x="3445467" y="2431795"/>
            <a:ext cx="5423315" cy="1621197"/>
          </a:xfrm>
          <a:prstGeom prst="rect">
            <a:avLst/>
          </a:prstGeom>
          <a:noFill/>
          <a:ln>
            <a:noFill/>
          </a:ln>
          <a:effectLst/>
          <a:extLst/>
        </p:spPr>
        <p:txBody>
          <a:bodyPr>
            <a:prstTxWarp prst="textNoShape">
              <a:avLst/>
            </a:prstTxWarp>
          </a:bodyPr>
          <a:lstStyle/>
          <a:p>
            <a:pPr algn="ctr">
              <a:spcBef>
                <a:spcPct val="20000"/>
              </a:spcBef>
            </a:pPr>
            <a:r>
              <a:rPr lang="en-US" sz="2000" b="1" dirty="0">
                <a:solidFill>
                  <a:srgbClr val="000000"/>
                </a:solidFill>
              </a:rPr>
              <a:t>Battle of Bunker (Breed’s) Hill  (June 17, 1775</a:t>
            </a:r>
            <a:r>
              <a:rPr lang="en-US" sz="2000" b="1" dirty="0" smtClean="0">
                <a:solidFill>
                  <a:srgbClr val="000000"/>
                </a:solidFill>
              </a:rPr>
              <a:t>)</a:t>
            </a:r>
          </a:p>
          <a:p>
            <a:pPr algn="ctr">
              <a:spcBef>
                <a:spcPct val="20000"/>
              </a:spcBef>
            </a:pPr>
            <a:endParaRPr lang="en-US" sz="1200" b="1" dirty="0" smtClean="0">
              <a:solidFill>
                <a:srgbClr val="000000"/>
              </a:solidFill>
            </a:endParaRPr>
          </a:p>
          <a:p>
            <a:pPr>
              <a:spcBef>
                <a:spcPct val="20000"/>
              </a:spcBef>
              <a:buFontTx/>
              <a:buChar char="•"/>
            </a:pPr>
            <a:r>
              <a:rPr lang="en-US" sz="2000" dirty="0" smtClean="0">
                <a:solidFill>
                  <a:srgbClr val="000000"/>
                </a:solidFill>
              </a:rPr>
              <a:t>British </a:t>
            </a:r>
            <a:r>
              <a:rPr lang="en-US" sz="2000" dirty="0">
                <a:solidFill>
                  <a:srgbClr val="000000"/>
                </a:solidFill>
              </a:rPr>
              <a:t>attacked </a:t>
            </a:r>
            <a:r>
              <a:rPr lang="en-US" sz="2000" dirty="0" smtClean="0">
                <a:solidFill>
                  <a:srgbClr val="000000"/>
                </a:solidFill>
              </a:rPr>
              <a:t>fort but learned colonists were stronger than they thought</a:t>
            </a:r>
          </a:p>
        </p:txBody>
      </p:sp>
      <p:pic>
        <p:nvPicPr>
          <p:cNvPr id="5125" name="Picture 6"/>
          <p:cNvPicPr>
            <a:picLocks noChangeAspect="1" noChangeArrowheads="1"/>
          </p:cNvPicPr>
          <p:nvPr/>
        </p:nvPicPr>
        <p:blipFill>
          <a:blip r:embed="rId4"/>
          <a:srcRect/>
          <a:stretch>
            <a:fillRect/>
          </a:stretch>
        </p:blipFill>
        <p:spPr bwMode="auto">
          <a:xfrm>
            <a:off x="195749" y="2157413"/>
            <a:ext cx="3064976" cy="2082800"/>
          </a:xfrm>
          <a:prstGeom prst="rect">
            <a:avLst/>
          </a:prstGeom>
          <a:noFill/>
          <a:ln w="9525">
            <a:noFill/>
            <a:miter lim="800000"/>
            <a:headEnd/>
            <a:tailEnd/>
          </a:ln>
        </p:spPr>
      </p:pic>
      <p:pic>
        <p:nvPicPr>
          <p:cNvPr id="5126" name="Picture 7"/>
          <p:cNvPicPr>
            <a:picLocks noChangeAspect="1" noChangeArrowheads="1"/>
          </p:cNvPicPr>
          <p:nvPr/>
        </p:nvPicPr>
        <p:blipFill>
          <a:blip r:embed="rId5"/>
          <a:srcRect/>
          <a:stretch>
            <a:fillRect/>
          </a:stretch>
        </p:blipFill>
        <p:spPr bwMode="auto">
          <a:xfrm>
            <a:off x="6920919" y="4239067"/>
            <a:ext cx="1947863" cy="2413000"/>
          </a:xfrm>
          <a:prstGeom prst="rect">
            <a:avLst/>
          </a:prstGeom>
          <a:noFill/>
          <a:ln w="9525">
            <a:noFill/>
            <a:miter lim="800000"/>
            <a:headEnd/>
            <a:tailEnd/>
          </a:ln>
        </p:spPr>
      </p:pic>
      <p:sp>
        <p:nvSpPr>
          <p:cNvPr id="10" name="Rectangle 3"/>
          <p:cNvSpPr txBox="1">
            <a:spLocks noChangeArrowheads="1"/>
          </p:cNvSpPr>
          <p:nvPr/>
        </p:nvSpPr>
        <p:spPr bwMode="auto">
          <a:xfrm>
            <a:off x="396239" y="4639300"/>
            <a:ext cx="6004561" cy="2012767"/>
          </a:xfrm>
          <a:prstGeom prst="rect">
            <a:avLst/>
          </a:prstGeom>
          <a:noFill/>
          <a:ln>
            <a:noFill/>
          </a:ln>
          <a:effectLst/>
          <a:extLst/>
        </p:spPr>
        <p:txBody>
          <a:bodyPr>
            <a:prstTxWarp prst="textNoShape">
              <a:avLst/>
            </a:prstTxWarp>
          </a:bodyPr>
          <a:lstStyle/>
          <a:p>
            <a:pPr algn="ctr">
              <a:spcBef>
                <a:spcPct val="20000"/>
              </a:spcBef>
            </a:pPr>
            <a:r>
              <a:rPr lang="en-US" sz="2000" b="1" dirty="0"/>
              <a:t>Olive Branch Petition (July 1775</a:t>
            </a:r>
            <a:r>
              <a:rPr lang="en-US" sz="2000" b="1" dirty="0" smtClean="0"/>
              <a:t>)</a:t>
            </a:r>
          </a:p>
          <a:p>
            <a:pPr algn="ctr">
              <a:spcBef>
                <a:spcPct val="20000"/>
              </a:spcBef>
            </a:pPr>
            <a:endParaRPr lang="en-US" sz="1400" b="1" dirty="0" smtClean="0"/>
          </a:p>
          <a:p>
            <a:pPr>
              <a:spcBef>
                <a:spcPct val="20000"/>
              </a:spcBef>
              <a:buFontTx/>
              <a:buChar char="•"/>
            </a:pPr>
            <a:r>
              <a:rPr lang="en-US" sz="2000" dirty="0" smtClean="0"/>
              <a:t>Asked King George to stop Parliament’s actions </a:t>
            </a:r>
          </a:p>
          <a:p>
            <a:pPr>
              <a:spcBef>
                <a:spcPct val="20000"/>
              </a:spcBef>
              <a:buFontTx/>
              <a:buChar char="•"/>
            </a:pPr>
            <a:r>
              <a:rPr lang="en-US" sz="2000" dirty="0" smtClean="0"/>
              <a:t>Stated American loyalty to Britain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P spid="7"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89163" y="1693197"/>
            <a:ext cx="6135437" cy="1872963"/>
          </a:xfrm>
        </p:spPr>
        <p:txBody>
          <a:bodyPr>
            <a:noAutofit/>
          </a:bodyPr>
          <a:lstStyle/>
          <a:p>
            <a:pPr marL="0" indent="0" algn="ctr" eaLnBrk="1" hangingPunct="1">
              <a:buFontTx/>
              <a:buNone/>
              <a:defRPr/>
            </a:pPr>
            <a:r>
              <a:rPr lang="en-US" sz="2200" b="1" dirty="0" smtClean="0">
                <a:ea typeface="+mn-ea"/>
              </a:rPr>
              <a:t>Invasion of Canada (Fall 1775)</a:t>
            </a:r>
          </a:p>
          <a:p>
            <a:pPr>
              <a:defRPr/>
            </a:pPr>
            <a:r>
              <a:rPr lang="en-US" sz="2200" dirty="0"/>
              <a:t>Colonists invaded Canada and this contradicted their claim of a defensive war. </a:t>
            </a:r>
            <a:endParaRPr lang="en-US" sz="2000" dirty="0"/>
          </a:p>
        </p:txBody>
      </p:sp>
      <p:pic>
        <p:nvPicPr>
          <p:cNvPr id="6147" name="Content Placeholder 4"/>
          <p:cNvPicPr>
            <a:picLocks noGrp="1" noChangeAspect="1"/>
          </p:cNvPicPr>
          <p:nvPr>
            <p:ph sz="half" idx="2"/>
          </p:nvPr>
        </p:nvPicPr>
        <p:blipFill>
          <a:blip r:embed="rId2"/>
          <a:srcRect l="10806" r="4460"/>
          <a:stretch>
            <a:fillRect/>
          </a:stretch>
        </p:blipFill>
        <p:spPr>
          <a:xfrm>
            <a:off x="6324600" y="1111371"/>
            <a:ext cx="2543710" cy="3276600"/>
          </a:xfrm>
        </p:spPr>
      </p:pic>
      <p:sp>
        <p:nvSpPr>
          <p:cNvPr id="9" name="Rectangle 3"/>
          <p:cNvSpPr txBox="1">
            <a:spLocks noChangeArrowheads="1"/>
          </p:cNvSpPr>
          <p:nvPr/>
        </p:nvSpPr>
        <p:spPr>
          <a:xfrm>
            <a:off x="189163" y="4513366"/>
            <a:ext cx="8718835" cy="2042169"/>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buFontTx/>
              <a:buNone/>
              <a:defRPr/>
            </a:pPr>
            <a:r>
              <a:rPr lang="en-US" sz="2200" b="1" dirty="0" smtClean="0">
                <a:solidFill>
                  <a:srgbClr val="000000"/>
                </a:solidFill>
              </a:rPr>
              <a:t>British Flee Boston (March 17, 1776)</a:t>
            </a:r>
          </a:p>
          <a:p>
            <a:pPr marL="0" indent="0" algn="ctr">
              <a:buFontTx/>
              <a:buNone/>
              <a:defRPr/>
            </a:pPr>
            <a:endParaRPr lang="en-US" sz="1200" dirty="0" smtClean="0">
              <a:solidFill>
                <a:srgbClr val="000000"/>
              </a:solidFill>
            </a:endParaRPr>
          </a:p>
          <a:p>
            <a:pPr>
              <a:defRPr/>
            </a:pPr>
            <a:r>
              <a:rPr lang="en-US" sz="2200" dirty="0" smtClean="0">
                <a:solidFill>
                  <a:srgbClr val="000000"/>
                </a:solidFill>
              </a:rPr>
              <a:t>Washington puts cannons from Ticonderoga on Dorchester Heights</a:t>
            </a:r>
          </a:p>
          <a:p>
            <a:pPr>
              <a:defRPr/>
            </a:pPr>
            <a:r>
              <a:rPr lang="en-US" sz="2200" dirty="0" smtClean="0">
                <a:solidFill>
                  <a:srgbClr val="000000"/>
                </a:solidFill>
              </a:rPr>
              <a:t>Forced British General Howe to abandon Boston</a:t>
            </a:r>
          </a:p>
        </p:txBody>
      </p:sp>
      <p:sp>
        <p:nvSpPr>
          <p:cNvPr id="2" name="TextBox 1"/>
          <p:cNvSpPr txBox="1"/>
          <p:nvPr/>
        </p:nvSpPr>
        <p:spPr>
          <a:xfrm>
            <a:off x="-23420" y="243840"/>
            <a:ext cx="9167420" cy="738664"/>
          </a:xfrm>
          <a:prstGeom prst="rect">
            <a:avLst/>
          </a:prstGeom>
          <a:noFill/>
        </p:spPr>
        <p:txBody>
          <a:bodyPr wrap="square" rtlCol="0">
            <a:spAutoFit/>
          </a:bodyPr>
          <a:lstStyle/>
          <a:p>
            <a:pPr algn="ctr"/>
            <a:r>
              <a:rPr lang="en-US" sz="4200" dirty="0" smtClean="0"/>
              <a:t>Fighting Increases</a:t>
            </a:r>
            <a:endParaRPr lang="en-US" sz="4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commonsense"/>
          <p:cNvPicPr>
            <a:picLocks noGrp="1" noChangeAspect="1" noChangeArrowheads="1"/>
          </p:cNvPicPr>
          <p:nvPr>
            <p:ph sz="half" idx="2"/>
          </p:nvPr>
        </p:nvPicPr>
        <p:blipFill>
          <a:blip r:embed="rId3"/>
          <a:srcRect l="1740" t="3368" r="9566" b="2350"/>
          <a:stretch>
            <a:fillRect/>
          </a:stretch>
        </p:blipFill>
        <p:spPr>
          <a:xfrm>
            <a:off x="5499236" y="1181199"/>
            <a:ext cx="3144833" cy="5176048"/>
          </a:xfrm>
          <a:noFill/>
        </p:spPr>
      </p:pic>
      <p:sp>
        <p:nvSpPr>
          <p:cNvPr id="7171" name="Rectangle 2"/>
          <p:cNvSpPr>
            <a:spLocks noGrp="1" noChangeArrowheads="1"/>
          </p:cNvSpPr>
          <p:nvPr>
            <p:ph type="title"/>
          </p:nvPr>
        </p:nvSpPr>
        <p:spPr>
          <a:xfrm>
            <a:off x="0" y="0"/>
            <a:ext cx="9144000" cy="789410"/>
          </a:xfrm>
        </p:spPr>
        <p:txBody>
          <a:bodyPr anchor="b"/>
          <a:lstStyle/>
          <a:p>
            <a:pPr eaLnBrk="1" hangingPunct="1"/>
            <a:r>
              <a:rPr lang="en-US" sz="4400" dirty="0"/>
              <a:t>Common Sense (January 15, 1776)</a:t>
            </a:r>
          </a:p>
        </p:txBody>
      </p:sp>
      <p:sp>
        <p:nvSpPr>
          <p:cNvPr id="7172" name="Rectangle 3"/>
          <p:cNvSpPr>
            <a:spLocks noGrp="1" noChangeArrowheads="1"/>
          </p:cNvSpPr>
          <p:nvPr>
            <p:ph type="body" sz="half" idx="1"/>
          </p:nvPr>
        </p:nvSpPr>
        <p:spPr>
          <a:xfrm>
            <a:off x="391837" y="1844344"/>
            <a:ext cx="4918236" cy="3438055"/>
          </a:xfrm>
        </p:spPr>
        <p:txBody>
          <a:bodyPr>
            <a:noAutofit/>
          </a:bodyPr>
          <a:lstStyle/>
          <a:p>
            <a:pPr eaLnBrk="1" hangingPunct="1"/>
            <a:r>
              <a:rPr lang="en-US" sz="2800" dirty="0"/>
              <a:t>Written by Thomas Paine</a:t>
            </a:r>
            <a:endParaRPr lang="en-US" sz="2800" dirty="0" smtClean="0"/>
          </a:p>
          <a:p>
            <a:pPr eaLnBrk="1" hangingPunct="1"/>
            <a:r>
              <a:rPr lang="en-US" sz="2800" dirty="0" smtClean="0"/>
              <a:t>Made argument for independence</a:t>
            </a:r>
          </a:p>
          <a:p>
            <a:pPr eaLnBrk="1" hangingPunct="1"/>
            <a:r>
              <a:rPr lang="en-US" sz="2800" dirty="0" smtClean="0"/>
              <a:t>Ideals of Republicanism</a:t>
            </a:r>
          </a:p>
          <a:p>
            <a:pPr eaLnBrk="1" hangingPunct="1"/>
            <a:r>
              <a:rPr lang="en-US" sz="2800" dirty="0" smtClean="0"/>
              <a:t>Colonies </a:t>
            </a:r>
            <a:r>
              <a:rPr lang="en-US" sz="2800" dirty="0"/>
              <a:t>were receptive</a:t>
            </a:r>
            <a:endParaRPr lang="en-US" sz="2800" dirty="0" smtClean="0"/>
          </a:p>
          <a:p>
            <a:pPr lvl="1" eaLnBrk="1" hangingPunct="1"/>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p:cNvPicPr>
          <p:nvPr/>
        </p:nvPicPr>
        <p:blipFill>
          <a:blip r:embed="rId2"/>
          <a:srcRect/>
          <a:stretch>
            <a:fillRect/>
          </a:stretch>
        </p:blipFill>
        <p:spPr bwMode="auto">
          <a:xfrm>
            <a:off x="3048000" y="533400"/>
            <a:ext cx="5681663" cy="5845175"/>
          </a:xfrm>
          <a:prstGeom prst="rect">
            <a:avLst/>
          </a:prstGeom>
          <a:noFill/>
          <a:ln w="9525">
            <a:noFill/>
            <a:miter lim="800000"/>
            <a:headEnd/>
            <a:tailEnd/>
          </a:ln>
        </p:spPr>
      </p:pic>
      <p:sp>
        <p:nvSpPr>
          <p:cNvPr id="15363" name="TextBox 6"/>
          <p:cNvSpPr txBox="1">
            <a:spLocks noChangeArrowheads="1"/>
          </p:cNvSpPr>
          <p:nvPr/>
        </p:nvSpPr>
        <p:spPr bwMode="auto">
          <a:xfrm>
            <a:off x="228600" y="2286000"/>
            <a:ext cx="2590800" cy="2124075"/>
          </a:xfrm>
          <a:prstGeom prst="rect">
            <a:avLst/>
          </a:prstGeom>
          <a:noFill/>
          <a:ln w="9525">
            <a:noFill/>
            <a:miter lim="800000"/>
            <a:headEnd/>
            <a:tailEnd/>
          </a:ln>
        </p:spPr>
        <p:txBody>
          <a:bodyPr>
            <a:prstTxWarp prst="textNoShape">
              <a:avLst/>
            </a:prstTxWarp>
            <a:spAutoFit/>
          </a:bodyPr>
          <a:lstStyle/>
          <a:p>
            <a:pPr algn="ctr"/>
            <a:r>
              <a:rPr lang="en-US" sz="4400" b="1">
                <a:latin typeface="Calisto MT" charset="0"/>
              </a:rPr>
              <a:t>Thirteen </a:t>
            </a:r>
          </a:p>
          <a:p>
            <a:pPr algn="ctr"/>
            <a:r>
              <a:rPr lang="en-US" sz="4400" b="1">
                <a:latin typeface="Calisto MT" charset="0"/>
              </a:rPr>
              <a:t>Original </a:t>
            </a:r>
          </a:p>
          <a:p>
            <a:pPr algn="ctr"/>
            <a:r>
              <a:rPr lang="en-US" sz="4400" b="1">
                <a:latin typeface="Calisto MT" charset="0"/>
              </a:rPr>
              <a:t>Colonies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draft declaration of independence"/>
          <p:cNvPicPr>
            <a:picLocks noGrp="1" noChangeAspect="1" noChangeArrowheads="1"/>
          </p:cNvPicPr>
          <p:nvPr>
            <p:ph sz="half" idx="2"/>
          </p:nvPr>
        </p:nvPicPr>
        <p:blipFill>
          <a:blip r:embed="rId3"/>
          <a:srcRect l="13220" t="1683" r="5553" b="2350"/>
          <a:stretch>
            <a:fillRect/>
          </a:stretch>
        </p:blipFill>
        <p:spPr>
          <a:xfrm>
            <a:off x="5262563" y="187328"/>
            <a:ext cx="3664449" cy="6525317"/>
          </a:xfrm>
          <a:noFill/>
        </p:spPr>
      </p:pic>
      <p:sp>
        <p:nvSpPr>
          <p:cNvPr id="8195" name="Rectangle 2"/>
          <p:cNvSpPr>
            <a:spLocks noGrp="1" noChangeArrowheads="1"/>
          </p:cNvSpPr>
          <p:nvPr>
            <p:ph type="title"/>
          </p:nvPr>
        </p:nvSpPr>
        <p:spPr>
          <a:xfrm>
            <a:off x="4763" y="187328"/>
            <a:ext cx="5257800" cy="961020"/>
          </a:xfrm>
        </p:spPr>
        <p:txBody>
          <a:bodyPr anchor="ctr"/>
          <a:lstStyle/>
          <a:p>
            <a:pPr eaLnBrk="1" hangingPunct="1"/>
            <a:r>
              <a:rPr lang="en-US" sz="3400" dirty="0"/>
              <a:t>Declaration of Independence</a:t>
            </a:r>
          </a:p>
        </p:txBody>
      </p:sp>
      <p:sp>
        <p:nvSpPr>
          <p:cNvPr id="8196" name="Rectangle 3"/>
          <p:cNvSpPr>
            <a:spLocks noGrp="1" noChangeArrowheads="1"/>
          </p:cNvSpPr>
          <p:nvPr>
            <p:ph type="body" sz="half" idx="1"/>
          </p:nvPr>
        </p:nvSpPr>
        <p:spPr>
          <a:xfrm>
            <a:off x="189163" y="1850866"/>
            <a:ext cx="4904724" cy="3362171"/>
          </a:xfrm>
        </p:spPr>
        <p:txBody>
          <a:bodyPr>
            <a:noAutofit/>
          </a:bodyPr>
          <a:lstStyle/>
          <a:p>
            <a:pPr eaLnBrk="1" hangingPunct="1"/>
            <a:r>
              <a:rPr lang="en-US" dirty="0" smtClean="0"/>
              <a:t>Congress writes </a:t>
            </a:r>
            <a:r>
              <a:rPr lang="en-US" dirty="0"/>
              <a:t>a formal statement of the reasons for </a:t>
            </a:r>
            <a:r>
              <a:rPr lang="en-US" dirty="0" smtClean="0"/>
              <a:t>independence</a:t>
            </a:r>
          </a:p>
          <a:p>
            <a:pPr eaLnBrk="1" hangingPunct="1"/>
            <a:r>
              <a:rPr lang="en-US" dirty="0"/>
              <a:t>Thomas Jefferson was the primary writer</a:t>
            </a:r>
            <a:r>
              <a:rPr lang="en-US" dirty="0" smtClean="0"/>
              <a:t> </a:t>
            </a:r>
          </a:p>
          <a:p>
            <a:pPr eaLnBrk="1" hangingPunct="1"/>
            <a:r>
              <a:rPr lang="en-US" dirty="0" smtClean="0"/>
              <a:t>Stated the rights of life, liberty and the pursuit of happiness</a:t>
            </a:r>
          </a:p>
          <a:p>
            <a:pPr eaLnBrk="1" hangingPunct="1"/>
            <a:endParaRPr lang="en-US" sz="19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eclaration of Independence"/>
          <p:cNvPicPr>
            <a:picLocks noGrp="1" noChangeAspect="1" noChangeArrowheads="1"/>
          </p:cNvPicPr>
          <p:nvPr>
            <p:ph/>
          </p:nvPr>
        </p:nvPicPr>
        <p:blipFill>
          <a:blip r:embed="rId2"/>
          <a:srcRect l="2028" t="3120" r="2028" b="48698"/>
          <a:stretch>
            <a:fillRect/>
          </a:stretch>
        </p:blipFill>
        <p:spPr>
          <a:xfrm>
            <a:off x="0" y="0"/>
            <a:ext cx="9144000" cy="6858000"/>
          </a:xfrm>
          <a:noFill/>
        </p:spPr>
      </p:pic>
      <p:sp>
        <p:nvSpPr>
          <p:cNvPr id="49155" name="Text Box 3"/>
          <p:cNvSpPr txBox="1">
            <a:spLocks noChangeArrowheads="1"/>
          </p:cNvSpPr>
          <p:nvPr/>
        </p:nvSpPr>
        <p:spPr bwMode="auto">
          <a:xfrm>
            <a:off x="0" y="4707689"/>
            <a:ext cx="9144000" cy="1552575"/>
          </a:xfrm>
          <a:prstGeom prst="rect">
            <a:avLst/>
          </a:prstGeom>
          <a:solidFill>
            <a:schemeClr val="bg1">
              <a:alpha val="50195"/>
            </a:schemeClr>
          </a:solidFill>
          <a:ln w="9525">
            <a:noFill/>
            <a:miter lim="800000"/>
            <a:headEnd/>
            <a:tailEnd/>
          </a:ln>
        </p:spPr>
        <p:txBody>
          <a:bodyPr>
            <a:prstTxWarp prst="textNoShape">
              <a:avLst/>
            </a:prstTxWarp>
            <a:spAutoFit/>
          </a:bodyPr>
          <a:lstStyle/>
          <a:p>
            <a:pPr algn="ctr">
              <a:spcBef>
                <a:spcPct val="50000"/>
              </a:spcBef>
            </a:pPr>
            <a:r>
              <a:rPr lang="en-US" sz="2400" b="1" dirty="0"/>
              <a:t>We hold these truths to be self evident, that all men are created equal, that they are endowed by their Creator with certain unalienable Rights, that among these are Life, Liberty, and the Pursuit of Happiness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 calcmode="lin" valueType="num">
                                      <p:cBhvr>
                                        <p:cTn id="7" dur="3000" fill="hold"/>
                                        <p:tgtEl>
                                          <p:spTgt spid="49155"/>
                                        </p:tgtEl>
                                        <p:attrNameLst>
                                          <p:attrName>ppt_w</p:attrName>
                                        </p:attrNameLst>
                                      </p:cBhvr>
                                      <p:tavLst>
                                        <p:tav tm="0">
                                          <p:val>
                                            <p:strVal val="#ppt_w*0.70"/>
                                          </p:val>
                                        </p:tav>
                                        <p:tav tm="100000">
                                          <p:val>
                                            <p:strVal val="#ppt_w"/>
                                          </p:val>
                                        </p:tav>
                                      </p:tavLst>
                                    </p:anim>
                                    <p:anim calcmode="lin" valueType="num">
                                      <p:cBhvr>
                                        <p:cTn id="8" dur="3000" fill="hold"/>
                                        <p:tgtEl>
                                          <p:spTgt spid="49155"/>
                                        </p:tgtEl>
                                        <p:attrNameLst>
                                          <p:attrName>ppt_h</p:attrName>
                                        </p:attrNameLst>
                                      </p:cBhvr>
                                      <p:tavLst>
                                        <p:tav tm="0">
                                          <p:val>
                                            <p:strVal val="#ppt_h"/>
                                          </p:val>
                                        </p:tav>
                                        <p:tav tm="100000">
                                          <p:val>
                                            <p:strVal val="#ppt_h"/>
                                          </p:val>
                                        </p:tav>
                                      </p:tavLst>
                                    </p:anim>
                                    <p:animEffect transition="in" filter="fade">
                                      <p:cBhvr>
                                        <p:cTn id="9" dur="30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36524" y="4069804"/>
            <a:ext cx="6855039" cy="1162050"/>
          </a:xfrm>
        </p:spPr>
        <p:txBody>
          <a:bodyPr/>
          <a:lstStyle/>
          <a:p>
            <a:pPr algn="r"/>
            <a:r>
              <a:rPr lang="en-US" sz="4400" dirty="0" smtClean="0"/>
              <a:t>The War for Independence</a:t>
            </a:r>
            <a:endParaRPr lang="en-US" sz="4400" dirty="0"/>
          </a:p>
        </p:txBody>
      </p:sp>
      <p:pic>
        <p:nvPicPr>
          <p:cNvPr id="6" name="Picture Placeholder 5" descr="wshngtn3.jpg"/>
          <p:cNvPicPr>
            <a:picLocks noGrp="1" noChangeAspect="1"/>
          </p:cNvPicPr>
          <p:nvPr>
            <p:ph type="pic" sz="quarter" idx="15"/>
          </p:nvPr>
        </p:nvPicPr>
        <p:blipFill>
          <a:blip r:embed="rId2"/>
          <a:srcRect t="-6582" b="-6582"/>
          <a:stretch>
            <a:fillRect/>
          </a:stretch>
        </p:blipFill>
        <p:spPr/>
      </p:pic>
      <p:sp>
        <p:nvSpPr>
          <p:cNvPr id="4" name="Text Placeholder 3"/>
          <p:cNvSpPr>
            <a:spLocks noGrp="1"/>
          </p:cNvSpPr>
          <p:nvPr>
            <p:ph type="body" sz="half" idx="2"/>
          </p:nvPr>
        </p:nvSpPr>
        <p:spPr/>
        <p:txBody>
          <a:bodyPr/>
          <a:lstStyle/>
          <a:p>
            <a:pPr algn="r"/>
            <a:r>
              <a:rPr lang="en-US" dirty="0" smtClean="0"/>
              <a:t>Part 3</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2"/>
          <p:cNvSpPr>
            <a:spLocks noGrp="1"/>
          </p:cNvSpPr>
          <p:nvPr>
            <p:ph type="title"/>
          </p:nvPr>
        </p:nvSpPr>
        <p:spPr>
          <a:xfrm>
            <a:off x="1" y="378279"/>
            <a:ext cx="9144000" cy="716028"/>
          </a:xfrm>
        </p:spPr>
        <p:txBody>
          <a:bodyPr/>
          <a:lstStyle/>
          <a:p>
            <a:pPr eaLnBrk="1" hangingPunct="1"/>
            <a:r>
              <a:rPr lang="en-US" sz="4400" dirty="0" smtClean="0"/>
              <a:t>A Closer Look at Two Sides</a:t>
            </a:r>
            <a:endParaRPr lang="en-US" sz="4400" dirty="0"/>
          </a:p>
        </p:txBody>
      </p:sp>
      <p:sp>
        <p:nvSpPr>
          <p:cNvPr id="48131" name="Text Placeholder 3"/>
          <p:cNvSpPr>
            <a:spLocks noGrp="1"/>
          </p:cNvSpPr>
          <p:nvPr>
            <p:ph type="body" idx="1"/>
          </p:nvPr>
        </p:nvSpPr>
        <p:spPr>
          <a:xfrm>
            <a:off x="530225" y="1325563"/>
            <a:ext cx="4040188" cy="639763"/>
          </a:xfrm>
        </p:spPr>
        <p:txBody>
          <a:bodyPr>
            <a:normAutofit/>
          </a:bodyPr>
          <a:lstStyle/>
          <a:p>
            <a:pPr algn="ctr" eaLnBrk="1" hangingPunct="1"/>
            <a:r>
              <a:rPr lang="en-US" sz="2400" b="1" dirty="0">
                <a:solidFill>
                  <a:srgbClr val="000090"/>
                </a:solidFill>
                <a:latin typeface="+mn-lt"/>
              </a:rPr>
              <a:t>Patriots</a:t>
            </a:r>
          </a:p>
        </p:txBody>
      </p:sp>
      <p:sp>
        <p:nvSpPr>
          <p:cNvPr id="48132" name="Content Placeholder 4"/>
          <p:cNvSpPr>
            <a:spLocks noGrp="1"/>
          </p:cNvSpPr>
          <p:nvPr>
            <p:ph sz="half" idx="2"/>
          </p:nvPr>
        </p:nvSpPr>
        <p:spPr>
          <a:xfrm>
            <a:off x="729629" y="2197060"/>
            <a:ext cx="3513026" cy="4274218"/>
          </a:xfrm>
        </p:spPr>
        <p:txBody>
          <a:bodyPr anchor="t">
            <a:normAutofit/>
          </a:bodyPr>
          <a:lstStyle/>
          <a:p>
            <a:pPr eaLnBrk="1" hangingPunct="1"/>
            <a:r>
              <a:rPr lang="en-US" sz="2400" dirty="0" smtClean="0">
                <a:solidFill>
                  <a:srgbClr val="000090"/>
                </a:solidFill>
              </a:rPr>
              <a:t>Whigs</a:t>
            </a:r>
          </a:p>
          <a:p>
            <a:pPr eaLnBrk="1" hangingPunct="1"/>
            <a:r>
              <a:rPr lang="en-US" sz="2400" dirty="0" smtClean="0">
                <a:solidFill>
                  <a:srgbClr val="000090"/>
                </a:solidFill>
              </a:rPr>
              <a:t>Minority </a:t>
            </a:r>
            <a:r>
              <a:rPr lang="en-US" sz="2400" dirty="0">
                <a:solidFill>
                  <a:srgbClr val="000090"/>
                </a:solidFill>
              </a:rPr>
              <a:t>of </a:t>
            </a:r>
            <a:r>
              <a:rPr lang="en-US" sz="2400" dirty="0" smtClean="0">
                <a:solidFill>
                  <a:srgbClr val="000090"/>
                </a:solidFill>
              </a:rPr>
              <a:t>population</a:t>
            </a:r>
          </a:p>
          <a:p>
            <a:pPr eaLnBrk="1" hangingPunct="1"/>
            <a:r>
              <a:rPr lang="en-US" sz="2400" dirty="0">
                <a:solidFill>
                  <a:srgbClr val="000090"/>
                </a:solidFill>
              </a:rPr>
              <a:t>Militia controlled country </a:t>
            </a:r>
            <a:r>
              <a:rPr lang="en-US" sz="2400" dirty="0" smtClean="0">
                <a:solidFill>
                  <a:srgbClr val="000090"/>
                </a:solidFill>
              </a:rPr>
              <a:t>areas</a:t>
            </a:r>
          </a:p>
          <a:p>
            <a:pPr eaLnBrk="1" hangingPunct="1"/>
            <a:r>
              <a:rPr lang="en-US" sz="2400" dirty="0" smtClean="0">
                <a:solidFill>
                  <a:srgbClr val="000090"/>
                </a:solidFill>
              </a:rPr>
              <a:t>Presbyterians </a:t>
            </a:r>
            <a:r>
              <a:rPr lang="en-US" sz="2400" dirty="0">
                <a:solidFill>
                  <a:srgbClr val="000090"/>
                </a:solidFill>
              </a:rPr>
              <a:t>and Congregationalists</a:t>
            </a:r>
          </a:p>
        </p:txBody>
      </p:sp>
      <p:sp>
        <p:nvSpPr>
          <p:cNvPr id="48133" name="Text Placeholder 5"/>
          <p:cNvSpPr>
            <a:spLocks noGrp="1"/>
          </p:cNvSpPr>
          <p:nvPr>
            <p:ph type="body" sz="quarter" idx="3"/>
          </p:nvPr>
        </p:nvSpPr>
        <p:spPr>
          <a:xfrm>
            <a:off x="4572000" y="1325563"/>
            <a:ext cx="4041775" cy="639763"/>
          </a:xfrm>
        </p:spPr>
        <p:txBody>
          <a:bodyPr>
            <a:normAutofit/>
          </a:bodyPr>
          <a:lstStyle/>
          <a:p>
            <a:pPr algn="ctr" eaLnBrk="1" hangingPunct="1"/>
            <a:r>
              <a:rPr lang="en-US" sz="2400" b="1" dirty="0">
                <a:solidFill>
                  <a:srgbClr val="F3302F"/>
                </a:solidFill>
                <a:latin typeface="+mn-lt"/>
              </a:rPr>
              <a:t>Loyalists</a:t>
            </a:r>
          </a:p>
        </p:txBody>
      </p:sp>
      <p:sp>
        <p:nvSpPr>
          <p:cNvPr id="48134" name="Content Placeholder 6"/>
          <p:cNvSpPr>
            <a:spLocks noGrp="1"/>
          </p:cNvSpPr>
          <p:nvPr>
            <p:ph sz="quarter" idx="4"/>
          </p:nvPr>
        </p:nvSpPr>
        <p:spPr>
          <a:xfrm>
            <a:off x="4877701" y="2197061"/>
            <a:ext cx="3472490" cy="4660940"/>
          </a:xfrm>
        </p:spPr>
        <p:txBody>
          <a:bodyPr>
            <a:normAutofit/>
          </a:bodyPr>
          <a:lstStyle/>
          <a:p>
            <a:pPr eaLnBrk="1" hangingPunct="1"/>
            <a:r>
              <a:rPr lang="en-US" sz="2400" dirty="0" smtClean="0">
                <a:solidFill>
                  <a:schemeClr val="accent1">
                    <a:lumMod val="60000"/>
                    <a:lumOff val="40000"/>
                  </a:schemeClr>
                </a:solidFill>
              </a:rPr>
              <a:t>Tories</a:t>
            </a:r>
          </a:p>
          <a:p>
            <a:r>
              <a:rPr lang="en-US" sz="2400" dirty="0" smtClean="0">
                <a:solidFill>
                  <a:schemeClr val="accent1">
                    <a:lumMod val="60000"/>
                    <a:lumOff val="40000"/>
                  </a:schemeClr>
                </a:solidFill>
              </a:rPr>
              <a:t>Believed </a:t>
            </a:r>
            <a:r>
              <a:rPr lang="en-US" sz="2400" dirty="0">
                <a:solidFill>
                  <a:schemeClr val="accent1">
                    <a:lumMod val="60000"/>
                    <a:lumOff val="40000"/>
                  </a:schemeClr>
                </a:solidFill>
              </a:rPr>
              <a:t>they would be </a:t>
            </a:r>
            <a:r>
              <a:rPr lang="en-US" sz="2400" dirty="0" smtClean="0">
                <a:solidFill>
                  <a:schemeClr val="accent1">
                    <a:lumMod val="60000"/>
                    <a:lumOff val="40000"/>
                  </a:schemeClr>
                </a:solidFill>
              </a:rPr>
              <a:t>rewarded</a:t>
            </a:r>
          </a:p>
          <a:p>
            <a:pPr eaLnBrk="1" hangingPunct="1"/>
            <a:r>
              <a:rPr lang="en-US" sz="2400" dirty="0">
                <a:solidFill>
                  <a:schemeClr val="accent1">
                    <a:lumMod val="60000"/>
                    <a:lumOff val="40000"/>
                  </a:schemeClr>
                </a:solidFill>
              </a:rPr>
              <a:t>Tended to be wealthy, </a:t>
            </a:r>
            <a:r>
              <a:rPr lang="en-US" sz="2400" dirty="0" smtClean="0">
                <a:solidFill>
                  <a:schemeClr val="accent1">
                    <a:lumMod val="60000"/>
                    <a:lumOff val="40000"/>
                  </a:schemeClr>
                </a:solidFill>
              </a:rPr>
              <a:t>educated</a:t>
            </a:r>
          </a:p>
          <a:p>
            <a:pPr eaLnBrk="1" hangingPunct="1"/>
            <a:r>
              <a:rPr lang="en-US" sz="2400" dirty="0" smtClean="0">
                <a:solidFill>
                  <a:schemeClr val="accent1">
                    <a:lumMod val="60000"/>
                    <a:lumOff val="40000"/>
                  </a:schemeClr>
                </a:solidFill>
              </a:rPr>
              <a:t>Anglicans</a:t>
            </a:r>
            <a:endParaRPr lang="en-US" sz="2400" dirty="0">
              <a:solidFill>
                <a:schemeClr val="accent1">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3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3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3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3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13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13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13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1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P spid="48132" grpId="0" build="p"/>
      <p:bldP spid="48133" grpId="0" build="p"/>
      <p:bldP spid="4813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296919"/>
            <a:ext cx="7313613" cy="868362"/>
          </a:xfrm>
        </p:spPr>
        <p:txBody>
          <a:bodyPr anchor="t"/>
          <a:lstStyle/>
          <a:p>
            <a:r>
              <a:rPr lang="en-US" sz="4400" dirty="0" smtClean="0"/>
              <a:t>Key Players in the Revolution</a:t>
            </a:r>
            <a:endParaRPr lang="en-US" sz="4400" dirty="0"/>
          </a:p>
        </p:txBody>
      </p:sp>
      <p:pic>
        <p:nvPicPr>
          <p:cNvPr id="9" name="Picture 8"/>
          <p:cNvPicPr>
            <a:picLocks noChangeAspect="1"/>
          </p:cNvPicPr>
          <p:nvPr/>
        </p:nvPicPr>
        <p:blipFill>
          <a:blip r:embed="rId3"/>
          <a:stretch>
            <a:fillRect/>
          </a:stretch>
        </p:blipFill>
        <p:spPr>
          <a:xfrm>
            <a:off x="250572" y="1438063"/>
            <a:ext cx="2067280" cy="2606346"/>
          </a:xfrm>
          <a:prstGeom prst="rect">
            <a:avLst/>
          </a:prstGeom>
        </p:spPr>
      </p:pic>
      <p:sp>
        <p:nvSpPr>
          <p:cNvPr id="10" name="TextBox 9"/>
          <p:cNvSpPr txBox="1"/>
          <p:nvPr/>
        </p:nvSpPr>
        <p:spPr>
          <a:xfrm>
            <a:off x="250572" y="4077867"/>
            <a:ext cx="2067280" cy="369332"/>
          </a:xfrm>
          <a:prstGeom prst="rect">
            <a:avLst/>
          </a:prstGeom>
          <a:noFill/>
        </p:spPr>
        <p:txBody>
          <a:bodyPr wrap="square" rtlCol="0">
            <a:spAutoFit/>
          </a:bodyPr>
          <a:lstStyle/>
          <a:p>
            <a:pPr algn="ctr"/>
            <a:r>
              <a:rPr lang="en-US" dirty="0" smtClean="0"/>
              <a:t>George Washington</a:t>
            </a:r>
            <a:endParaRPr lang="en-US" dirty="0"/>
          </a:p>
        </p:txBody>
      </p:sp>
      <p:pic>
        <p:nvPicPr>
          <p:cNvPr id="5" name="Picture 4" descr="General Horatio Gates.jpg"/>
          <p:cNvPicPr>
            <a:picLocks noChangeAspect="1"/>
          </p:cNvPicPr>
          <p:nvPr/>
        </p:nvPicPr>
        <p:blipFill>
          <a:blip r:embed="rId4"/>
          <a:stretch>
            <a:fillRect/>
          </a:stretch>
        </p:blipFill>
        <p:spPr>
          <a:xfrm>
            <a:off x="2317852" y="3904382"/>
            <a:ext cx="2151435" cy="2715112"/>
          </a:xfrm>
          <a:prstGeom prst="rect">
            <a:avLst/>
          </a:prstGeom>
        </p:spPr>
      </p:pic>
      <p:pic>
        <p:nvPicPr>
          <p:cNvPr id="6" name="Picture 5" descr="Benedict Arnold.jpg"/>
          <p:cNvPicPr>
            <a:picLocks noChangeAspect="1"/>
          </p:cNvPicPr>
          <p:nvPr/>
        </p:nvPicPr>
        <p:blipFill>
          <a:blip r:embed="rId5"/>
          <a:stretch>
            <a:fillRect/>
          </a:stretch>
        </p:blipFill>
        <p:spPr>
          <a:xfrm>
            <a:off x="4469287" y="1329297"/>
            <a:ext cx="2151251" cy="2715112"/>
          </a:xfrm>
          <a:prstGeom prst="rect">
            <a:avLst/>
          </a:prstGeom>
        </p:spPr>
      </p:pic>
      <p:pic>
        <p:nvPicPr>
          <p:cNvPr id="8" name="Picture 7" descr="Marquis de Lafayette.jpg"/>
          <p:cNvPicPr>
            <a:picLocks noChangeAspect="1"/>
          </p:cNvPicPr>
          <p:nvPr/>
        </p:nvPicPr>
        <p:blipFill>
          <a:blip r:embed="rId6"/>
          <a:stretch>
            <a:fillRect/>
          </a:stretch>
        </p:blipFill>
        <p:spPr>
          <a:xfrm>
            <a:off x="6620538" y="3904382"/>
            <a:ext cx="2183894" cy="2715112"/>
          </a:xfrm>
          <a:prstGeom prst="rect">
            <a:avLst/>
          </a:prstGeom>
        </p:spPr>
      </p:pic>
      <p:sp>
        <p:nvSpPr>
          <p:cNvPr id="12" name="TextBox 11"/>
          <p:cNvSpPr txBox="1"/>
          <p:nvPr/>
        </p:nvSpPr>
        <p:spPr>
          <a:xfrm>
            <a:off x="2317852" y="3535050"/>
            <a:ext cx="2151435" cy="369332"/>
          </a:xfrm>
          <a:prstGeom prst="rect">
            <a:avLst/>
          </a:prstGeom>
          <a:noFill/>
        </p:spPr>
        <p:txBody>
          <a:bodyPr wrap="square" rtlCol="0">
            <a:spAutoFit/>
          </a:bodyPr>
          <a:lstStyle/>
          <a:p>
            <a:pPr algn="ctr"/>
            <a:r>
              <a:rPr lang="en-US" dirty="0" smtClean="0"/>
              <a:t>Horatio Gates</a:t>
            </a:r>
            <a:endParaRPr lang="en-US" dirty="0"/>
          </a:p>
        </p:txBody>
      </p:sp>
      <p:sp>
        <p:nvSpPr>
          <p:cNvPr id="13" name="TextBox 12"/>
          <p:cNvSpPr txBox="1"/>
          <p:nvPr/>
        </p:nvSpPr>
        <p:spPr>
          <a:xfrm>
            <a:off x="4469287" y="4077867"/>
            <a:ext cx="2151251" cy="369332"/>
          </a:xfrm>
          <a:prstGeom prst="rect">
            <a:avLst/>
          </a:prstGeom>
          <a:noFill/>
        </p:spPr>
        <p:txBody>
          <a:bodyPr wrap="square" rtlCol="0">
            <a:spAutoFit/>
          </a:bodyPr>
          <a:lstStyle/>
          <a:p>
            <a:pPr algn="ctr"/>
            <a:r>
              <a:rPr lang="en-US" dirty="0" smtClean="0"/>
              <a:t>Benedict Arnold</a:t>
            </a:r>
            <a:endParaRPr lang="en-US" dirty="0"/>
          </a:p>
        </p:txBody>
      </p:sp>
      <p:sp>
        <p:nvSpPr>
          <p:cNvPr id="14" name="TextBox 13"/>
          <p:cNvSpPr txBox="1"/>
          <p:nvPr/>
        </p:nvSpPr>
        <p:spPr>
          <a:xfrm>
            <a:off x="6620538" y="3535050"/>
            <a:ext cx="2183894" cy="369332"/>
          </a:xfrm>
          <a:prstGeom prst="rect">
            <a:avLst/>
          </a:prstGeom>
          <a:noFill/>
        </p:spPr>
        <p:txBody>
          <a:bodyPr wrap="square" rtlCol="0">
            <a:spAutoFit/>
          </a:bodyPr>
          <a:lstStyle/>
          <a:p>
            <a:pPr algn="ctr"/>
            <a:r>
              <a:rPr lang="en-US" dirty="0" smtClean="0"/>
              <a:t>Marquis de Lafayette</a:t>
            </a:r>
            <a:endParaRPr lang="en-US" dirty="0"/>
          </a:p>
        </p:txBody>
      </p:sp>
      <p:sp>
        <p:nvSpPr>
          <p:cNvPr id="2" name="TextBox 1"/>
          <p:cNvSpPr txBox="1"/>
          <p:nvPr/>
        </p:nvSpPr>
        <p:spPr>
          <a:xfrm>
            <a:off x="250572" y="4610100"/>
            <a:ext cx="1908428" cy="784830"/>
          </a:xfrm>
          <a:prstGeom prst="rect">
            <a:avLst/>
          </a:prstGeom>
          <a:noFill/>
        </p:spPr>
        <p:txBody>
          <a:bodyPr wrap="square" rtlCol="0">
            <a:spAutoFit/>
          </a:bodyPr>
          <a:lstStyle/>
          <a:p>
            <a:pPr algn="ctr"/>
            <a:r>
              <a:rPr lang="en-US" sz="1500" dirty="0" smtClean="0"/>
              <a:t>General and Commander-in-Chief of Continental Army</a:t>
            </a:r>
            <a:endParaRPr lang="en-US" sz="1500" dirty="0"/>
          </a:p>
        </p:txBody>
      </p:sp>
      <p:sp>
        <p:nvSpPr>
          <p:cNvPr id="3" name="TextBox 2"/>
          <p:cNvSpPr txBox="1"/>
          <p:nvPr/>
        </p:nvSpPr>
        <p:spPr>
          <a:xfrm>
            <a:off x="2499360" y="2270760"/>
            <a:ext cx="1783080" cy="1015663"/>
          </a:xfrm>
          <a:prstGeom prst="rect">
            <a:avLst/>
          </a:prstGeom>
          <a:noFill/>
        </p:spPr>
        <p:txBody>
          <a:bodyPr wrap="square" rtlCol="0">
            <a:spAutoFit/>
          </a:bodyPr>
          <a:lstStyle/>
          <a:p>
            <a:pPr algn="ctr"/>
            <a:r>
              <a:rPr lang="en-US" sz="1500" dirty="0" smtClean="0"/>
              <a:t>American General responsible for the victory at Battle of Saratoga</a:t>
            </a:r>
            <a:endParaRPr lang="en-US" sz="1500" dirty="0"/>
          </a:p>
        </p:txBody>
      </p:sp>
      <p:sp>
        <p:nvSpPr>
          <p:cNvPr id="4" name="TextBox 3"/>
          <p:cNvSpPr txBox="1"/>
          <p:nvPr/>
        </p:nvSpPr>
        <p:spPr>
          <a:xfrm>
            <a:off x="4678680" y="4610100"/>
            <a:ext cx="1752600" cy="1246495"/>
          </a:xfrm>
          <a:prstGeom prst="rect">
            <a:avLst/>
          </a:prstGeom>
          <a:noFill/>
        </p:spPr>
        <p:txBody>
          <a:bodyPr wrap="square" rtlCol="0">
            <a:spAutoFit/>
          </a:bodyPr>
          <a:lstStyle/>
          <a:p>
            <a:pPr algn="ctr"/>
            <a:r>
              <a:rPr lang="en-US" sz="1500" dirty="0" smtClean="0"/>
              <a:t>General who originally fought for the Americans but later defected to the British Army</a:t>
            </a:r>
            <a:endParaRPr lang="en-US" sz="1500" dirty="0"/>
          </a:p>
        </p:txBody>
      </p:sp>
      <p:sp>
        <p:nvSpPr>
          <p:cNvPr id="11" name="TextBox 10"/>
          <p:cNvSpPr txBox="1"/>
          <p:nvPr/>
        </p:nvSpPr>
        <p:spPr>
          <a:xfrm>
            <a:off x="6827520" y="2150581"/>
            <a:ext cx="1859280" cy="1246495"/>
          </a:xfrm>
          <a:prstGeom prst="rect">
            <a:avLst/>
          </a:prstGeom>
          <a:noFill/>
        </p:spPr>
        <p:txBody>
          <a:bodyPr wrap="square" rtlCol="0">
            <a:spAutoFit/>
          </a:bodyPr>
          <a:lstStyle/>
          <a:p>
            <a:pPr algn="ctr"/>
            <a:r>
              <a:rPr lang="en-US" sz="1500" dirty="0" smtClean="0"/>
              <a:t>French officer who served as a General for the Americans and helped win the Battle at Yorktown </a:t>
            </a:r>
            <a:endParaRPr lang="en-US" sz="15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3709"/>
            <a:ext cx="7313613" cy="868362"/>
          </a:xfrm>
        </p:spPr>
        <p:txBody>
          <a:bodyPr anchor="t"/>
          <a:lstStyle/>
          <a:p>
            <a:r>
              <a:rPr lang="en-US" dirty="0" smtClean="0"/>
              <a:t>Key Players in the Revolution</a:t>
            </a:r>
            <a:endParaRPr lang="en-US" dirty="0"/>
          </a:p>
        </p:txBody>
      </p:sp>
      <p:pic>
        <p:nvPicPr>
          <p:cNvPr id="3" name="Picture 2" descr="General Cornwallis.jpg"/>
          <p:cNvPicPr>
            <a:picLocks noChangeAspect="1"/>
          </p:cNvPicPr>
          <p:nvPr/>
        </p:nvPicPr>
        <p:blipFill>
          <a:blip r:embed="rId3"/>
          <a:stretch>
            <a:fillRect/>
          </a:stretch>
        </p:blipFill>
        <p:spPr>
          <a:xfrm>
            <a:off x="491673" y="1466130"/>
            <a:ext cx="2255305" cy="2548494"/>
          </a:xfrm>
          <a:prstGeom prst="rect">
            <a:avLst/>
          </a:prstGeom>
        </p:spPr>
      </p:pic>
      <p:sp>
        <p:nvSpPr>
          <p:cNvPr id="4" name="TextBox 3"/>
          <p:cNvSpPr txBox="1"/>
          <p:nvPr/>
        </p:nvSpPr>
        <p:spPr>
          <a:xfrm>
            <a:off x="2936141" y="1593836"/>
            <a:ext cx="1283606" cy="923330"/>
          </a:xfrm>
          <a:prstGeom prst="rect">
            <a:avLst/>
          </a:prstGeom>
          <a:noFill/>
        </p:spPr>
        <p:txBody>
          <a:bodyPr wrap="square" rtlCol="0">
            <a:spAutoFit/>
          </a:bodyPr>
          <a:lstStyle/>
          <a:p>
            <a:pPr algn="ctr"/>
            <a:r>
              <a:rPr lang="en-US" dirty="0" smtClean="0"/>
              <a:t>General Charles</a:t>
            </a:r>
          </a:p>
          <a:p>
            <a:pPr algn="ctr"/>
            <a:r>
              <a:rPr lang="en-US" dirty="0" smtClean="0"/>
              <a:t>Cornwallis</a:t>
            </a:r>
            <a:endParaRPr lang="en-US" dirty="0"/>
          </a:p>
        </p:txBody>
      </p:sp>
      <p:pic>
        <p:nvPicPr>
          <p:cNvPr id="5" name="Picture 4" descr="General John Burgoyne.jpg"/>
          <p:cNvPicPr>
            <a:picLocks noChangeAspect="1"/>
          </p:cNvPicPr>
          <p:nvPr/>
        </p:nvPicPr>
        <p:blipFill>
          <a:blip r:embed="rId4"/>
          <a:stretch>
            <a:fillRect/>
          </a:stretch>
        </p:blipFill>
        <p:spPr>
          <a:xfrm>
            <a:off x="662070" y="4116140"/>
            <a:ext cx="1905141" cy="2617867"/>
          </a:xfrm>
          <a:prstGeom prst="rect">
            <a:avLst/>
          </a:prstGeom>
        </p:spPr>
      </p:pic>
      <p:sp>
        <p:nvSpPr>
          <p:cNvPr id="6" name="TextBox 5"/>
          <p:cNvSpPr txBox="1"/>
          <p:nvPr/>
        </p:nvSpPr>
        <p:spPr>
          <a:xfrm>
            <a:off x="2746977" y="4116140"/>
            <a:ext cx="1472769" cy="923330"/>
          </a:xfrm>
          <a:prstGeom prst="rect">
            <a:avLst/>
          </a:prstGeom>
          <a:noFill/>
        </p:spPr>
        <p:txBody>
          <a:bodyPr wrap="square" rtlCol="0">
            <a:spAutoFit/>
          </a:bodyPr>
          <a:lstStyle/>
          <a:p>
            <a:pPr algn="ctr"/>
            <a:r>
              <a:rPr lang="en-US" dirty="0" smtClean="0"/>
              <a:t>General</a:t>
            </a:r>
          </a:p>
          <a:p>
            <a:pPr algn="ctr"/>
            <a:r>
              <a:rPr lang="en-US" dirty="0" smtClean="0"/>
              <a:t>John</a:t>
            </a:r>
          </a:p>
          <a:p>
            <a:pPr algn="ctr"/>
            <a:r>
              <a:rPr lang="en-US" dirty="0" smtClean="0"/>
              <a:t>Burgoyne</a:t>
            </a:r>
            <a:endParaRPr lang="en-US" dirty="0"/>
          </a:p>
        </p:txBody>
      </p:sp>
      <p:pic>
        <p:nvPicPr>
          <p:cNvPr id="7" name="Picture 6" descr="General William Howe.gif"/>
          <p:cNvPicPr>
            <a:picLocks noChangeAspect="1"/>
          </p:cNvPicPr>
          <p:nvPr/>
        </p:nvPicPr>
        <p:blipFill>
          <a:blip r:embed="rId5"/>
          <a:stretch>
            <a:fillRect/>
          </a:stretch>
        </p:blipFill>
        <p:spPr>
          <a:xfrm>
            <a:off x="6420753" y="1466130"/>
            <a:ext cx="2288925" cy="2548494"/>
          </a:xfrm>
          <a:prstGeom prst="rect">
            <a:avLst/>
          </a:prstGeom>
        </p:spPr>
      </p:pic>
      <p:sp>
        <p:nvSpPr>
          <p:cNvPr id="8" name="TextBox 7"/>
          <p:cNvSpPr txBox="1"/>
          <p:nvPr/>
        </p:nvSpPr>
        <p:spPr>
          <a:xfrm>
            <a:off x="4823653" y="1466130"/>
            <a:ext cx="1434959" cy="923330"/>
          </a:xfrm>
          <a:prstGeom prst="rect">
            <a:avLst/>
          </a:prstGeom>
          <a:noFill/>
        </p:spPr>
        <p:txBody>
          <a:bodyPr wrap="square" rtlCol="0">
            <a:spAutoFit/>
          </a:bodyPr>
          <a:lstStyle/>
          <a:p>
            <a:pPr algn="ctr"/>
            <a:r>
              <a:rPr lang="en-US" dirty="0" smtClean="0"/>
              <a:t>General</a:t>
            </a:r>
          </a:p>
          <a:p>
            <a:pPr algn="ctr"/>
            <a:r>
              <a:rPr lang="en-US" dirty="0" smtClean="0"/>
              <a:t>William</a:t>
            </a:r>
          </a:p>
          <a:p>
            <a:pPr algn="ctr"/>
            <a:r>
              <a:rPr lang="en-US" dirty="0" smtClean="0"/>
              <a:t>Howe</a:t>
            </a:r>
            <a:endParaRPr lang="en-US" dirty="0"/>
          </a:p>
        </p:txBody>
      </p:sp>
      <p:pic>
        <p:nvPicPr>
          <p:cNvPr id="9" name="Picture 8" descr="Sir Henry Clinton.jpg"/>
          <p:cNvPicPr>
            <a:picLocks noChangeAspect="1"/>
          </p:cNvPicPr>
          <p:nvPr/>
        </p:nvPicPr>
        <p:blipFill>
          <a:blip r:embed="rId6"/>
          <a:stretch>
            <a:fillRect/>
          </a:stretch>
        </p:blipFill>
        <p:spPr>
          <a:xfrm>
            <a:off x="6583554" y="4074816"/>
            <a:ext cx="2019638" cy="2659191"/>
          </a:xfrm>
          <a:prstGeom prst="rect">
            <a:avLst/>
          </a:prstGeom>
        </p:spPr>
      </p:pic>
      <p:sp>
        <p:nvSpPr>
          <p:cNvPr id="10" name="TextBox 9"/>
          <p:cNvSpPr txBox="1"/>
          <p:nvPr/>
        </p:nvSpPr>
        <p:spPr>
          <a:xfrm>
            <a:off x="4881255" y="4146590"/>
            <a:ext cx="1367401" cy="923330"/>
          </a:xfrm>
          <a:prstGeom prst="rect">
            <a:avLst/>
          </a:prstGeom>
          <a:noFill/>
        </p:spPr>
        <p:txBody>
          <a:bodyPr wrap="square" rtlCol="0">
            <a:spAutoFit/>
          </a:bodyPr>
          <a:lstStyle/>
          <a:p>
            <a:pPr algn="ctr"/>
            <a:r>
              <a:rPr lang="en-US" dirty="0" smtClean="0"/>
              <a:t>Sir </a:t>
            </a:r>
          </a:p>
          <a:p>
            <a:pPr algn="ctr"/>
            <a:r>
              <a:rPr lang="en-US" dirty="0" smtClean="0"/>
              <a:t>Henry </a:t>
            </a:r>
          </a:p>
          <a:p>
            <a:pPr algn="ctr"/>
            <a:r>
              <a:rPr lang="en-US" dirty="0" smtClean="0"/>
              <a:t>Clinton</a:t>
            </a:r>
            <a:endParaRPr lang="en-US" dirty="0"/>
          </a:p>
        </p:txBody>
      </p:sp>
      <p:sp>
        <p:nvSpPr>
          <p:cNvPr id="11" name="TextBox 10"/>
          <p:cNvSpPr txBox="1"/>
          <p:nvPr/>
        </p:nvSpPr>
        <p:spPr>
          <a:xfrm>
            <a:off x="2936141" y="2740377"/>
            <a:ext cx="1468219" cy="1015663"/>
          </a:xfrm>
          <a:prstGeom prst="rect">
            <a:avLst/>
          </a:prstGeom>
          <a:noFill/>
        </p:spPr>
        <p:txBody>
          <a:bodyPr wrap="square" rtlCol="0">
            <a:spAutoFit/>
          </a:bodyPr>
          <a:lstStyle/>
          <a:p>
            <a:pPr algn="ctr"/>
            <a:r>
              <a:rPr lang="en-US" sz="1500" dirty="0" smtClean="0"/>
              <a:t>British General who surrendered after the Battle of Yorktown</a:t>
            </a:r>
            <a:endParaRPr lang="en-US" sz="1500" dirty="0"/>
          </a:p>
        </p:txBody>
      </p:sp>
      <p:sp>
        <p:nvSpPr>
          <p:cNvPr id="12" name="TextBox 11"/>
          <p:cNvSpPr txBox="1"/>
          <p:nvPr/>
        </p:nvSpPr>
        <p:spPr>
          <a:xfrm>
            <a:off x="4823653" y="2410516"/>
            <a:ext cx="1434959" cy="1708160"/>
          </a:xfrm>
          <a:prstGeom prst="rect">
            <a:avLst/>
          </a:prstGeom>
          <a:noFill/>
        </p:spPr>
        <p:txBody>
          <a:bodyPr wrap="square" rtlCol="0">
            <a:spAutoFit/>
          </a:bodyPr>
          <a:lstStyle/>
          <a:p>
            <a:pPr algn="ctr"/>
            <a:r>
              <a:rPr lang="en-US" sz="1500" dirty="0" smtClean="0"/>
              <a:t>General &amp; Commander of British troops from 1775-1778 &amp; was shared fault for the loss at Saratoga</a:t>
            </a:r>
            <a:endParaRPr lang="en-US" sz="1500" dirty="0"/>
          </a:p>
        </p:txBody>
      </p:sp>
      <p:sp>
        <p:nvSpPr>
          <p:cNvPr id="13" name="TextBox 12"/>
          <p:cNvSpPr txBox="1"/>
          <p:nvPr/>
        </p:nvSpPr>
        <p:spPr>
          <a:xfrm>
            <a:off x="2746978" y="5069920"/>
            <a:ext cx="1657382" cy="1246495"/>
          </a:xfrm>
          <a:prstGeom prst="rect">
            <a:avLst/>
          </a:prstGeom>
          <a:noFill/>
        </p:spPr>
        <p:txBody>
          <a:bodyPr wrap="square" rtlCol="0">
            <a:spAutoFit/>
          </a:bodyPr>
          <a:lstStyle/>
          <a:p>
            <a:pPr algn="ctr"/>
            <a:r>
              <a:rPr lang="en-US" sz="1500" dirty="0" smtClean="0"/>
              <a:t>General primarily responsible for loss at Saratoga, forced to negotiate with Horatio Gates</a:t>
            </a:r>
            <a:endParaRPr lang="en-US" sz="1500" dirty="0"/>
          </a:p>
        </p:txBody>
      </p:sp>
      <p:sp>
        <p:nvSpPr>
          <p:cNvPr id="14" name="TextBox 13"/>
          <p:cNvSpPr txBox="1"/>
          <p:nvPr/>
        </p:nvSpPr>
        <p:spPr>
          <a:xfrm>
            <a:off x="4709160" y="5185335"/>
            <a:ext cx="1711593" cy="1015663"/>
          </a:xfrm>
          <a:prstGeom prst="rect">
            <a:avLst/>
          </a:prstGeom>
          <a:noFill/>
        </p:spPr>
        <p:txBody>
          <a:bodyPr wrap="square" rtlCol="0">
            <a:spAutoFit/>
          </a:bodyPr>
          <a:lstStyle/>
          <a:p>
            <a:pPr algn="ctr"/>
            <a:r>
              <a:rPr lang="en-US" sz="1500" dirty="0" smtClean="0"/>
              <a:t>General &amp; Commander of British troops from 1778-1782 </a:t>
            </a:r>
            <a:endParaRPr lang="en-US" sz="15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274638"/>
            <a:ext cx="5029200" cy="1325562"/>
          </a:xfrm>
        </p:spPr>
        <p:txBody>
          <a:bodyPr/>
          <a:lstStyle/>
          <a:p>
            <a:pPr eaLnBrk="1" hangingPunct="1"/>
            <a:r>
              <a:rPr lang="en-US" sz="4400" dirty="0"/>
              <a:t>Two</a:t>
            </a:r>
            <a:r>
              <a:rPr lang="en-US" sz="4400" dirty="0" smtClean="0"/>
              <a:t> Phases </a:t>
            </a:r>
            <a:r>
              <a:rPr lang="en-US" sz="4400" dirty="0"/>
              <a:t>of</a:t>
            </a:r>
            <a:r>
              <a:rPr lang="en-US" sz="4400" dirty="0" smtClean="0"/>
              <a:t> Revolution</a:t>
            </a:r>
            <a:endParaRPr lang="en-US" sz="4400" dirty="0"/>
          </a:p>
        </p:txBody>
      </p:sp>
      <p:sp>
        <p:nvSpPr>
          <p:cNvPr id="50179" name="Rectangle 3"/>
          <p:cNvSpPr>
            <a:spLocks noGrp="1" noChangeArrowheads="1"/>
          </p:cNvSpPr>
          <p:nvPr>
            <p:ph type="body" sz="half" idx="1"/>
          </p:nvPr>
        </p:nvSpPr>
        <p:spPr>
          <a:xfrm>
            <a:off x="214424" y="2243387"/>
            <a:ext cx="4568909" cy="4189855"/>
          </a:xfrm>
        </p:spPr>
        <p:txBody>
          <a:bodyPr>
            <a:normAutofit/>
          </a:bodyPr>
          <a:lstStyle/>
          <a:p>
            <a:pPr eaLnBrk="1" hangingPunct="1"/>
            <a:r>
              <a:rPr lang="en-US" sz="2800" dirty="0" smtClean="0"/>
              <a:t>1776</a:t>
            </a:r>
            <a:r>
              <a:rPr lang="en-US" sz="2800" dirty="0"/>
              <a:t>-1778 </a:t>
            </a:r>
          </a:p>
          <a:p>
            <a:pPr lvl="1" eaLnBrk="1" hangingPunct="1"/>
            <a:r>
              <a:rPr lang="en-US" sz="2800" dirty="0"/>
              <a:t>fighting mostly in North</a:t>
            </a:r>
          </a:p>
          <a:p>
            <a:pPr eaLnBrk="1" hangingPunct="1">
              <a:buNone/>
            </a:pPr>
            <a:endParaRPr lang="en-US" sz="2800" dirty="0"/>
          </a:p>
          <a:p>
            <a:pPr eaLnBrk="1" hangingPunct="1"/>
            <a:r>
              <a:rPr lang="en-US" sz="2800" dirty="0"/>
              <a:t>1779-1781 </a:t>
            </a:r>
          </a:p>
          <a:p>
            <a:pPr lvl="1" eaLnBrk="1" hangingPunct="1"/>
            <a:r>
              <a:rPr lang="en-US" sz="2800" dirty="0"/>
              <a:t>fighting mostly in South, British hoped Loyalists would help</a:t>
            </a:r>
          </a:p>
        </p:txBody>
      </p:sp>
      <p:pic>
        <p:nvPicPr>
          <p:cNvPr id="50180" name="Picture 5" descr="DIVI101"/>
          <p:cNvPicPr>
            <a:picLocks noGrp="1" noChangeAspect="1" noChangeArrowheads="1"/>
          </p:cNvPicPr>
          <p:nvPr>
            <p:ph sz="half" idx="2"/>
          </p:nvPr>
        </p:nvPicPr>
        <p:blipFill>
          <a:blip r:embed="rId3"/>
          <a:srcRect/>
          <a:stretch>
            <a:fillRect/>
          </a:stretch>
        </p:blipFill>
        <p:spPr>
          <a:xfrm>
            <a:off x="4981575" y="0"/>
            <a:ext cx="4198938" cy="6858000"/>
          </a:xfr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sz="half" idx="2"/>
          </p:nvPr>
        </p:nvSpPr>
        <p:spPr>
          <a:xfrm>
            <a:off x="2688562" y="230937"/>
            <a:ext cx="6253825" cy="2745626"/>
          </a:xfrm>
        </p:spPr>
        <p:txBody>
          <a:bodyPr>
            <a:normAutofit fontScale="92500" lnSpcReduction="20000"/>
          </a:bodyPr>
          <a:lstStyle/>
          <a:p>
            <a:pPr marL="0" indent="0" algn="ctr" eaLnBrk="1" hangingPunct="1">
              <a:buFontTx/>
              <a:buNone/>
            </a:pPr>
            <a:r>
              <a:rPr lang="en-US" sz="2162" b="1" dirty="0" smtClean="0"/>
              <a:t>Battle </a:t>
            </a:r>
            <a:r>
              <a:rPr lang="en-US" sz="2162" b="1" dirty="0"/>
              <a:t>of Long Island (August 1776</a:t>
            </a:r>
            <a:r>
              <a:rPr lang="en-US" sz="2162" b="1" dirty="0" smtClean="0"/>
              <a:t>)</a:t>
            </a:r>
          </a:p>
          <a:p>
            <a:pPr marL="0" indent="0" eaLnBrk="1" hangingPunct="1"/>
            <a:r>
              <a:rPr lang="en-US" sz="1800" dirty="0"/>
              <a:t>British army retreat from Boston to NYC in March 1776, British navy arrive July 1776</a:t>
            </a:r>
          </a:p>
          <a:p>
            <a:pPr marL="0" indent="0" eaLnBrk="1" hangingPunct="1"/>
            <a:r>
              <a:rPr lang="en-US" sz="1800" dirty="0"/>
              <a:t>Washington moved army to NYC after British leave Boston</a:t>
            </a:r>
          </a:p>
          <a:p>
            <a:pPr marL="0" indent="0" eaLnBrk="1" hangingPunct="1"/>
            <a:r>
              <a:rPr lang="en-US" sz="1800" b="1" dirty="0"/>
              <a:t>Washington’s army was</a:t>
            </a:r>
            <a:r>
              <a:rPr lang="en-US" sz="1800" b="1" dirty="0" smtClean="0"/>
              <a:t> re-routed </a:t>
            </a:r>
            <a:r>
              <a:rPr lang="en-US" sz="1800" b="1" dirty="0"/>
              <a:t>and retreated across Manhattan into New Jersey</a:t>
            </a:r>
          </a:p>
          <a:p>
            <a:pPr marL="0" indent="0" eaLnBrk="1" hangingPunct="1"/>
            <a:r>
              <a:rPr lang="en-US" sz="1800" dirty="0"/>
              <a:t>If Britain destroyed army, revolution would have ended</a:t>
            </a:r>
          </a:p>
        </p:txBody>
      </p:sp>
      <p:pic>
        <p:nvPicPr>
          <p:cNvPr id="51203" name="Picture 5" descr="battle of long island"/>
          <p:cNvPicPr>
            <a:picLocks noGrp="1" noChangeAspect="1" noChangeArrowheads="1"/>
          </p:cNvPicPr>
          <p:nvPr>
            <p:ph sz="half" idx="1"/>
          </p:nvPr>
        </p:nvPicPr>
        <p:blipFill>
          <a:blip r:embed="rId3"/>
          <a:srcRect l="1718" t="1414" r="53510" b="51175"/>
          <a:stretch>
            <a:fillRect/>
          </a:stretch>
        </p:blipFill>
        <p:spPr>
          <a:xfrm>
            <a:off x="214424" y="230937"/>
            <a:ext cx="2270014" cy="3054918"/>
          </a:xfrm>
          <a:noFill/>
        </p:spPr>
      </p:pic>
      <p:pic>
        <p:nvPicPr>
          <p:cNvPr id="51204" name="Picture 2"/>
          <p:cNvPicPr>
            <a:picLocks noChangeAspect="1" noChangeArrowheads="1"/>
          </p:cNvPicPr>
          <p:nvPr/>
        </p:nvPicPr>
        <p:blipFill>
          <a:blip r:embed="rId4"/>
          <a:srcRect/>
          <a:stretch>
            <a:fillRect/>
          </a:stretch>
        </p:blipFill>
        <p:spPr bwMode="auto">
          <a:xfrm>
            <a:off x="5449849" y="3285854"/>
            <a:ext cx="3292104" cy="3367144"/>
          </a:xfrm>
          <a:prstGeom prst="rect">
            <a:avLst/>
          </a:prstGeom>
          <a:noFill/>
          <a:ln w="9525">
            <a:noFill/>
            <a:miter lim="800000"/>
            <a:headEnd/>
            <a:tailEnd/>
          </a:ln>
        </p:spPr>
      </p:pic>
      <p:sp>
        <p:nvSpPr>
          <p:cNvPr id="6" name="Rectangle 3"/>
          <p:cNvSpPr txBox="1">
            <a:spLocks noChangeArrowheads="1"/>
          </p:cNvSpPr>
          <p:nvPr/>
        </p:nvSpPr>
        <p:spPr bwMode="auto">
          <a:xfrm>
            <a:off x="214424" y="3801157"/>
            <a:ext cx="4967175" cy="2851841"/>
          </a:xfrm>
          <a:prstGeom prst="rect">
            <a:avLst/>
          </a:prstGeom>
          <a:noFill/>
          <a:ln>
            <a:noFill/>
          </a:ln>
          <a:effectLs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buFontTx/>
              <a:buNone/>
              <a:defRPr/>
            </a:pPr>
            <a:r>
              <a:rPr lang="en-US" sz="2000" b="1" dirty="0" smtClean="0"/>
              <a:t>Retreat across New Jersey </a:t>
            </a:r>
          </a:p>
          <a:p>
            <a:pPr marL="0" indent="0" algn="ctr">
              <a:buFontTx/>
              <a:buNone/>
              <a:defRPr/>
            </a:pPr>
            <a:r>
              <a:rPr lang="en-US" sz="2000" b="1" dirty="0" smtClean="0"/>
              <a:t>(November-December 1776)</a:t>
            </a:r>
          </a:p>
          <a:p>
            <a:pPr>
              <a:buNone/>
              <a:defRPr/>
            </a:pPr>
            <a:endParaRPr lang="en-US" sz="1700" dirty="0" smtClean="0"/>
          </a:p>
          <a:p>
            <a:pPr>
              <a:defRPr/>
            </a:pPr>
            <a:r>
              <a:rPr lang="en-US" sz="1700" dirty="0" smtClean="0"/>
              <a:t>Many militia deserted</a:t>
            </a:r>
          </a:p>
          <a:p>
            <a:pPr>
              <a:defRPr/>
            </a:pPr>
            <a:r>
              <a:rPr lang="en-US" sz="1700" dirty="0" smtClean="0"/>
              <a:t>Enlistments for regular army would end December 31</a:t>
            </a:r>
            <a:r>
              <a:rPr lang="en-US" sz="1700" baseline="30000" dirty="0" smtClean="0"/>
              <a:t>st</a:t>
            </a:r>
            <a:r>
              <a:rPr lang="en-US" sz="1700" dirty="0" smtClean="0"/>
              <a:t> </a:t>
            </a:r>
          </a:p>
          <a:p>
            <a:pPr>
              <a:defRPr/>
            </a:pPr>
            <a:r>
              <a:rPr lang="en-US" sz="1700" b="1" dirty="0" smtClean="0"/>
              <a:t>Continental Army almost fell apart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build="p"/>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half" idx="1"/>
          </p:nvPr>
        </p:nvSpPr>
        <p:spPr>
          <a:xfrm>
            <a:off x="0" y="230937"/>
            <a:ext cx="5594350" cy="1883683"/>
          </a:xfrm>
        </p:spPr>
        <p:txBody>
          <a:bodyPr>
            <a:normAutofit/>
          </a:bodyPr>
          <a:lstStyle/>
          <a:p>
            <a:pPr marL="0" indent="0" algn="ctr" eaLnBrk="1" hangingPunct="1">
              <a:buFontTx/>
              <a:buNone/>
              <a:defRPr/>
            </a:pPr>
            <a:r>
              <a:rPr lang="en-US" sz="2000" b="1" dirty="0" smtClean="0">
                <a:solidFill>
                  <a:srgbClr val="000000"/>
                </a:solidFill>
                <a:ea typeface="+mn-ea"/>
              </a:rPr>
              <a:t>Crossing the Delaware (December 25, 1776)</a:t>
            </a:r>
          </a:p>
          <a:p>
            <a:pPr eaLnBrk="1" hangingPunct="1">
              <a:defRPr/>
            </a:pPr>
            <a:r>
              <a:rPr lang="en-US" sz="1800" dirty="0" smtClean="0">
                <a:solidFill>
                  <a:srgbClr val="000000"/>
                </a:solidFill>
                <a:ea typeface="+mn-ea"/>
              </a:rPr>
              <a:t>Washington needed a victory before enlistments lapsed on December 31 to restore faith of troops</a:t>
            </a:r>
          </a:p>
          <a:p>
            <a:pPr eaLnBrk="1" hangingPunct="1">
              <a:defRPr/>
            </a:pPr>
            <a:r>
              <a:rPr lang="en-US" sz="1800" dirty="0" smtClean="0">
                <a:solidFill>
                  <a:srgbClr val="000000"/>
                </a:solidFill>
                <a:ea typeface="+mn-ea"/>
              </a:rPr>
              <a:t>Decided to attack Trenton, NJ</a:t>
            </a:r>
          </a:p>
        </p:txBody>
      </p:sp>
      <p:grpSp>
        <p:nvGrpSpPr>
          <p:cNvPr id="2" name="Group 7"/>
          <p:cNvGrpSpPr>
            <a:grpSpLocks/>
          </p:cNvGrpSpPr>
          <p:nvPr/>
        </p:nvGrpSpPr>
        <p:grpSpPr bwMode="auto">
          <a:xfrm>
            <a:off x="5551898" y="230937"/>
            <a:ext cx="3338294" cy="2143251"/>
            <a:chOff x="816" y="2034"/>
            <a:chExt cx="4100" cy="2397"/>
          </a:xfrm>
        </p:grpSpPr>
        <p:pic>
          <p:nvPicPr>
            <p:cNvPr id="53256" name="Picture 5" descr="washington cross delaware"/>
            <p:cNvPicPr>
              <a:picLocks noChangeAspect="1" noChangeArrowheads="1"/>
            </p:cNvPicPr>
            <p:nvPr/>
          </p:nvPicPr>
          <p:blipFill>
            <a:blip r:embed="rId3"/>
            <a:srcRect/>
            <a:stretch>
              <a:fillRect/>
            </a:stretch>
          </p:blipFill>
          <p:spPr bwMode="auto">
            <a:xfrm>
              <a:off x="836" y="2034"/>
              <a:ext cx="4080" cy="2342"/>
            </a:xfrm>
            <a:prstGeom prst="rect">
              <a:avLst/>
            </a:prstGeom>
            <a:noFill/>
            <a:ln w="9525">
              <a:noFill/>
              <a:miter lim="800000"/>
              <a:headEnd/>
              <a:tailEnd/>
            </a:ln>
          </p:spPr>
        </p:pic>
        <p:sp>
          <p:nvSpPr>
            <p:cNvPr id="53257" name="Text Box 6"/>
            <p:cNvSpPr txBox="1">
              <a:spLocks noChangeArrowheads="1"/>
            </p:cNvSpPr>
            <p:nvPr/>
          </p:nvSpPr>
          <p:spPr bwMode="auto">
            <a:xfrm>
              <a:off x="816" y="3984"/>
              <a:ext cx="4032" cy="447"/>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1000" b="1" i="1">
                  <a:solidFill>
                    <a:srgbClr val="FFFFFF"/>
                  </a:solidFill>
                </a:rPr>
                <a:t>George Washington Crossing the Delaware</a:t>
              </a:r>
              <a:r>
                <a:rPr lang="en-US" sz="1000" b="1">
                  <a:solidFill>
                    <a:srgbClr val="FFFFFF"/>
                  </a:solidFill>
                </a:rPr>
                <a:t>, 1851 </a:t>
              </a:r>
              <a:br>
                <a:rPr lang="en-US" sz="1000" b="1">
                  <a:solidFill>
                    <a:srgbClr val="FFFFFF"/>
                  </a:solidFill>
                </a:rPr>
              </a:br>
              <a:r>
                <a:rPr lang="en-US" sz="1000" b="1">
                  <a:solidFill>
                    <a:srgbClr val="FFFFFF"/>
                  </a:solidFill>
                </a:rPr>
                <a:t>Emanuel Gottlieb Leutze, American</a:t>
              </a:r>
            </a:p>
          </p:txBody>
        </p:sp>
      </p:grpSp>
      <p:pic>
        <p:nvPicPr>
          <p:cNvPr id="53252" name="Picture 2"/>
          <p:cNvPicPr>
            <a:picLocks noChangeAspect="1" noChangeArrowheads="1"/>
          </p:cNvPicPr>
          <p:nvPr/>
        </p:nvPicPr>
        <p:blipFill>
          <a:blip r:embed="rId4"/>
          <a:srcRect/>
          <a:stretch>
            <a:fillRect/>
          </a:stretch>
        </p:blipFill>
        <p:spPr bwMode="auto">
          <a:xfrm>
            <a:off x="304800" y="2114621"/>
            <a:ext cx="2365375" cy="2257353"/>
          </a:xfrm>
          <a:prstGeom prst="rect">
            <a:avLst/>
          </a:prstGeom>
          <a:noFill/>
          <a:ln w="9525">
            <a:noFill/>
            <a:miter lim="800000"/>
            <a:headEnd/>
            <a:tailEnd/>
          </a:ln>
        </p:spPr>
      </p:pic>
      <p:sp>
        <p:nvSpPr>
          <p:cNvPr id="8" name="Rectangle 3"/>
          <p:cNvSpPr txBox="1">
            <a:spLocks noChangeArrowheads="1"/>
          </p:cNvSpPr>
          <p:nvPr/>
        </p:nvSpPr>
        <p:spPr bwMode="auto">
          <a:xfrm>
            <a:off x="2895600" y="2584450"/>
            <a:ext cx="6188075" cy="1981200"/>
          </a:xfrm>
          <a:prstGeom prst="rect">
            <a:avLst/>
          </a:prstGeom>
          <a:noFill/>
          <a:ln>
            <a:noFill/>
          </a:ln>
          <a:effectLs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buFontTx/>
              <a:buNone/>
              <a:defRPr/>
            </a:pPr>
            <a:r>
              <a:rPr lang="en-US" sz="2000" b="1" dirty="0" smtClean="0">
                <a:latin typeface="Goudy Old Style"/>
                <a:cs typeface="Goudy Old Style"/>
              </a:rPr>
              <a:t>Battle of Trenton (December 25, 1776)</a:t>
            </a:r>
          </a:p>
          <a:p>
            <a:pPr marL="0" indent="0" algn="ctr">
              <a:buFontTx/>
              <a:buNone/>
              <a:defRPr/>
            </a:pPr>
            <a:endParaRPr lang="en-US" sz="1200" b="1" dirty="0" smtClean="0">
              <a:latin typeface="Goudy Old Style"/>
              <a:cs typeface="Goudy Old Style"/>
            </a:endParaRPr>
          </a:p>
          <a:p>
            <a:pPr>
              <a:defRPr/>
            </a:pPr>
            <a:r>
              <a:rPr lang="en-US" sz="1800" b="1" dirty="0" smtClean="0">
                <a:latin typeface="Goudy Old Style"/>
                <a:cs typeface="Goudy Old Style"/>
              </a:rPr>
              <a:t>Washington surprised and defeated the Hessians </a:t>
            </a:r>
          </a:p>
          <a:p>
            <a:pPr>
              <a:defRPr/>
            </a:pPr>
            <a:r>
              <a:rPr lang="en-US" sz="1800" dirty="0" smtClean="0">
                <a:latin typeface="Goudy Old Style"/>
                <a:cs typeface="Goudy Old Style"/>
              </a:rPr>
              <a:t>Encouraged soldiers to re-enlist</a:t>
            </a:r>
          </a:p>
        </p:txBody>
      </p:sp>
      <p:pic>
        <p:nvPicPr>
          <p:cNvPr id="53254" name="Picture 3"/>
          <p:cNvPicPr>
            <a:picLocks noChangeAspect="1" noChangeArrowheads="1"/>
          </p:cNvPicPr>
          <p:nvPr/>
        </p:nvPicPr>
        <p:blipFill>
          <a:blip r:embed="rId5"/>
          <a:srcRect/>
          <a:stretch>
            <a:fillRect/>
          </a:stretch>
        </p:blipFill>
        <p:spPr bwMode="auto">
          <a:xfrm>
            <a:off x="5905500" y="4514159"/>
            <a:ext cx="2968407" cy="2012053"/>
          </a:xfrm>
          <a:prstGeom prst="rect">
            <a:avLst/>
          </a:prstGeom>
          <a:noFill/>
          <a:ln w="9525">
            <a:noFill/>
            <a:miter lim="800000"/>
            <a:headEnd/>
            <a:tailEnd/>
          </a:ln>
        </p:spPr>
      </p:pic>
      <p:sp>
        <p:nvSpPr>
          <p:cNvPr id="10" name="Rectangle 3"/>
          <p:cNvSpPr txBox="1">
            <a:spLocks noChangeArrowheads="1"/>
          </p:cNvSpPr>
          <p:nvPr/>
        </p:nvSpPr>
        <p:spPr bwMode="auto">
          <a:xfrm>
            <a:off x="0" y="4565650"/>
            <a:ext cx="5905500" cy="2292350"/>
          </a:xfrm>
          <a:prstGeom prst="rect">
            <a:avLst/>
          </a:prstGeom>
          <a:noFill/>
          <a:ln>
            <a:noFill/>
          </a:ln>
          <a:effectLs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buFontTx/>
              <a:buNone/>
              <a:defRPr/>
            </a:pPr>
            <a:r>
              <a:rPr lang="en-US" sz="2000" b="1" dirty="0" smtClean="0">
                <a:latin typeface="Goudy Old Style"/>
                <a:cs typeface="Goudy Old Style"/>
              </a:rPr>
              <a:t>Battle of Princeton (January 3, 1777)</a:t>
            </a:r>
          </a:p>
          <a:p>
            <a:pPr marL="0" indent="0" algn="ctr">
              <a:buFontTx/>
              <a:buNone/>
              <a:defRPr/>
            </a:pPr>
            <a:endParaRPr lang="en-US" sz="1000" b="1" dirty="0" smtClean="0">
              <a:latin typeface="Goudy Old Style"/>
              <a:cs typeface="Goudy Old Style"/>
            </a:endParaRPr>
          </a:p>
          <a:p>
            <a:pPr>
              <a:defRPr/>
            </a:pPr>
            <a:r>
              <a:rPr lang="en-US" sz="1800" dirty="0" smtClean="0">
                <a:cs typeface="Goudy Old Style"/>
              </a:rPr>
              <a:t>Washington maneuvered to attack rear of British army in Princeton</a:t>
            </a:r>
          </a:p>
          <a:p>
            <a:pPr>
              <a:defRPr/>
            </a:pPr>
            <a:r>
              <a:rPr lang="en-US" sz="1800" b="1" dirty="0" smtClean="0">
                <a:cs typeface="Goudy Old Style"/>
              </a:rPr>
              <a:t>Forced Britain to retreat from New Jersey</a:t>
            </a:r>
          </a:p>
          <a:p>
            <a:pPr>
              <a:defRPr/>
            </a:pPr>
            <a:r>
              <a:rPr lang="en-US" sz="1800" dirty="0" smtClean="0">
                <a:cs typeface="Goudy Old Style"/>
              </a:rPr>
              <a:t>Victories increased enlistments and morale</a:t>
            </a:r>
          </a:p>
          <a:p>
            <a:pPr lvl="1">
              <a:defRPr/>
            </a:pPr>
            <a:r>
              <a:rPr lang="en-US" sz="1800" dirty="0" smtClean="0">
                <a:cs typeface="Goudy Old Style"/>
              </a:rPr>
              <a:t>Revolution was saved</a:t>
            </a:r>
          </a:p>
          <a:p>
            <a:pPr marL="0" indent="0">
              <a:buFontTx/>
              <a:buNone/>
              <a:defRPr/>
            </a:pPr>
            <a:endParaRPr lang="en-US" sz="1600" dirty="0" smtClean="0">
              <a:latin typeface="Goudy Old Style"/>
              <a:cs typeface="Goudy Old Styl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P spid="8"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descr="burgoyne_1777"/>
          <p:cNvPicPr>
            <a:picLocks noGrp="1" noChangeAspect="1" noChangeArrowheads="1"/>
          </p:cNvPicPr>
          <p:nvPr>
            <p:ph sz="half" idx="2"/>
          </p:nvPr>
        </p:nvPicPr>
        <p:blipFill>
          <a:blip r:embed="rId3"/>
          <a:srcRect l="1437" t="3368" r="3943" b="667"/>
          <a:stretch>
            <a:fillRect/>
          </a:stretch>
        </p:blipFill>
        <p:spPr>
          <a:xfrm>
            <a:off x="4799827" y="625336"/>
            <a:ext cx="4113254" cy="4815517"/>
          </a:xfrm>
          <a:noFill/>
        </p:spPr>
      </p:pic>
      <p:sp>
        <p:nvSpPr>
          <p:cNvPr id="54276" name="Rectangle 5"/>
          <p:cNvSpPr>
            <a:spLocks noGrp="1" noChangeArrowheads="1"/>
          </p:cNvSpPr>
          <p:nvPr>
            <p:ph type="body" sz="half" idx="1"/>
          </p:nvPr>
        </p:nvSpPr>
        <p:spPr>
          <a:xfrm>
            <a:off x="197930" y="2400300"/>
            <a:ext cx="4297869" cy="3840481"/>
          </a:xfrm>
        </p:spPr>
        <p:txBody>
          <a:bodyPr>
            <a:noAutofit/>
          </a:bodyPr>
          <a:lstStyle/>
          <a:p>
            <a:pPr marL="0" indent="461963" eaLnBrk="1" hangingPunct="1">
              <a:lnSpc>
                <a:spcPct val="80000"/>
              </a:lnSpc>
              <a:buNone/>
            </a:pPr>
            <a:r>
              <a:rPr lang="en-US" sz="1800" dirty="0" smtClean="0"/>
              <a:t>The purpose of the plan was </a:t>
            </a:r>
            <a:r>
              <a:rPr lang="en-US" sz="1800" b="1" dirty="0" smtClean="0"/>
              <a:t>to isolate the New England Colonies from the middle and Southern colonies.</a:t>
            </a:r>
          </a:p>
          <a:p>
            <a:pPr marL="711200" indent="-711200" algn="ctr" eaLnBrk="1" hangingPunct="1">
              <a:lnSpc>
                <a:spcPct val="80000"/>
              </a:lnSpc>
              <a:spcBef>
                <a:spcPts val="0"/>
              </a:spcBef>
              <a:buFontTx/>
              <a:buNone/>
            </a:pPr>
            <a:endParaRPr lang="en-US" sz="1800" u="sng" dirty="0" smtClean="0"/>
          </a:p>
          <a:p>
            <a:pPr marL="711200" indent="-711200" algn="ctr" eaLnBrk="1" hangingPunct="1">
              <a:lnSpc>
                <a:spcPct val="80000"/>
              </a:lnSpc>
              <a:spcBef>
                <a:spcPts val="0"/>
              </a:spcBef>
              <a:buFontTx/>
              <a:buNone/>
            </a:pPr>
            <a:r>
              <a:rPr lang="en-US" sz="1800" u="sng" dirty="0" smtClean="0"/>
              <a:t>British Three Part Plan</a:t>
            </a:r>
          </a:p>
          <a:p>
            <a:pPr marL="711200" indent="-711200" eaLnBrk="1" hangingPunct="1">
              <a:lnSpc>
                <a:spcPct val="80000"/>
              </a:lnSpc>
            </a:pPr>
            <a:r>
              <a:rPr lang="en-US" sz="1800" dirty="0" smtClean="0">
                <a:solidFill>
                  <a:srgbClr val="FF0000"/>
                </a:solidFill>
              </a:rPr>
              <a:t>General Burgoyne was to invade from Montreal via Lake Champlain and Hudson River</a:t>
            </a:r>
          </a:p>
          <a:p>
            <a:pPr marL="711200" indent="-711200" eaLnBrk="1" hangingPunct="1">
              <a:lnSpc>
                <a:spcPct val="80000"/>
              </a:lnSpc>
            </a:pPr>
            <a:r>
              <a:rPr lang="en-US" sz="1800" dirty="0" smtClean="0">
                <a:solidFill>
                  <a:srgbClr val="0000FF"/>
                </a:solidFill>
              </a:rPr>
              <a:t>Lt</a:t>
            </a:r>
            <a:r>
              <a:rPr lang="en-US" sz="1800" dirty="0">
                <a:solidFill>
                  <a:srgbClr val="0000FF"/>
                </a:solidFill>
              </a:rPr>
              <a:t>. Col. St. Leger was to invade along Mohawk River from Western </a:t>
            </a:r>
            <a:r>
              <a:rPr lang="en-US" sz="1800" dirty="0" smtClean="0">
                <a:solidFill>
                  <a:srgbClr val="0000FF"/>
                </a:solidFill>
              </a:rPr>
              <a:t>NY</a:t>
            </a:r>
            <a:endParaRPr lang="en-US" sz="1800" dirty="0" smtClean="0"/>
          </a:p>
          <a:p>
            <a:pPr marL="711200" indent="-711200" eaLnBrk="1" hangingPunct="1">
              <a:lnSpc>
                <a:spcPct val="80000"/>
              </a:lnSpc>
            </a:pPr>
            <a:r>
              <a:rPr lang="en-US" sz="1800" dirty="0">
                <a:solidFill>
                  <a:srgbClr val="009900"/>
                </a:solidFill>
              </a:rPr>
              <a:t>General Howe was to invade from NYC along Hudson River</a:t>
            </a:r>
          </a:p>
        </p:txBody>
      </p:sp>
      <p:sp>
        <p:nvSpPr>
          <p:cNvPr id="54277" name="Line 8"/>
          <p:cNvSpPr>
            <a:spLocks noChangeShapeType="1"/>
          </p:cNvSpPr>
          <p:nvPr/>
        </p:nvSpPr>
        <p:spPr bwMode="auto">
          <a:xfrm>
            <a:off x="4419600" y="3657600"/>
            <a:ext cx="3352800" cy="1295400"/>
          </a:xfrm>
          <a:prstGeom prst="line">
            <a:avLst/>
          </a:prstGeom>
          <a:noFill/>
          <a:ln w="76200">
            <a:solidFill>
              <a:srgbClr val="0000FF"/>
            </a:solidFill>
            <a:round/>
            <a:headEnd/>
            <a:tailEnd type="triangle" w="med" len="med"/>
          </a:ln>
        </p:spPr>
        <p:txBody>
          <a:bodyPr>
            <a:prstTxWarp prst="textNoShape">
              <a:avLst/>
            </a:prstTxWarp>
          </a:bodyPr>
          <a:lstStyle/>
          <a:p>
            <a:endParaRPr lang="en-US"/>
          </a:p>
        </p:txBody>
      </p:sp>
      <p:sp>
        <p:nvSpPr>
          <p:cNvPr id="54278" name="Line 9"/>
          <p:cNvSpPr>
            <a:spLocks noChangeShapeType="1"/>
          </p:cNvSpPr>
          <p:nvPr/>
        </p:nvSpPr>
        <p:spPr bwMode="auto">
          <a:xfrm flipH="1">
            <a:off x="7848600" y="274638"/>
            <a:ext cx="762000" cy="4251324"/>
          </a:xfrm>
          <a:prstGeom prst="line">
            <a:avLst/>
          </a:prstGeom>
          <a:noFill/>
          <a:ln w="76200">
            <a:solidFill>
              <a:srgbClr val="FF0000"/>
            </a:solidFill>
            <a:round/>
            <a:headEnd/>
            <a:tailEnd type="triangle" w="med" len="med"/>
          </a:ln>
        </p:spPr>
        <p:txBody>
          <a:bodyPr>
            <a:prstTxWarp prst="textNoShape">
              <a:avLst/>
            </a:prstTxWarp>
          </a:bodyPr>
          <a:lstStyle/>
          <a:p>
            <a:endParaRPr lang="en-US"/>
          </a:p>
        </p:txBody>
      </p:sp>
      <p:sp>
        <p:nvSpPr>
          <p:cNvPr id="54279" name="Line 10"/>
          <p:cNvSpPr>
            <a:spLocks noChangeShapeType="1"/>
          </p:cNvSpPr>
          <p:nvPr/>
        </p:nvSpPr>
        <p:spPr bwMode="auto">
          <a:xfrm flipV="1">
            <a:off x="7772400" y="5029200"/>
            <a:ext cx="76200" cy="762000"/>
          </a:xfrm>
          <a:prstGeom prst="line">
            <a:avLst/>
          </a:prstGeom>
          <a:noFill/>
          <a:ln w="76200">
            <a:solidFill>
              <a:srgbClr val="009900"/>
            </a:solidFill>
            <a:round/>
            <a:headEnd/>
            <a:tailEnd type="triangle" w="med" len="med"/>
          </a:ln>
        </p:spPr>
        <p:txBody>
          <a:bodyPr>
            <a:prstTxWarp prst="textNoShape">
              <a:avLst/>
            </a:prstTxWarp>
          </a:bodyPr>
          <a:lstStyle/>
          <a:p>
            <a:endParaRPr lang="en-US"/>
          </a:p>
        </p:txBody>
      </p:sp>
      <p:sp>
        <p:nvSpPr>
          <p:cNvPr id="8" name="Title 7"/>
          <p:cNvSpPr>
            <a:spLocks noGrp="1"/>
          </p:cNvSpPr>
          <p:nvPr>
            <p:ph type="title"/>
          </p:nvPr>
        </p:nvSpPr>
        <p:spPr>
          <a:xfrm>
            <a:off x="457200" y="274638"/>
            <a:ext cx="4342627" cy="1143000"/>
          </a:xfrm>
        </p:spPr>
        <p:txBody>
          <a:bodyPr/>
          <a:lstStyle/>
          <a:p>
            <a:r>
              <a:rPr lang="en-US" sz="3000" dirty="0" smtClean="0">
                <a:cs typeface="Goudy Old Style"/>
              </a:rPr>
              <a:t>Burgoyne’s March on Albany </a:t>
            </a:r>
            <a:br>
              <a:rPr lang="en-US" sz="3000" dirty="0" smtClean="0">
                <a:cs typeface="Goudy Old Style"/>
              </a:rPr>
            </a:br>
            <a:r>
              <a:rPr lang="en-US" sz="3000" dirty="0" smtClean="0">
                <a:cs typeface="Goudy Old Style"/>
              </a:rPr>
              <a:t>(June-October 1777)</a:t>
            </a:r>
            <a:endParaRPr lang="en-US"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27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27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atin typeface="Calisto MT" charset="0"/>
              </a:rPr>
              <a:t>Early Colonial Life</a:t>
            </a:r>
          </a:p>
        </p:txBody>
      </p:sp>
      <p:sp>
        <p:nvSpPr>
          <p:cNvPr id="3" name="Content Placeholder 2"/>
          <p:cNvSpPr>
            <a:spLocks noGrp="1"/>
          </p:cNvSpPr>
          <p:nvPr>
            <p:ph idx="1"/>
          </p:nvPr>
        </p:nvSpPr>
        <p:spPr>
          <a:xfrm>
            <a:off x="457200" y="1676400"/>
            <a:ext cx="8229600" cy="4495800"/>
          </a:xfrm>
        </p:spPr>
        <p:txBody>
          <a:bodyPr/>
          <a:lstStyle/>
          <a:p>
            <a:pPr eaLnBrk="1" hangingPunct="1">
              <a:lnSpc>
                <a:spcPct val="90000"/>
              </a:lnSpc>
            </a:pPr>
            <a:r>
              <a:rPr lang="en-US" sz="4200" smtClean="0">
                <a:latin typeface="Calisto MT" charset="0"/>
              </a:rPr>
              <a:t>Colonists quickly worked to create settlements</a:t>
            </a:r>
          </a:p>
          <a:p>
            <a:pPr eaLnBrk="1" hangingPunct="1">
              <a:lnSpc>
                <a:spcPct val="90000"/>
              </a:lnSpc>
            </a:pPr>
            <a:r>
              <a:rPr lang="en-US" sz="4200" smtClean="0">
                <a:latin typeface="Calisto MT" charset="0"/>
              </a:rPr>
              <a:t>Population grew quickly</a:t>
            </a:r>
          </a:p>
          <a:p>
            <a:pPr eaLnBrk="1" hangingPunct="1">
              <a:lnSpc>
                <a:spcPct val="90000"/>
              </a:lnSpc>
            </a:pPr>
            <a:r>
              <a:rPr lang="en-US" sz="4200" smtClean="0">
                <a:latin typeface="Calisto MT" charset="0"/>
              </a:rPr>
              <a:t>Colonists built their lives around trades</a:t>
            </a:r>
          </a:p>
          <a:p>
            <a:pPr eaLnBrk="1" hangingPunct="1">
              <a:lnSpc>
                <a:spcPct val="90000"/>
              </a:lnSpc>
            </a:pPr>
            <a:r>
              <a:rPr lang="en-US" sz="4200" smtClean="0">
                <a:latin typeface="Calisto MT" charset="0"/>
              </a:rPr>
              <a:t>Regional economies created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title"/>
          </p:nvPr>
        </p:nvSpPr>
        <p:spPr>
          <a:xfrm>
            <a:off x="457200" y="185738"/>
            <a:ext cx="8229600" cy="639762"/>
          </a:xfrm>
        </p:spPr>
        <p:txBody>
          <a:bodyPr/>
          <a:lstStyle/>
          <a:p>
            <a:pPr eaLnBrk="1" hangingPunct="1"/>
            <a:r>
              <a:rPr lang="en-US" sz="4400" dirty="0">
                <a:cs typeface="Goudy Old Style"/>
              </a:rPr>
              <a:t>Failure of Burgoyne’s plan</a:t>
            </a:r>
          </a:p>
        </p:txBody>
      </p:sp>
      <p:sp>
        <p:nvSpPr>
          <p:cNvPr id="55299" name="Rectangle 5"/>
          <p:cNvSpPr>
            <a:spLocks noGrp="1" noChangeArrowheads="1"/>
          </p:cNvSpPr>
          <p:nvPr>
            <p:ph type="body" sz="half" idx="1"/>
          </p:nvPr>
        </p:nvSpPr>
        <p:spPr>
          <a:xfrm>
            <a:off x="0" y="1055710"/>
            <a:ext cx="9144000" cy="1535089"/>
          </a:xfrm>
        </p:spPr>
        <p:txBody>
          <a:bodyPr>
            <a:normAutofit/>
          </a:bodyPr>
          <a:lstStyle/>
          <a:p>
            <a:pPr marL="0" lvl="1" indent="0" algn="ctr" eaLnBrk="1" hangingPunct="1">
              <a:lnSpc>
                <a:spcPct val="90000"/>
              </a:lnSpc>
              <a:buFontTx/>
              <a:buNone/>
            </a:pPr>
            <a:r>
              <a:rPr lang="en-US" sz="2000" b="1" dirty="0">
                <a:solidFill>
                  <a:srgbClr val="0000FF"/>
                </a:solidFill>
              </a:rPr>
              <a:t>St. </a:t>
            </a:r>
            <a:r>
              <a:rPr lang="en-US" sz="2000" b="1" dirty="0" smtClean="0">
                <a:solidFill>
                  <a:srgbClr val="0000FF"/>
                </a:solidFill>
              </a:rPr>
              <a:t>Leger</a:t>
            </a:r>
          </a:p>
          <a:p>
            <a:pPr lvl="1" algn="ctr" eaLnBrk="1" hangingPunct="1">
              <a:lnSpc>
                <a:spcPct val="90000"/>
              </a:lnSpc>
              <a:buFontTx/>
              <a:buNone/>
            </a:pPr>
            <a:endParaRPr lang="en-US" sz="1000" b="1" dirty="0" smtClean="0">
              <a:solidFill>
                <a:srgbClr val="0000FF"/>
              </a:solidFill>
            </a:endParaRPr>
          </a:p>
          <a:p>
            <a:pPr eaLnBrk="1" hangingPunct="1">
              <a:spcBef>
                <a:spcPts val="0"/>
              </a:spcBef>
            </a:pPr>
            <a:r>
              <a:rPr lang="en-US" sz="1800" dirty="0">
                <a:solidFill>
                  <a:srgbClr val="0000FF"/>
                </a:solidFill>
              </a:rPr>
              <a:t>Loyalist and Indian allies defeat Americans at Battle of </a:t>
            </a:r>
            <a:r>
              <a:rPr lang="en-US" sz="1800" dirty="0" err="1">
                <a:solidFill>
                  <a:srgbClr val="0000FF"/>
                </a:solidFill>
              </a:rPr>
              <a:t>Oriskany</a:t>
            </a:r>
            <a:endParaRPr lang="en-US" sz="1800" dirty="0">
              <a:solidFill>
                <a:srgbClr val="0000FF"/>
              </a:solidFill>
            </a:endParaRPr>
          </a:p>
          <a:p>
            <a:pPr eaLnBrk="1" hangingPunct="1">
              <a:spcBef>
                <a:spcPts val="0"/>
              </a:spcBef>
            </a:pPr>
            <a:r>
              <a:rPr lang="en-US" sz="1800" dirty="0">
                <a:solidFill>
                  <a:srgbClr val="0000FF"/>
                </a:solidFill>
              </a:rPr>
              <a:t>British hear Benedict Arnold was arriving with reinforcement</a:t>
            </a:r>
          </a:p>
          <a:p>
            <a:pPr eaLnBrk="1" hangingPunct="1">
              <a:spcBef>
                <a:spcPts val="0"/>
              </a:spcBef>
            </a:pPr>
            <a:r>
              <a:rPr lang="en-US" sz="1800" dirty="0">
                <a:solidFill>
                  <a:srgbClr val="0000FF"/>
                </a:solidFill>
              </a:rPr>
              <a:t>Causes St. Leger to </a:t>
            </a:r>
            <a:r>
              <a:rPr lang="en-US" sz="1800" b="1" u="sng" dirty="0">
                <a:solidFill>
                  <a:srgbClr val="0000FF"/>
                </a:solidFill>
              </a:rPr>
              <a:t>abandon fort and stop invasion</a:t>
            </a:r>
          </a:p>
          <a:p>
            <a:pPr eaLnBrk="1" hangingPunct="1">
              <a:lnSpc>
                <a:spcPct val="90000"/>
              </a:lnSpc>
            </a:pPr>
            <a:endParaRPr lang="en-US" sz="1800" dirty="0"/>
          </a:p>
        </p:txBody>
      </p:sp>
      <p:sp>
        <p:nvSpPr>
          <p:cNvPr id="55303" name="Rectangle 3"/>
          <p:cNvSpPr txBox="1">
            <a:spLocks noChangeArrowheads="1"/>
          </p:cNvSpPr>
          <p:nvPr/>
        </p:nvSpPr>
        <p:spPr bwMode="auto">
          <a:xfrm>
            <a:off x="0" y="2590800"/>
            <a:ext cx="9144000" cy="1719263"/>
          </a:xfrm>
          <a:prstGeom prst="rect">
            <a:avLst/>
          </a:prstGeom>
          <a:noFill/>
          <a:ln w="9525">
            <a:noFill/>
            <a:miter lim="800000"/>
            <a:headEnd/>
            <a:tailEnd/>
          </a:ln>
        </p:spPr>
        <p:txBody>
          <a:bodyPr>
            <a:prstTxWarp prst="textNoShape">
              <a:avLst/>
            </a:prstTxWarp>
          </a:bodyPr>
          <a:lstStyle/>
          <a:p>
            <a:pPr marL="0" lvl="1" algn="ctr"/>
            <a:r>
              <a:rPr lang="en-US" sz="2000" b="1" dirty="0" smtClean="0">
                <a:solidFill>
                  <a:srgbClr val="009900"/>
                </a:solidFill>
              </a:rPr>
              <a:t>Howe</a:t>
            </a:r>
          </a:p>
          <a:p>
            <a:pPr marL="742950" lvl="1" indent="-285750" algn="ctr"/>
            <a:endParaRPr lang="en-US" sz="1000" b="1" dirty="0" smtClean="0">
              <a:solidFill>
                <a:srgbClr val="0000FF"/>
              </a:solidFill>
            </a:endParaRPr>
          </a:p>
          <a:p>
            <a:pPr marL="342900" indent="-342900">
              <a:buFontTx/>
              <a:buChar char="•"/>
            </a:pPr>
            <a:r>
              <a:rPr lang="en-US" dirty="0">
                <a:solidFill>
                  <a:srgbClr val="009900"/>
                </a:solidFill>
              </a:rPr>
              <a:t>Decided to </a:t>
            </a:r>
            <a:r>
              <a:rPr lang="en-US" b="1" u="sng" dirty="0">
                <a:solidFill>
                  <a:srgbClr val="009900"/>
                </a:solidFill>
              </a:rPr>
              <a:t>chase Washington and attack Philadelphia</a:t>
            </a:r>
          </a:p>
          <a:p>
            <a:pPr marL="742950" lvl="1" indent="-285750">
              <a:buFontTx/>
              <a:buChar char="–"/>
            </a:pPr>
            <a:r>
              <a:rPr lang="en-US" dirty="0">
                <a:solidFill>
                  <a:srgbClr val="009900"/>
                </a:solidFill>
              </a:rPr>
              <a:t>Defeated Washington at Brandywine and Germantown in 1777</a:t>
            </a:r>
          </a:p>
          <a:p>
            <a:pPr marL="342900" indent="-342900">
              <a:buFontTx/>
              <a:buChar char="•"/>
            </a:pPr>
            <a:r>
              <a:rPr lang="en-US" dirty="0">
                <a:solidFill>
                  <a:srgbClr val="009900"/>
                </a:solidFill>
              </a:rPr>
              <a:t>Did not support Burgoyne’s invasion of Albany </a:t>
            </a:r>
          </a:p>
          <a:p>
            <a:pPr marL="742950" lvl="1" indent="-285750">
              <a:buFontTx/>
              <a:buChar char="–"/>
            </a:pPr>
            <a:r>
              <a:rPr lang="en-US" dirty="0">
                <a:solidFill>
                  <a:srgbClr val="009900"/>
                </a:solidFill>
              </a:rPr>
              <a:t>Settled down in Philadelphia instead</a:t>
            </a:r>
          </a:p>
        </p:txBody>
      </p:sp>
      <p:sp>
        <p:nvSpPr>
          <p:cNvPr id="55304" name="Rectangle 5"/>
          <p:cNvSpPr txBox="1">
            <a:spLocks noChangeArrowheads="1"/>
          </p:cNvSpPr>
          <p:nvPr/>
        </p:nvSpPr>
        <p:spPr bwMode="auto">
          <a:xfrm>
            <a:off x="0" y="4310063"/>
            <a:ext cx="9144000" cy="2205038"/>
          </a:xfrm>
          <a:prstGeom prst="rect">
            <a:avLst/>
          </a:prstGeom>
          <a:noFill/>
          <a:ln w="9525">
            <a:noFill/>
            <a:miter lim="800000"/>
            <a:headEnd/>
            <a:tailEnd/>
          </a:ln>
        </p:spPr>
        <p:txBody>
          <a:bodyPr>
            <a:prstTxWarp prst="textNoShape">
              <a:avLst/>
            </a:prstTxWarp>
          </a:bodyPr>
          <a:lstStyle/>
          <a:p>
            <a:pPr algn="ctr">
              <a:spcBef>
                <a:spcPct val="20000"/>
              </a:spcBef>
            </a:pPr>
            <a:r>
              <a:rPr lang="en-US" b="1" dirty="0" smtClean="0">
                <a:solidFill>
                  <a:srgbClr val="FF0000"/>
                </a:solidFill>
                <a:latin typeface="Goudy Old Style"/>
                <a:cs typeface="Goudy Old Style"/>
              </a:rPr>
              <a:t>Burgoyne</a:t>
            </a:r>
          </a:p>
          <a:p>
            <a:pPr marL="342900" indent="-342900" algn="ctr">
              <a:spcBef>
                <a:spcPct val="20000"/>
              </a:spcBef>
            </a:pPr>
            <a:endParaRPr lang="en-US" sz="1000" b="1" dirty="0" smtClean="0">
              <a:solidFill>
                <a:srgbClr val="FF0000"/>
              </a:solidFill>
              <a:latin typeface="Goudy Old Style"/>
              <a:cs typeface="Goudy Old Style"/>
            </a:endParaRPr>
          </a:p>
          <a:p>
            <a:pPr marL="342900" indent="-342900">
              <a:buFontTx/>
              <a:buChar char="•"/>
            </a:pPr>
            <a:r>
              <a:rPr lang="en-US" dirty="0">
                <a:solidFill>
                  <a:srgbClr val="FF0000"/>
                </a:solidFill>
                <a:latin typeface="Goudy Old Style"/>
                <a:cs typeface="Goudy Old Style"/>
              </a:rPr>
              <a:t>Marched from Montreal expecting to meet with St. Leger and Howe but moved very slowly</a:t>
            </a:r>
          </a:p>
          <a:p>
            <a:pPr marL="342900" indent="-342900">
              <a:buFontTx/>
              <a:buChar char="•"/>
            </a:pPr>
            <a:r>
              <a:rPr lang="en-US" dirty="0">
                <a:solidFill>
                  <a:srgbClr val="FF0000"/>
                </a:solidFill>
                <a:latin typeface="Goudy Old Style"/>
                <a:cs typeface="Goudy Old Style"/>
              </a:rPr>
              <a:t>Militia used guerilla attacks against Burgoyne along march</a:t>
            </a:r>
          </a:p>
          <a:p>
            <a:pPr marL="342900" indent="-342900">
              <a:buFontTx/>
              <a:buChar char="•"/>
            </a:pPr>
            <a:r>
              <a:rPr lang="en-US" dirty="0">
                <a:solidFill>
                  <a:srgbClr val="FF0000"/>
                </a:solidFill>
                <a:latin typeface="Goudy Old Style"/>
                <a:cs typeface="Goudy Old Style"/>
              </a:rPr>
              <a:t>Burgoyne’s army surrounded and </a:t>
            </a:r>
            <a:r>
              <a:rPr lang="en-US" b="1" u="sng" dirty="0">
                <a:solidFill>
                  <a:srgbClr val="FF0000"/>
                </a:solidFill>
                <a:latin typeface="Goudy Old Style"/>
                <a:cs typeface="Goudy Old Style"/>
              </a:rPr>
              <a:t>defeated</a:t>
            </a:r>
            <a:r>
              <a:rPr lang="en-US" b="1" u="sng" dirty="0" smtClean="0">
                <a:solidFill>
                  <a:srgbClr val="FF0000"/>
                </a:solidFill>
                <a:latin typeface="Goudy Old Style"/>
                <a:cs typeface="Goudy Old Style"/>
              </a:rPr>
              <a:t> by </a:t>
            </a:r>
            <a:r>
              <a:rPr lang="en-US" b="1" u="sng" dirty="0">
                <a:solidFill>
                  <a:srgbClr val="FF0000"/>
                </a:solidFill>
                <a:latin typeface="Goudy Old Style"/>
                <a:cs typeface="Goudy Old Style"/>
              </a:rPr>
              <a:t>General Horatio Gates at Saratoga</a:t>
            </a:r>
            <a:r>
              <a:rPr lang="en-US" b="1" dirty="0">
                <a:solidFill>
                  <a:srgbClr val="FF0000"/>
                </a:solidFill>
                <a:latin typeface="Goudy Old Style"/>
                <a:cs typeface="Goudy Old Style"/>
              </a:rPr>
              <a:t> (north of Albany) on Oct 17, 1777</a:t>
            </a:r>
          </a:p>
          <a:p>
            <a:pPr marL="742950" lvl="1" indent="-285750">
              <a:buFontTx/>
              <a:buChar char="–"/>
            </a:pPr>
            <a:r>
              <a:rPr lang="en-US" dirty="0">
                <a:solidFill>
                  <a:srgbClr val="FF0000"/>
                </a:solidFill>
                <a:latin typeface="Goudy Old Style"/>
                <a:cs typeface="Goudy Old Style"/>
              </a:rPr>
              <a:t>Considered turning point of war</a:t>
            </a:r>
          </a:p>
          <a:p>
            <a:pPr marL="742950" lvl="1" indent="-285750">
              <a:buFontTx/>
              <a:buChar char="–"/>
            </a:pPr>
            <a:r>
              <a:rPr lang="en-US" dirty="0">
                <a:solidFill>
                  <a:srgbClr val="FF0000"/>
                </a:solidFill>
                <a:latin typeface="Goudy Old Style"/>
                <a:cs typeface="Goudy Old Style"/>
              </a:rPr>
              <a:t>Britain offers America home rule following the defeat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2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2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2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3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3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P spid="55303" grpId="0"/>
      <p:bldP spid="5530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a:xfrm>
            <a:off x="457200" y="0"/>
            <a:ext cx="8229600" cy="1143000"/>
          </a:xfrm>
        </p:spPr>
        <p:txBody>
          <a:bodyPr/>
          <a:lstStyle/>
          <a:p>
            <a:pPr eaLnBrk="1" hangingPunct="1"/>
            <a:r>
              <a:rPr lang="en-US" sz="4400" dirty="0"/>
              <a:t>Valley Forge</a:t>
            </a:r>
          </a:p>
        </p:txBody>
      </p:sp>
      <p:sp>
        <p:nvSpPr>
          <p:cNvPr id="56323" name="Rectangle 7"/>
          <p:cNvSpPr>
            <a:spLocks noGrp="1" noChangeArrowheads="1"/>
          </p:cNvSpPr>
          <p:nvPr>
            <p:ph type="body" sz="half" idx="3"/>
          </p:nvPr>
        </p:nvSpPr>
        <p:spPr>
          <a:xfrm>
            <a:off x="4759112" y="1489009"/>
            <a:ext cx="3738526" cy="4899160"/>
          </a:xfrm>
        </p:spPr>
        <p:txBody>
          <a:bodyPr>
            <a:noAutofit/>
          </a:bodyPr>
          <a:lstStyle/>
          <a:p>
            <a:pPr eaLnBrk="1" hangingPunct="1"/>
            <a:r>
              <a:rPr lang="en-US" sz="2000" dirty="0" smtClean="0"/>
              <a:t>Continental </a:t>
            </a:r>
            <a:r>
              <a:rPr lang="en-US" sz="2000" dirty="0"/>
              <a:t>Army </a:t>
            </a:r>
            <a:r>
              <a:rPr lang="en-US" sz="2000" b="1" dirty="0"/>
              <a:t>spent winter quarters at Valley Forge</a:t>
            </a:r>
          </a:p>
          <a:p>
            <a:pPr lvl="1" eaLnBrk="1" hangingPunct="1"/>
            <a:r>
              <a:rPr lang="en-US" sz="2000" dirty="0"/>
              <a:t>Most men died of disease, starvation, </a:t>
            </a:r>
            <a:r>
              <a:rPr lang="en-US" sz="2000" dirty="0" smtClean="0"/>
              <a:t>exposure</a:t>
            </a:r>
          </a:p>
          <a:p>
            <a:pPr eaLnBrk="1" hangingPunct="1"/>
            <a:r>
              <a:rPr lang="en-US" sz="2000" dirty="0"/>
              <a:t>Symbolizes suffering of colonists during </a:t>
            </a:r>
            <a:r>
              <a:rPr lang="en-US" sz="2000" dirty="0" smtClean="0"/>
              <a:t>Revolution</a:t>
            </a:r>
          </a:p>
          <a:p>
            <a:pPr eaLnBrk="1" hangingPunct="1"/>
            <a:r>
              <a:rPr lang="en-US" sz="2000" dirty="0"/>
              <a:t>Washington heard of Saratoga victory at Valley Forge</a:t>
            </a:r>
          </a:p>
          <a:p>
            <a:pPr eaLnBrk="1" hangingPunct="1"/>
            <a:r>
              <a:rPr lang="en-US" sz="2000" b="1" dirty="0"/>
              <a:t>Baron von Steuben used time at Valley Forge to drill and train American soldiers into a professional army</a:t>
            </a:r>
          </a:p>
        </p:txBody>
      </p:sp>
      <p:pic>
        <p:nvPicPr>
          <p:cNvPr id="56324" name="Picture 8" descr="valley-forge"/>
          <p:cNvPicPr>
            <a:picLocks noGrp="1" noChangeAspect="1" noChangeArrowheads="1"/>
          </p:cNvPicPr>
          <p:nvPr>
            <p:ph sz="quarter" idx="1"/>
          </p:nvPr>
        </p:nvPicPr>
        <p:blipFill>
          <a:blip r:embed="rId3"/>
          <a:srcRect l="1199" t="12578" r="1147" b="2397"/>
          <a:stretch>
            <a:fillRect/>
          </a:stretch>
        </p:blipFill>
        <p:spPr>
          <a:xfrm>
            <a:off x="197932" y="1143000"/>
            <a:ext cx="4271941" cy="2671399"/>
          </a:xfrm>
          <a:noFill/>
        </p:spPr>
      </p:pic>
      <p:pic>
        <p:nvPicPr>
          <p:cNvPr id="56325" name="Picture 9" descr="prayeratvalleyforge"/>
          <p:cNvPicPr>
            <a:picLocks noGrp="1" noChangeAspect="1" noChangeArrowheads="1"/>
          </p:cNvPicPr>
          <p:nvPr>
            <p:ph sz="quarter" idx="2"/>
          </p:nvPr>
        </p:nvPicPr>
        <p:blipFill>
          <a:blip r:embed="rId4"/>
          <a:srcRect/>
          <a:stretch>
            <a:fillRect/>
          </a:stretch>
        </p:blipFill>
        <p:spPr>
          <a:xfrm>
            <a:off x="197932" y="3938589"/>
            <a:ext cx="4271941" cy="2610122"/>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32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56323">
                                            <p:txEl>
                                              <p:pRg st="0" end="0"/>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563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P spid="56323" grpI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308769"/>
            <a:ext cx="8229600" cy="563562"/>
          </a:xfrm>
        </p:spPr>
        <p:txBody>
          <a:bodyPr/>
          <a:lstStyle/>
          <a:p>
            <a:pPr eaLnBrk="1" hangingPunct="1"/>
            <a:r>
              <a:rPr lang="en-US" sz="4400" dirty="0"/>
              <a:t>Aid from France</a:t>
            </a:r>
          </a:p>
        </p:txBody>
      </p:sp>
      <p:sp>
        <p:nvSpPr>
          <p:cNvPr id="57347" name="Rectangle 3"/>
          <p:cNvSpPr>
            <a:spLocks noGrp="1" noChangeArrowheads="1"/>
          </p:cNvSpPr>
          <p:nvPr>
            <p:ph type="body" sz="half" idx="2"/>
          </p:nvPr>
        </p:nvSpPr>
        <p:spPr>
          <a:xfrm>
            <a:off x="197931" y="1877886"/>
            <a:ext cx="8741954" cy="4363721"/>
          </a:xfrm>
        </p:spPr>
        <p:txBody>
          <a:bodyPr>
            <a:noAutofit/>
          </a:bodyPr>
          <a:lstStyle/>
          <a:p>
            <a:pPr eaLnBrk="1" hangingPunct="1">
              <a:lnSpc>
                <a:spcPct val="90000"/>
              </a:lnSpc>
            </a:pPr>
            <a:r>
              <a:rPr lang="en-US" b="1" dirty="0"/>
              <a:t>France and Spain wanted to help America to weaken Britain</a:t>
            </a:r>
          </a:p>
          <a:p>
            <a:pPr eaLnBrk="1" hangingPunct="1">
              <a:lnSpc>
                <a:spcPct val="90000"/>
              </a:lnSpc>
            </a:pPr>
            <a:r>
              <a:rPr lang="en-US" dirty="0"/>
              <a:t>American foreign policy objectives</a:t>
            </a:r>
          </a:p>
          <a:p>
            <a:pPr lvl="1" eaLnBrk="1" hangingPunct="1">
              <a:lnSpc>
                <a:spcPct val="90000"/>
              </a:lnSpc>
            </a:pPr>
            <a:r>
              <a:rPr lang="en-US" sz="2400" dirty="0"/>
              <a:t>Wanted to end mercantilism and colonialism globally</a:t>
            </a:r>
          </a:p>
          <a:p>
            <a:pPr lvl="1" eaLnBrk="1" hangingPunct="1">
              <a:lnSpc>
                <a:spcPct val="90000"/>
              </a:lnSpc>
            </a:pPr>
            <a:r>
              <a:rPr lang="en-US" sz="2400" dirty="0"/>
              <a:t>Wanted freedom of seas and trade</a:t>
            </a:r>
            <a:endParaRPr lang="en-US" sz="2400" dirty="0" smtClean="0"/>
          </a:p>
          <a:p>
            <a:pPr eaLnBrk="1" hangingPunct="1">
              <a:lnSpc>
                <a:spcPct val="90000"/>
              </a:lnSpc>
            </a:pPr>
            <a:r>
              <a:rPr lang="en-US" b="1" dirty="0" smtClean="0"/>
              <a:t>Victory at Saratoga convinces French to join the colonists’ side</a:t>
            </a:r>
          </a:p>
          <a:p>
            <a:pPr lvl="1">
              <a:lnSpc>
                <a:spcPct val="90000"/>
              </a:lnSpc>
            </a:pPr>
            <a:r>
              <a:rPr lang="en-US" sz="2400" dirty="0" smtClean="0"/>
              <a:t>February 6, </a:t>
            </a:r>
            <a:r>
              <a:rPr lang="en-US" sz="2400" b="1" dirty="0" smtClean="0"/>
              <a:t>1778: Colonists and France sign Treaty of Alliance</a:t>
            </a:r>
          </a:p>
          <a:p>
            <a:pPr lvl="2">
              <a:lnSpc>
                <a:spcPct val="90000"/>
              </a:lnSpc>
            </a:pPr>
            <a:r>
              <a:rPr lang="en-US" sz="2400" dirty="0" smtClean="0"/>
              <a:t>Offered formal recognition of American independence</a:t>
            </a:r>
          </a:p>
          <a:p>
            <a:pPr lvl="2">
              <a:lnSpc>
                <a:spcPct val="90000"/>
              </a:lnSpc>
            </a:pPr>
            <a:r>
              <a:rPr lang="en-US" sz="2400" dirty="0" smtClean="0"/>
              <a:t>Transforms American Revolution into a world war</a:t>
            </a:r>
          </a:p>
          <a:p>
            <a:pPr marL="347663" lvl="2">
              <a:lnSpc>
                <a:spcPct val="90000"/>
              </a:lnSpc>
              <a:buNone/>
            </a:pPr>
            <a:endParaRPr lang="en-US" sz="2400" dirty="0" smtClean="0"/>
          </a:p>
          <a:p>
            <a:pPr eaLnBrk="1" hangingPunct="1">
              <a:lnSpc>
                <a:spcPct val="90000"/>
              </a:lnSpc>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34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3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4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34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34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3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33400" y="228600"/>
            <a:ext cx="8229600" cy="609600"/>
          </a:xfrm>
        </p:spPr>
        <p:txBody>
          <a:bodyPr/>
          <a:lstStyle/>
          <a:p>
            <a:pPr eaLnBrk="1" hangingPunct="1"/>
            <a:r>
              <a:rPr lang="en-US" sz="4400" dirty="0"/>
              <a:t>Battle of Yorktown</a:t>
            </a:r>
          </a:p>
        </p:txBody>
      </p:sp>
      <p:sp>
        <p:nvSpPr>
          <p:cNvPr id="64515" name="Rectangle 4"/>
          <p:cNvSpPr>
            <a:spLocks noGrp="1" noChangeArrowheads="1"/>
          </p:cNvSpPr>
          <p:nvPr>
            <p:ph type="body" sz="half" idx="1"/>
          </p:nvPr>
        </p:nvSpPr>
        <p:spPr>
          <a:xfrm>
            <a:off x="247414" y="1219200"/>
            <a:ext cx="5476091" cy="5638800"/>
          </a:xfrm>
        </p:spPr>
        <p:txBody>
          <a:bodyPr>
            <a:noAutofit/>
          </a:bodyPr>
          <a:lstStyle/>
          <a:p>
            <a:pPr eaLnBrk="1" hangingPunct="1"/>
            <a:r>
              <a:rPr lang="en-US" sz="2000" dirty="0" smtClean="0"/>
              <a:t> </a:t>
            </a:r>
            <a:r>
              <a:rPr lang="en-US" sz="2000" b="1" dirty="0" smtClean="0"/>
              <a:t>British led towards Yorktown</a:t>
            </a:r>
            <a:r>
              <a:rPr lang="en-US" sz="2000" dirty="0" smtClean="0"/>
              <a:t>: Marquis </a:t>
            </a:r>
            <a:r>
              <a:rPr lang="en-US" sz="2000" dirty="0"/>
              <a:t>de Lafayette forced British led by Cornwallis toward Yorktown, VA</a:t>
            </a:r>
          </a:p>
          <a:p>
            <a:pPr lvl="1" eaLnBrk="1" hangingPunct="1"/>
            <a:r>
              <a:rPr lang="en-US" sz="2000" dirty="0"/>
              <a:t>Cornwallis hoped to be resupplied via sea and the British navy</a:t>
            </a:r>
          </a:p>
          <a:p>
            <a:pPr eaLnBrk="1" hangingPunct="1"/>
            <a:r>
              <a:rPr lang="en-US" sz="2000" b="1" dirty="0"/>
              <a:t>French Navy</a:t>
            </a:r>
            <a:r>
              <a:rPr lang="en-US" sz="2000" b="1" dirty="0" smtClean="0"/>
              <a:t> blockaded </a:t>
            </a:r>
            <a:r>
              <a:rPr lang="en-US" sz="2000" b="1" dirty="0"/>
              <a:t>Yorktown </a:t>
            </a:r>
            <a:r>
              <a:rPr lang="en-US" sz="2000" dirty="0"/>
              <a:t>from </a:t>
            </a:r>
            <a:r>
              <a:rPr lang="en-US" sz="2000" dirty="0" smtClean="0"/>
              <a:t>sea</a:t>
            </a:r>
          </a:p>
          <a:p>
            <a:pPr eaLnBrk="1" hangingPunct="1"/>
            <a:r>
              <a:rPr lang="en-US" sz="2000" b="1" dirty="0" smtClean="0"/>
              <a:t>Attack on Cornwallis </a:t>
            </a:r>
            <a:r>
              <a:rPr lang="en-US" sz="2000" dirty="0" smtClean="0"/>
              <a:t>– Americans led </a:t>
            </a:r>
            <a:r>
              <a:rPr lang="en-US" sz="2000" dirty="0"/>
              <a:t>by Washington and French by </a:t>
            </a:r>
            <a:r>
              <a:rPr lang="en-US" sz="2000" dirty="0" smtClean="0"/>
              <a:t>Rochambeau</a:t>
            </a:r>
          </a:p>
          <a:p>
            <a:pPr eaLnBrk="1" hangingPunct="1"/>
            <a:r>
              <a:rPr lang="en-US" sz="2000" b="1" dirty="0"/>
              <a:t>Cornwallis army forced to surrender October 19, </a:t>
            </a:r>
            <a:r>
              <a:rPr lang="en-US" sz="2000" b="1" dirty="0" smtClean="0"/>
              <a:t>1781</a:t>
            </a:r>
          </a:p>
          <a:p>
            <a:pPr eaLnBrk="1" hangingPunct="1"/>
            <a:r>
              <a:rPr lang="en-US" sz="2000" dirty="0"/>
              <a:t>Effectively ended the war</a:t>
            </a:r>
          </a:p>
          <a:p>
            <a:pPr lvl="1" eaLnBrk="1" hangingPunct="1"/>
            <a:r>
              <a:rPr lang="en-US" sz="2000" dirty="0"/>
              <a:t>Washington had to keep army in field to ensure adequate peace</a:t>
            </a:r>
          </a:p>
          <a:p>
            <a:pPr eaLnBrk="1" hangingPunct="1"/>
            <a:endParaRPr lang="en-US" sz="1800" dirty="0"/>
          </a:p>
        </p:txBody>
      </p:sp>
      <p:pic>
        <p:nvPicPr>
          <p:cNvPr id="64516" name="Picture 7" descr="yorktown"/>
          <p:cNvPicPr>
            <a:picLocks noGrp="1" noChangeAspect="1" noChangeArrowheads="1"/>
          </p:cNvPicPr>
          <p:nvPr>
            <p:ph sz="quarter" idx="2"/>
          </p:nvPr>
        </p:nvPicPr>
        <p:blipFill>
          <a:blip r:embed="rId2"/>
          <a:srcRect/>
          <a:stretch>
            <a:fillRect/>
          </a:stretch>
        </p:blipFill>
        <p:spPr>
          <a:xfrm>
            <a:off x="6096000" y="1219200"/>
            <a:ext cx="2667000" cy="2193925"/>
          </a:xfrm>
          <a:noFill/>
        </p:spPr>
      </p:pic>
      <p:pic>
        <p:nvPicPr>
          <p:cNvPr id="64518" name="Picture 6" descr="surrender_of_lord_cornwallis_1"/>
          <p:cNvPicPr>
            <a:picLocks noChangeAspect="1" noChangeArrowheads="1"/>
          </p:cNvPicPr>
          <p:nvPr/>
        </p:nvPicPr>
        <p:blipFill>
          <a:blip r:embed="rId3"/>
          <a:srcRect/>
          <a:stretch>
            <a:fillRect/>
          </a:stretch>
        </p:blipFill>
        <p:spPr bwMode="auto">
          <a:xfrm>
            <a:off x="5943600" y="3939934"/>
            <a:ext cx="2819400" cy="21097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451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4515">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5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342900"/>
            <a:ext cx="8229600" cy="685800"/>
          </a:xfrm>
        </p:spPr>
        <p:txBody>
          <a:bodyPr/>
          <a:lstStyle/>
          <a:p>
            <a:pPr eaLnBrk="1" hangingPunct="1"/>
            <a:r>
              <a:rPr lang="en-US" sz="4400" dirty="0"/>
              <a:t>Treaty of Paris 1783</a:t>
            </a:r>
          </a:p>
        </p:txBody>
      </p:sp>
      <p:sp>
        <p:nvSpPr>
          <p:cNvPr id="65539" name="Rectangle 4"/>
          <p:cNvSpPr>
            <a:spLocks noGrp="1" noChangeArrowheads="1"/>
          </p:cNvSpPr>
          <p:nvPr>
            <p:ph type="body" sz="half" idx="1"/>
          </p:nvPr>
        </p:nvSpPr>
        <p:spPr>
          <a:xfrm>
            <a:off x="214424" y="1554792"/>
            <a:ext cx="5642066" cy="5004135"/>
          </a:xfrm>
        </p:spPr>
        <p:txBody>
          <a:bodyPr>
            <a:noAutofit/>
          </a:bodyPr>
          <a:lstStyle/>
          <a:p>
            <a:pPr eaLnBrk="1" hangingPunct="1"/>
            <a:r>
              <a:rPr lang="en-US" sz="2000" dirty="0" smtClean="0"/>
              <a:t>American </a:t>
            </a:r>
            <a:r>
              <a:rPr lang="en-US" sz="2000" dirty="0"/>
              <a:t>delegates</a:t>
            </a:r>
          </a:p>
          <a:p>
            <a:pPr lvl="1" eaLnBrk="1" hangingPunct="1"/>
            <a:r>
              <a:rPr lang="en-US" sz="2000" dirty="0"/>
              <a:t>Benjamin Franklin, John Adams, John Jay</a:t>
            </a:r>
          </a:p>
          <a:p>
            <a:pPr lvl="1" eaLnBrk="1" hangingPunct="1"/>
            <a:r>
              <a:rPr lang="en-US" sz="2000" dirty="0"/>
              <a:t>Agreed to treaty without French against orders from </a:t>
            </a:r>
            <a:r>
              <a:rPr lang="en-US" sz="2000" dirty="0" smtClean="0"/>
              <a:t>Congress</a:t>
            </a:r>
          </a:p>
          <a:p>
            <a:pPr eaLnBrk="1" hangingPunct="1"/>
            <a:r>
              <a:rPr lang="en-US" sz="2000" dirty="0" smtClean="0"/>
              <a:t>France </a:t>
            </a:r>
            <a:r>
              <a:rPr lang="en-US" sz="2000" dirty="0"/>
              <a:t>wanted America weak, so it could be </a:t>
            </a:r>
            <a:r>
              <a:rPr lang="en-US" sz="2000" dirty="0" smtClean="0"/>
              <a:t>controlled</a:t>
            </a:r>
          </a:p>
          <a:p>
            <a:pPr eaLnBrk="1" hangingPunct="1"/>
            <a:r>
              <a:rPr lang="en-US" sz="2000" dirty="0"/>
              <a:t>Jay secretly contacted British to arrange a peace </a:t>
            </a:r>
            <a:r>
              <a:rPr lang="en-US" sz="2000" dirty="0" smtClean="0"/>
              <a:t>treaty</a:t>
            </a:r>
          </a:p>
          <a:p>
            <a:pPr eaLnBrk="1" hangingPunct="1"/>
            <a:r>
              <a:rPr lang="en-US" sz="2000" dirty="0" smtClean="0"/>
              <a:t>Peace </a:t>
            </a:r>
            <a:r>
              <a:rPr lang="en-US" sz="2000" dirty="0"/>
              <a:t>Treaty signed September 3, 1783</a:t>
            </a:r>
          </a:p>
          <a:p>
            <a:pPr lvl="1" eaLnBrk="1" hangingPunct="1"/>
            <a:r>
              <a:rPr lang="en-US" sz="2000" dirty="0"/>
              <a:t>Britain, France, Spain and United States agreed</a:t>
            </a:r>
          </a:p>
        </p:txBody>
      </p:sp>
      <p:pic>
        <p:nvPicPr>
          <p:cNvPr id="65541" name="Picture 8" descr="Treaty_of_Paris_1783_-_last_page"/>
          <p:cNvPicPr>
            <a:picLocks noGrp="1" noChangeAspect="1" noChangeArrowheads="1"/>
          </p:cNvPicPr>
          <p:nvPr>
            <p:ph sz="quarter" idx="3"/>
          </p:nvPr>
        </p:nvPicPr>
        <p:blipFill>
          <a:blip r:embed="rId2"/>
          <a:srcRect/>
          <a:stretch>
            <a:fillRect/>
          </a:stretch>
        </p:blipFill>
        <p:spPr>
          <a:xfrm>
            <a:off x="5856490" y="1554792"/>
            <a:ext cx="2830310" cy="4315832"/>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53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3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5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0"/>
            <a:ext cx="8229600" cy="1143000"/>
          </a:xfrm>
        </p:spPr>
        <p:txBody>
          <a:bodyPr/>
          <a:lstStyle/>
          <a:p>
            <a:pPr eaLnBrk="1" hangingPunct="1"/>
            <a:r>
              <a:rPr lang="en-US" sz="4400" dirty="0"/>
              <a:t>Treaty of Paris 1783</a:t>
            </a:r>
          </a:p>
        </p:txBody>
      </p:sp>
      <p:sp>
        <p:nvSpPr>
          <p:cNvPr id="66563" name="Rectangle 9"/>
          <p:cNvSpPr>
            <a:spLocks noGrp="1" noChangeArrowheads="1"/>
          </p:cNvSpPr>
          <p:nvPr>
            <p:ph type="body" sz="half" idx="2"/>
          </p:nvPr>
        </p:nvSpPr>
        <p:spPr>
          <a:xfrm>
            <a:off x="4495800" y="1621197"/>
            <a:ext cx="4648200" cy="4630594"/>
          </a:xfrm>
        </p:spPr>
        <p:txBody>
          <a:bodyPr>
            <a:normAutofit/>
          </a:bodyPr>
          <a:lstStyle/>
          <a:p>
            <a:pPr eaLnBrk="1" hangingPunct="1"/>
            <a:r>
              <a:rPr lang="en-US" sz="2200" dirty="0"/>
              <a:t>England </a:t>
            </a:r>
            <a:r>
              <a:rPr lang="en-US" sz="2200" dirty="0" smtClean="0"/>
              <a:t>recognized </a:t>
            </a:r>
            <a:r>
              <a:rPr lang="en-US" sz="2200" dirty="0"/>
              <a:t>US </a:t>
            </a:r>
            <a:r>
              <a:rPr lang="en-US" sz="2200" dirty="0" smtClean="0"/>
              <a:t>independence</a:t>
            </a:r>
          </a:p>
          <a:p>
            <a:pPr eaLnBrk="1" hangingPunct="1"/>
            <a:r>
              <a:rPr lang="en-US" sz="2200" dirty="0"/>
              <a:t>US boundaries set at Mississippi River</a:t>
            </a:r>
            <a:endParaRPr lang="en-US" sz="2200" dirty="0" smtClean="0"/>
          </a:p>
          <a:p>
            <a:pPr eaLnBrk="1" hangingPunct="1"/>
            <a:r>
              <a:rPr lang="en-US" sz="2200" dirty="0" smtClean="0"/>
              <a:t>Americans </a:t>
            </a:r>
            <a:r>
              <a:rPr lang="en-US" sz="2200" dirty="0"/>
              <a:t>could fish off </a:t>
            </a:r>
            <a:r>
              <a:rPr lang="en-US" sz="2200" dirty="0" smtClean="0"/>
              <a:t>Canada</a:t>
            </a:r>
          </a:p>
          <a:p>
            <a:pPr eaLnBrk="1" hangingPunct="1"/>
            <a:r>
              <a:rPr lang="en-US" sz="2200" dirty="0"/>
              <a:t>America should pay debts owed to </a:t>
            </a:r>
            <a:r>
              <a:rPr lang="en-US" sz="2200" dirty="0" smtClean="0"/>
              <a:t>Britain</a:t>
            </a:r>
          </a:p>
          <a:p>
            <a:pPr eaLnBrk="1" hangingPunct="1"/>
            <a:r>
              <a:rPr lang="en-US" sz="2200" dirty="0"/>
              <a:t>Congress agreed to recommend returning Loyalist property</a:t>
            </a:r>
          </a:p>
        </p:txBody>
      </p:sp>
      <p:pic>
        <p:nvPicPr>
          <p:cNvPr id="66564" name="Picture 10" descr="Treaty1783_en"/>
          <p:cNvPicPr>
            <a:picLocks noGrp="1" noChangeAspect="1" noChangeArrowheads="1"/>
          </p:cNvPicPr>
          <p:nvPr>
            <p:ph sz="half" idx="1"/>
          </p:nvPr>
        </p:nvPicPr>
        <p:blipFill>
          <a:blip r:embed="rId2"/>
          <a:srcRect/>
          <a:stretch>
            <a:fillRect/>
          </a:stretch>
        </p:blipFill>
        <p:spPr>
          <a:xfrm>
            <a:off x="242774" y="1143000"/>
            <a:ext cx="4041775" cy="5284189"/>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5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276" y="4069804"/>
            <a:ext cx="8348288" cy="1162050"/>
          </a:xfrm>
        </p:spPr>
        <p:txBody>
          <a:bodyPr/>
          <a:lstStyle/>
          <a:p>
            <a:pPr algn="r"/>
            <a:r>
              <a:rPr lang="en-US" sz="4400" dirty="0" smtClean="0"/>
              <a:t>The War Changes American Society</a:t>
            </a:r>
            <a:endParaRPr lang="en-US" sz="4400" dirty="0"/>
          </a:p>
        </p:txBody>
      </p:sp>
      <p:pic>
        <p:nvPicPr>
          <p:cNvPr id="5" name="Picture Placeholder 4" descr="revolutionary-war-flag.jpg"/>
          <p:cNvPicPr>
            <a:picLocks noGrp="1" noChangeAspect="1"/>
          </p:cNvPicPr>
          <p:nvPr>
            <p:ph type="pic" sz="quarter" idx="15"/>
          </p:nvPr>
        </p:nvPicPr>
        <p:blipFill>
          <a:blip r:embed="rId2"/>
          <a:srcRect l="-2187" r="-2187"/>
          <a:stretch>
            <a:fillRect/>
          </a:stretch>
        </p:blipFill>
        <p:spPr/>
      </p:pic>
      <p:sp>
        <p:nvSpPr>
          <p:cNvPr id="4" name="Text Placeholder 3"/>
          <p:cNvSpPr>
            <a:spLocks noGrp="1"/>
          </p:cNvSpPr>
          <p:nvPr>
            <p:ph type="body" sz="half" idx="2"/>
          </p:nvPr>
        </p:nvSpPr>
        <p:spPr/>
        <p:txBody>
          <a:bodyPr/>
          <a:lstStyle/>
          <a:p>
            <a:pPr algn="r"/>
            <a:r>
              <a:rPr lang="en-US" dirty="0" smtClean="0"/>
              <a:t>Part 4</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533400" y="197946"/>
            <a:ext cx="8229600" cy="1143000"/>
          </a:xfrm>
        </p:spPr>
        <p:txBody>
          <a:bodyPr/>
          <a:lstStyle/>
          <a:p>
            <a:pPr eaLnBrk="1" hangingPunct="1"/>
            <a:r>
              <a:rPr lang="en-US" sz="4400" dirty="0"/>
              <a:t>Effect of War on Women</a:t>
            </a:r>
          </a:p>
        </p:txBody>
      </p:sp>
      <p:sp>
        <p:nvSpPr>
          <p:cNvPr id="67587" name="Rectangle 4"/>
          <p:cNvSpPr>
            <a:spLocks noGrp="1" noChangeArrowheads="1"/>
          </p:cNvSpPr>
          <p:nvPr>
            <p:ph type="body" sz="half" idx="1"/>
          </p:nvPr>
        </p:nvSpPr>
        <p:spPr>
          <a:xfrm>
            <a:off x="263908" y="1340946"/>
            <a:ext cx="4231892" cy="4882666"/>
          </a:xfrm>
        </p:spPr>
        <p:txBody>
          <a:bodyPr>
            <a:noAutofit/>
          </a:bodyPr>
          <a:lstStyle/>
          <a:p>
            <a:pPr eaLnBrk="1" hangingPunct="1"/>
            <a:endParaRPr lang="en-US" sz="2200" dirty="0"/>
          </a:p>
          <a:p>
            <a:pPr eaLnBrk="1" hangingPunct="1"/>
            <a:r>
              <a:rPr lang="en-US" sz="2200" dirty="0"/>
              <a:t>Women ran farms, businesses and families during </a:t>
            </a:r>
            <a:r>
              <a:rPr lang="en-US" sz="2200" dirty="0" smtClean="0"/>
              <a:t>war</a:t>
            </a:r>
          </a:p>
          <a:p>
            <a:pPr eaLnBrk="1" hangingPunct="1"/>
            <a:r>
              <a:rPr lang="en-US" sz="2200" dirty="0"/>
              <a:t>Women supported troops during </a:t>
            </a:r>
            <a:r>
              <a:rPr lang="en-US" sz="2200" dirty="0" smtClean="0"/>
              <a:t>battle</a:t>
            </a:r>
          </a:p>
          <a:p>
            <a:pPr eaLnBrk="1" hangingPunct="1"/>
            <a:r>
              <a:rPr lang="en-US" sz="2200" dirty="0"/>
              <a:t>Abigail Adams – John Adams’ wife</a:t>
            </a:r>
          </a:p>
          <a:p>
            <a:pPr lvl="1" eaLnBrk="1" hangingPunct="1"/>
            <a:r>
              <a:rPr lang="en-US" dirty="0"/>
              <a:t>Gave him information about home front while he was in </a:t>
            </a:r>
            <a:r>
              <a:rPr lang="en-US" dirty="0" smtClean="0"/>
              <a:t>Congress</a:t>
            </a:r>
          </a:p>
          <a:p>
            <a:pPr lvl="1" eaLnBrk="1" hangingPunct="1"/>
            <a:r>
              <a:rPr lang="en-US" dirty="0" smtClean="0"/>
              <a:t>Wrote “Remember the Ladies”</a:t>
            </a:r>
            <a:endParaRPr lang="en-US" dirty="0"/>
          </a:p>
        </p:txBody>
      </p:sp>
      <p:pic>
        <p:nvPicPr>
          <p:cNvPr id="67588" name="Picture 6" descr="molly pitcher"/>
          <p:cNvPicPr>
            <a:picLocks noGrp="1" noChangeAspect="1" noChangeArrowheads="1"/>
          </p:cNvPicPr>
          <p:nvPr>
            <p:ph sz="half" idx="2"/>
          </p:nvPr>
        </p:nvPicPr>
        <p:blipFill>
          <a:blip r:embed="rId2"/>
          <a:srcRect/>
          <a:stretch>
            <a:fillRect/>
          </a:stretch>
        </p:blipFill>
        <p:spPr>
          <a:xfrm>
            <a:off x="4883374" y="2006029"/>
            <a:ext cx="3879626" cy="3060143"/>
          </a:xfrm>
          <a:noFill/>
        </p:spPr>
      </p:pic>
      <p:sp>
        <p:nvSpPr>
          <p:cNvPr id="67589" name="Text Box 8"/>
          <p:cNvSpPr txBox="1">
            <a:spLocks noChangeArrowheads="1"/>
          </p:cNvSpPr>
          <p:nvPr/>
        </p:nvSpPr>
        <p:spPr bwMode="auto">
          <a:xfrm>
            <a:off x="4883374" y="5280613"/>
            <a:ext cx="3879626" cy="630942"/>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1400" dirty="0">
                <a:solidFill>
                  <a:srgbClr val="0000FF"/>
                </a:solidFill>
                <a:latin typeface="Arial Black" charset="0"/>
              </a:rPr>
              <a:t>Molly Pitcher at</a:t>
            </a:r>
            <a:r>
              <a:rPr lang="en-US" sz="1400" dirty="0" smtClean="0">
                <a:solidFill>
                  <a:srgbClr val="0000FF"/>
                </a:solidFill>
                <a:latin typeface="Arial Black" charset="0"/>
              </a:rPr>
              <a:t> </a:t>
            </a:r>
          </a:p>
          <a:p>
            <a:pPr algn="ctr">
              <a:spcBef>
                <a:spcPct val="50000"/>
              </a:spcBef>
            </a:pPr>
            <a:r>
              <a:rPr lang="en-US" sz="1400" dirty="0" smtClean="0">
                <a:solidFill>
                  <a:srgbClr val="0000FF"/>
                </a:solidFill>
                <a:latin typeface="Arial Black" charset="0"/>
              </a:rPr>
              <a:t>Battle </a:t>
            </a:r>
            <a:r>
              <a:rPr lang="en-US" sz="1400" dirty="0">
                <a:solidFill>
                  <a:srgbClr val="0000FF"/>
                </a:solidFill>
                <a:latin typeface="Arial Black" charset="0"/>
              </a:rPr>
              <a:t>of Monmouth 1778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58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5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214440"/>
            <a:ext cx="9144000" cy="928559"/>
          </a:xfrm>
        </p:spPr>
        <p:txBody>
          <a:bodyPr anchor="t"/>
          <a:lstStyle/>
          <a:p>
            <a:pPr eaLnBrk="1" hangingPunct="1"/>
            <a:r>
              <a:rPr lang="en-US" sz="4400" dirty="0"/>
              <a:t>Effect of War on Blacks</a:t>
            </a:r>
          </a:p>
        </p:txBody>
      </p:sp>
      <p:sp>
        <p:nvSpPr>
          <p:cNvPr id="68611" name="Rectangle 5"/>
          <p:cNvSpPr>
            <a:spLocks noGrp="1" noChangeArrowheads="1"/>
          </p:cNvSpPr>
          <p:nvPr>
            <p:ph type="body" sz="half" idx="2"/>
          </p:nvPr>
        </p:nvSpPr>
        <p:spPr>
          <a:xfrm>
            <a:off x="4648200" y="1143000"/>
            <a:ext cx="4114800" cy="4572000"/>
          </a:xfrm>
        </p:spPr>
        <p:txBody>
          <a:bodyPr>
            <a:normAutofit lnSpcReduction="10000"/>
          </a:bodyPr>
          <a:lstStyle/>
          <a:p>
            <a:pPr eaLnBrk="1" hangingPunct="1"/>
            <a:endParaRPr lang="en-US" sz="2600" dirty="0"/>
          </a:p>
          <a:p>
            <a:pPr eaLnBrk="1" hangingPunct="1"/>
            <a:r>
              <a:rPr lang="en-US" sz="2600" dirty="0"/>
              <a:t>British promised freedom to blacks who fought for crown</a:t>
            </a:r>
          </a:p>
          <a:p>
            <a:pPr lvl="1" eaLnBrk="1" hangingPunct="1"/>
            <a:r>
              <a:rPr lang="en-US" sz="2600" dirty="0"/>
              <a:t>Many slaves joined British</a:t>
            </a:r>
            <a:endParaRPr lang="en-US" sz="2600" dirty="0" smtClean="0"/>
          </a:p>
          <a:p>
            <a:pPr lvl="1" eaLnBrk="1" hangingPunct="1">
              <a:buNone/>
            </a:pPr>
            <a:endParaRPr lang="en-US" sz="2600" dirty="0" smtClean="0"/>
          </a:p>
          <a:p>
            <a:pPr eaLnBrk="1" hangingPunct="1"/>
            <a:r>
              <a:rPr lang="en-US" sz="2600" dirty="0"/>
              <a:t>Americans eventually allow Blacks to join Continental army</a:t>
            </a:r>
          </a:p>
        </p:txBody>
      </p:sp>
      <p:pic>
        <p:nvPicPr>
          <p:cNvPr id="68612" name="Picture 6" descr="majpiersonzz"/>
          <p:cNvPicPr>
            <a:picLocks noGrp="1" noChangeAspect="1" noChangeArrowheads="1"/>
          </p:cNvPicPr>
          <p:nvPr>
            <p:ph sz="half" idx="1"/>
          </p:nvPr>
        </p:nvPicPr>
        <p:blipFill>
          <a:blip r:embed="rId2"/>
          <a:srcRect/>
          <a:stretch>
            <a:fillRect/>
          </a:stretch>
        </p:blipFill>
        <p:spPr>
          <a:xfrm>
            <a:off x="258631" y="1143000"/>
            <a:ext cx="4075243" cy="5405710"/>
          </a:xfrm>
          <a:noFill/>
        </p:spPr>
      </p:pic>
      <p:sp>
        <p:nvSpPr>
          <p:cNvPr id="68613" name="Text Box 7"/>
          <p:cNvSpPr txBox="1">
            <a:spLocks noChangeArrowheads="1"/>
          </p:cNvSpPr>
          <p:nvPr/>
        </p:nvSpPr>
        <p:spPr bwMode="auto">
          <a:xfrm>
            <a:off x="4419600" y="5881688"/>
            <a:ext cx="4343400" cy="976312"/>
          </a:xfrm>
          <a:prstGeom prst="rect">
            <a:avLst/>
          </a:prstGeom>
          <a:noFill/>
          <a:ln w="9525">
            <a:noFill/>
            <a:miter lim="800000"/>
            <a:headEnd/>
            <a:tailEnd/>
          </a:ln>
        </p:spPr>
        <p:txBody>
          <a:bodyPr>
            <a:prstTxWarp prst="textNoShape">
              <a:avLst/>
            </a:prstTxWarp>
            <a:spAutoFit/>
          </a:bodyPr>
          <a:lstStyle/>
          <a:p>
            <a:pPr>
              <a:spcBef>
                <a:spcPct val="50000"/>
              </a:spcBef>
            </a:pPr>
            <a:r>
              <a:rPr lang="en-US" sz="1000" b="1" i="1">
                <a:solidFill>
                  <a:srgbClr val="0000FF"/>
                </a:solidFill>
              </a:rPr>
              <a:t>Detail from "The Death of Major Pierson," 1782-84, oil painting by John Singleton Copley depicting a black soldier fighting for the British during the American Revolution. Black soldiers in Dunmore's Royal Ethiopian Regiment had "Liberty to Slaves" embroidered on their uniforms. Tate Gallery</a:t>
            </a:r>
            <a:r>
              <a:rPr lang="en-US">
                <a:solidFill>
                  <a:srgbClr val="0000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6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z="4400" dirty="0"/>
              <a:t>Effect of War on Loyalists</a:t>
            </a:r>
          </a:p>
        </p:txBody>
      </p:sp>
      <p:sp>
        <p:nvSpPr>
          <p:cNvPr id="69635" name="Rectangle 5"/>
          <p:cNvSpPr>
            <a:spLocks noGrp="1" noChangeArrowheads="1"/>
          </p:cNvSpPr>
          <p:nvPr>
            <p:ph type="body" sz="half" idx="2"/>
          </p:nvPr>
        </p:nvSpPr>
        <p:spPr>
          <a:xfrm>
            <a:off x="4255517" y="2057400"/>
            <a:ext cx="4651378" cy="3733800"/>
          </a:xfrm>
        </p:spPr>
        <p:txBody>
          <a:bodyPr>
            <a:normAutofit/>
          </a:bodyPr>
          <a:lstStyle/>
          <a:p>
            <a:pPr eaLnBrk="1" hangingPunct="1"/>
            <a:r>
              <a:rPr lang="en-US" sz="2600" dirty="0"/>
              <a:t>Fled to western </a:t>
            </a:r>
            <a:r>
              <a:rPr lang="en-US" sz="2600" dirty="0" smtClean="0"/>
              <a:t>territories</a:t>
            </a:r>
          </a:p>
          <a:p>
            <a:pPr eaLnBrk="1" hangingPunct="1"/>
            <a:r>
              <a:rPr lang="en-US" sz="2600" dirty="0"/>
              <a:t> 60,000 joined British </a:t>
            </a:r>
            <a:r>
              <a:rPr lang="en-US" sz="2600" dirty="0" smtClean="0"/>
              <a:t>Army</a:t>
            </a:r>
          </a:p>
          <a:p>
            <a:pPr eaLnBrk="1" hangingPunct="1"/>
            <a:r>
              <a:rPr lang="en-US" sz="2600" dirty="0"/>
              <a:t>Went to England or Canada</a:t>
            </a:r>
          </a:p>
          <a:p>
            <a:pPr lvl="1" eaLnBrk="1" hangingPunct="1"/>
            <a:r>
              <a:rPr lang="en-US" sz="2600" dirty="0"/>
              <a:t>Reduced French influence in </a:t>
            </a:r>
            <a:r>
              <a:rPr lang="en-US" sz="2600" dirty="0" smtClean="0"/>
              <a:t>Canada</a:t>
            </a:r>
          </a:p>
          <a:p>
            <a:pPr eaLnBrk="1" hangingPunct="1"/>
            <a:r>
              <a:rPr lang="en-US" sz="2600" dirty="0"/>
              <a:t>Had homes and property taken by </a:t>
            </a:r>
            <a:r>
              <a:rPr lang="en-US" sz="2600" dirty="0" smtClean="0"/>
              <a:t>Patriots</a:t>
            </a:r>
            <a:endParaRPr lang="en-US" sz="2600" dirty="0"/>
          </a:p>
        </p:txBody>
      </p:sp>
      <p:pic>
        <p:nvPicPr>
          <p:cNvPr id="69636" name="Picture 6" descr="williamfranklin"/>
          <p:cNvPicPr>
            <a:picLocks noGrp="1" noChangeAspect="1" noChangeArrowheads="1"/>
          </p:cNvPicPr>
          <p:nvPr>
            <p:ph sz="half" idx="1"/>
          </p:nvPr>
        </p:nvPicPr>
        <p:blipFill>
          <a:blip r:embed="rId3"/>
          <a:srcRect/>
          <a:stretch>
            <a:fillRect/>
          </a:stretch>
        </p:blipFill>
        <p:spPr>
          <a:xfrm>
            <a:off x="312737" y="1524000"/>
            <a:ext cx="3649663" cy="3767138"/>
          </a:xfrm>
          <a:noFill/>
        </p:spPr>
      </p:pic>
      <p:sp>
        <p:nvSpPr>
          <p:cNvPr id="69637" name="Text Box 7"/>
          <p:cNvSpPr txBox="1">
            <a:spLocks noChangeArrowheads="1"/>
          </p:cNvSpPr>
          <p:nvPr/>
        </p:nvSpPr>
        <p:spPr bwMode="auto">
          <a:xfrm>
            <a:off x="228600" y="5562600"/>
            <a:ext cx="37338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solidFill>
                  <a:srgbClr val="0000FF"/>
                </a:solidFill>
                <a:latin typeface="Arial Black" charset="0"/>
              </a:rPr>
              <a:t>William Franklin – Governor of New Jersey</a:t>
            </a:r>
            <a:br>
              <a:rPr lang="en-US" sz="1200">
                <a:solidFill>
                  <a:srgbClr val="0000FF"/>
                </a:solidFill>
                <a:latin typeface="Arial Black" charset="0"/>
              </a:rPr>
            </a:br>
            <a:r>
              <a:rPr lang="en-US" sz="1200">
                <a:solidFill>
                  <a:srgbClr val="0000FF"/>
                </a:solidFill>
                <a:latin typeface="Arial Black" charset="0"/>
              </a:rPr>
              <a:t>son of Benjamin Franklin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63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274638"/>
            <a:ext cx="9144000" cy="1143000"/>
          </a:xfrm>
        </p:spPr>
        <p:txBody>
          <a:bodyPr anchor="t"/>
          <a:lstStyle/>
          <a:p>
            <a:pPr eaLnBrk="1" hangingPunct="1"/>
            <a:r>
              <a:rPr lang="en-US">
                <a:latin typeface="Calisto MT" charset="0"/>
              </a:rPr>
              <a:t>Economy in the Colonies</a:t>
            </a:r>
          </a:p>
        </p:txBody>
      </p:sp>
      <p:graphicFrame>
        <p:nvGraphicFramePr>
          <p:cNvPr id="4" name="Table 3"/>
          <p:cNvGraphicFramePr>
            <a:graphicFrameLocks noGrp="1"/>
          </p:cNvGraphicFramePr>
          <p:nvPr/>
        </p:nvGraphicFramePr>
        <p:xfrm>
          <a:off x="457200" y="1417638"/>
          <a:ext cx="8229600" cy="5063104"/>
        </p:xfrm>
        <a:graphic>
          <a:graphicData uri="http://schemas.openxmlformats.org/drawingml/2006/table">
            <a:tbl>
              <a:tblPr firstRow="1" bandRow="1">
                <a:tableStyleId>{69CF1AB2-1976-4502-BF36-3FF5EA218861}</a:tableStyleId>
              </a:tblPr>
              <a:tblGrid>
                <a:gridCol w="2743200"/>
                <a:gridCol w="2743200"/>
                <a:gridCol w="2743200"/>
              </a:tblGrid>
              <a:tr h="352168">
                <a:tc>
                  <a:txBody>
                    <a:bodyPr/>
                    <a:lstStyle/>
                    <a:p>
                      <a:pPr algn="ctr"/>
                      <a:r>
                        <a:rPr lang="en-US" sz="2000" b="0" dirty="0" smtClean="0"/>
                        <a:t>Region</a:t>
                      </a:r>
                      <a:endParaRPr lang="en-US" sz="2000" b="0" dirty="0"/>
                    </a:p>
                  </a:txBody>
                  <a:tcPr anchor="ctr"/>
                </a:tc>
                <a:tc>
                  <a:txBody>
                    <a:bodyPr/>
                    <a:lstStyle/>
                    <a:p>
                      <a:pPr algn="ctr">
                        <a:buFont typeface="Arial"/>
                        <a:buNone/>
                      </a:pPr>
                      <a:r>
                        <a:rPr lang="en-US" sz="2000" b="0" dirty="0" smtClean="0"/>
                        <a:t> Colonies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 typeface="Arial"/>
                        <a:buNone/>
                        <a:tabLst/>
                        <a:defRPr/>
                      </a:pPr>
                      <a:r>
                        <a:rPr lang="en-US" sz="2000" b="0" dirty="0" smtClean="0"/>
                        <a:t>Economy</a:t>
                      </a:r>
                    </a:p>
                  </a:txBody>
                  <a:tcPr anchor="ctr"/>
                </a:tc>
              </a:tr>
              <a:tr h="1550105">
                <a:tc>
                  <a:txBody>
                    <a:bodyPr/>
                    <a:lstStyle/>
                    <a:p>
                      <a:pPr algn="ctr"/>
                      <a:r>
                        <a:rPr lang="en-US" sz="2200" b="0" dirty="0" smtClean="0"/>
                        <a:t>Northern Colonies</a:t>
                      </a:r>
                      <a:endParaRPr lang="en-US" sz="2200" b="0" dirty="0"/>
                    </a:p>
                  </a:txBody>
                  <a:tcPr anchor="ctr"/>
                </a:tc>
                <a:tc>
                  <a:txBody>
                    <a:bodyPr/>
                    <a:lstStyle/>
                    <a:p>
                      <a:pPr>
                        <a:buFont typeface="Arial"/>
                        <a:buChar char="•"/>
                      </a:pPr>
                      <a:r>
                        <a:rPr lang="en-US" sz="2200" b="0" dirty="0" smtClean="0"/>
                        <a:t> Massachusetts, New Hampshire, Rhode Island, Connecticut, New York</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 typeface="Arial"/>
                        <a:buChar char="•"/>
                        <a:tabLst/>
                        <a:defRPr/>
                      </a:pPr>
                      <a:r>
                        <a:rPr lang="en-US" sz="2200" b="0" dirty="0" smtClean="0"/>
                        <a:t> </a:t>
                      </a:r>
                      <a:r>
                        <a:rPr lang="en-US" sz="2200" b="0" baseline="0" dirty="0" smtClean="0"/>
                        <a:t>Shipbuilding, merchants, trade</a:t>
                      </a:r>
                      <a:endParaRPr lang="en-US" sz="2200" b="0" dirty="0" smtClean="0"/>
                    </a:p>
                  </a:txBody>
                  <a:tcPr anchor="ctr"/>
                </a:tc>
              </a:tr>
              <a:tr h="1441523">
                <a:tc>
                  <a:txBody>
                    <a:bodyPr/>
                    <a:lstStyle/>
                    <a:p>
                      <a:pPr algn="ctr"/>
                      <a:r>
                        <a:rPr lang="en-US" sz="2200" b="0" dirty="0" smtClean="0"/>
                        <a:t>Middle Colonies</a:t>
                      </a:r>
                      <a:endParaRPr lang="en-US" sz="2200" b="0" dirty="0"/>
                    </a:p>
                  </a:txBody>
                  <a:tcPr anchor="ctr"/>
                </a:tc>
                <a:tc>
                  <a:txBody>
                    <a:bodyPr/>
                    <a:lstStyle/>
                    <a:p>
                      <a:pPr>
                        <a:buFont typeface="Arial"/>
                        <a:buChar char="•"/>
                      </a:pPr>
                      <a:r>
                        <a:rPr lang="en-US" sz="2200" b="0" dirty="0" smtClean="0"/>
                        <a:t> New Jersey, Pennsylvania, Maryland, Delaware</a:t>
                      </a:r>
                    </a:p>
                  </a:txBody>
                  <a:tcPr anchor="ctr"/>
                </a:tc>
                <a:tc>
                  <a:txBody>
                    <a:bodyPr/>
                    <a:lstStyle/>
                    <a:p>
                      <a:pPr>
                        <a:buFont typeface="Arial"/>
                        <a:buChar char="•"/>
                      </a:pPr>
                      <a:r>
                        <a:rPr lang="en-US" sz="2200" b="0" dirty="0" smtClean="0"/>
                        <a:t> Farming - wheat</a:t>
                      </a:r>
                      <a:endParaRPr lang="en-US" sz="2200" b="0" dirty="0"/>
                    </a:p>
                  </a:txBody>
                  <a:tcPr anchor="ctr"/>
                </a:tc>
              </a:tr>
              <a:tr h="1675236">
                <a:tc>
                  <a:txBody>
                    <a:bodyPr/>
                    <a:lstStyle/>
                    <a:p>
                      <a:pPr algn="ctr"/>
                      <a:r>
                        <a:rPr lang="en-US" sz="2200" b="0" dirty="0" smtClean="0"/>
                        <a:t>Southern</a:t>
                      </a:r>
                      <a:r>
                        <a:rPr lang="en-US" sz="2200" b="0" baseline="0" dirty="0" smtClean="0"/>
                        <a:t> Colonies</a:t>
                      </a:r>
                      <a:endParaRPr lang="en-US" sz="2200" b="0" dirty="0"/>
                    </a:p>
                  </a:txBody>
                  <a:tcPr anchor="ctr"/>
                </a:tc>
                <a:tc>
                  <a:txBody>
                    <a:bodyPr/>
                    <a:lstStyle/>
                    <a:p>
                      <a:pPr>
                        <a:buFont typeface="Arial"/>
                        <a:buChar char="•"/>
                      </a:pPr>
                      <a:r>
                        <a:rPr lang="en-US" sz="2200" b="0" dirty="0" smtClean="0"/>
                        <a:t> Virginia, North Carolina, South Carolina, Georgia</a:t>
                      </a:r>
                    </a:p>
                  </a:txBody>
                  <a:tcPr anchor="ctr"/>
                </a:tc>
                <a:tc>
                  <a:txBody>
                    <a:bodyPr/>
                    <a:lstStyle/>
                    <a:p>
                      <a:pPr>
                        <a:buFont typeface="Arial"/>
                        <a:buChar char="•"/>
                      </a:pPr>
                      <a:r>
                        <a:rPr lang="en-US" sz="2200" b="0" dirty="0" smtClean="0"/>
                        <a:t> Cash Crops</a:t>
                      </a:r>
                    </a:p>
                    <a:p>
                      <a:pPr>
                        <a:buFont typeface="Arial"/>
                        <a:buChar char="•"/>
                      </a:pPr>
                      <a:r>
                        <a:rPr lang="en-US" sz="2200" b="0" baseline="0" dirty="0" smtClean="0"/>
                        <a:t> Plantations/Slavery</a:t>
                      </a:r>
                      <a:endParaRPr lang="en-US" sz="2200" b="0" dirty="0"/>
                    </a:p>
                  </a:txBody>
                  <a:tcPr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0"/>
            <a:ext cx="8229600" cy="1143000"/>
          </a:xfrm>
        </p:spPr>
        <p:txBody>
          <a:bodyPr/>
          <a:lstStyle/>
          <a:p>
            <a:pPr eaLnBrk="1" hangingPunct="1"/>
            <a:r>
              <a:rPr lang="en-US" sz="4400" dirty="0"/>
              <a:t>Why Britain Lost</a:t>
            </a:r>
          </a:p>
        </p:txBody>
      </p:sp>
      <p:sp>
        <p:nvSpPr>
          <p:cNvPr id="70659" name="Rectangle 4"/>
          <p:cNvSpPr>
            <a:spLocks noGrp="1" noChangeArrowheads="1"/>
          </p:cNvSpPr>
          <p:nvPr>
            <p:ph type="body" sz="half" idx="1"/>
          </p:nvPr>
        </p:nvSpPr>
        <p:spPr>
          <a:xfrm>
            <a:off x="214424" y="1524000"/>
            <a:ext cx="4738575" cy="4815813"/>
          </a:xfrm>
        </p:spPr>
        <p:txBody>
          <a:bodyPr>
            <a:normAutofit/>
          </a:bodyPr>
          <a:lstStyle/>
          <a:p>
            <a:pPr eaLnBrk="1" hangingPunct="1"/>
            <a:r>
              <a:rPr lang="en-US" sz="2400" dirty="0"/>
              <a:t>Problems communicating across </a:t>
            </a:r>
            <a:r>
              <a:rPr lang="en-US" sz="2400" dirty="0" smtClean="0"/>
              <a:t>ocean</a:t>
            </a:r>
          </a:p>
          <a:p>
            <a:pPr eaLnBrk="1" hangingPunct="1"/>
            <a:r>
              <a:rPr lang="en-US" sz="2400" dirty="0"/>
              <a:t>Loyalist support not as strong as </a:t>
            </a:r>
            <a:r>
              <a:rPr lang="en-US" sz="2400" dirty="0" smtClean="0"/>
              <a:t>expected</a:t>
            </a:r>
          </a:p>
          <a:p>
            <a:pPr eaLnBrk="1" hangingPunct="1"/>
            <a:r>
              <a:rPr lang="en-US" sz="2400" dirty="0"/>
              <a:t>America had too much land for Britain to occupy and </a:t>
            </a:r>
            <a:r>
              <a:rPr lang="en-US" sz="2400" dirty="0" smtClean="0"/>
              <a:t>control</a:t>
            </a:r>
          </a:p>
          <a:p>
            <a:pPr eaLnBrk="1" hangingPunct="1"/>
            <a:r>
              <a:rPr lang="en-US" sz="2400" dirty="0"/>
              <a:t>No single capitol of </a:t>
            </a:r>
            <a:r>
              <a:rPr lang="en-US" sz="2400" dirty="0" smtClean="0"/>
              <a:t>US</a:t>
            </a:r>
          </a:p>
          <a:p>
            <a:pPr eaLnBrk="1" hangingPunct="1"/>
            <a:r>
              <a:rPr lang="en-US" sz="2400" dirty="0"/>
              <a:t>America succeeded by making the war long</a:t>
            </a:r>
          </a:p>
        </p:txBody>
      </p:sp>
      <p:pic>
        <p:nvPicPr>
          <p:cNvPr id="70660" name="Picture 6" descr="492px-Spirit_of_'76"/>
          <p:cNvPicPr>
            <a:picLocks noGrp="1" noChangeAspect="1" noChangeArrowheads="1"/>
          </p:cNvPicPr>
          <p:nvPr>
            <p:ph sz="half" idx="2"/>
          </p:nvPr>
        </p:nvPicPr>
        <p:blipFill>
          <a:blip r:embed="rId3"/>
          <a:srcRect/>
          <a:stretch>
            <a:fillRect/>
          </a:stretch>
        </p:blipFill>
        <p:spPr>
          <a:xfrm>
            <a:off x="5228134" y="1524000"/>
            <a:ext cx="3678762" cy="448662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6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z="4600">
                <a:latin typeface="Calisto MT" charset="0"/>
              </a:rPr>
              <a:t>Mercantilism</a:t>
            </a:r>
          </a:p>
        </p:txBody>
      </p:sp>
      <p:sp>
        <p:nvSpPr>
          <p:cNvPr id="12291" name="Content Placeholder 2"/>
          <p:cNvSpPr>
            <a:spLocks noGrp="1"/>
          </p:cNvSpPr>
          <p:nvPr>
            <p:ph idx="1"/>
          </p:nvPr>
        </p:nvSpPr>
        <p:spPr>
          <a:xfrm>
            <a:off x="152400" y="1600200"/>
            <a:ext cx="8839200" cy="5257800"/>
          </a:xfrm>
        </p:spPr>
        <p:txBody>
          <a:bodyPr>
            <a:normAutofit/>
          </a:bodyPr>
          <a:lstStyle/>
          <a:p>
            <a:pPr>
              <a:buFont typeface="Arial" charset="0"/>
              <a:buNone/>
              <a:defRPr/>
            </a:pPr>
            <a:r>
              <a:rPr lang="en-US" sz="2800" u="sng" dirty="0">
                <a:latin typeface="Calisto MT" charset="0"/>
              </a:rPr>
              <a:t>Mercantilism</a:t>
            </a:r>
            <a:r>
              <a:rPr lang="en-US" sz="2800" dirty="0">
                <a:latin typeface="Calisto MT" charset="0"/>
              </a:rPr>
              <a:t>:</a:t>
            </a:r>
            <a:r>
              <a:rPr lang="en-US" sz="2800" dirty="0" smtClean="0">
                <a:latin typeface="Calisto MT" charset="0"/>
              </a:rPr>
              <a:t> active support of </a:t>
            </a:r>
            <a:r>
              <a:rPr lang="en-US" sz="2800" dirty="0">
                <a:latin typeface="Calisto MT" charset="0"/>
              </a:rPr>
              <a:t>the establishment of colonies to supply raw materials &amp; lessen</a:t>
            </a:r>
            <a:r>
              <a:rPr lang="en-US" sz="2800" dirty="0" smtClean="0">
                <a:latin typeface="Calisto MT" charset="0"/>
              </a:rPr>
              <a:t> dependence </a:t>
            </a:r>
            <a:r>
              <a:rPr lang="en-US" sz="2800" dirty="0">
                <a:latin typeface="Calisto MT" charset="0"/>
              </a:rPr>
              <a:t>on</a:t>
            </a:r>
            <a:r>
              <a:rPr lang="en-US" sz="2800" dirty="0" smtClean="0">
                <a:latin typeface="Calisto MT" charset="0"/>
              </a:rPr>
              <a:t> other countries</a:t>
            </a:r>
            <a:endParaRPr lang="en-US" sz="1600" u="sng" dirty="0" smtClean="0">
              <a:latin typeface="Calisto MT" charset="0"/>
            </a:endParaRPr>
          </a:p>
          <a:p>
            <a:pPr marL="0" indent="0" algn="ctr">
              <a:buFont typeface="Arial" charset="0"/>
              <a:buNone/>
              <a:defRPr/>
            </a:pPr>
            <a:r>
              <a:rPr lang="en-US" sz="2500" dirty="0">
                <a:latin typeface="Calisto MT" charset="0"/>
              </a:rPr>
              <a:t>These ideas became popular in the 1600s and 1700s, and were primarily beneficial to Britain, but also to the colonies that produced goods. This is because it gave the colonists both a reliable market for their raw materials as well as a constant supplier of manufactured goods. However, it prevented colonies from selling goods to other nations and they could not acquire gold or silver for the raw materials Britain did not need. This became a serious problem for colonists in New England.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a:srcRect/>
          <a:stretch>
            <a:fillRect/>
          </a:stretch>
        </p:blipFill>
        <p:spPr bwMode="auto">
          <a:xfrm>
            <a:off x="228600" y="304800"/>
            <a:ext cx="8651875" cy="6248400"/>
          </a:xfrm>
          <a:prstGeom prst="rect">
            <a:avLst/>
          </a:prstGeom>
          <a:noFill/>
          <a:ln w="9525">
            <a:noFill/>
            <a:miter lim="800000"/>
            <a:headEnd/>
            <a:tailEnd/>
          </a:ln>
        </p:spPr>
      </p:pic>
      <p:sp>
        <p:nvSpPr>
          <p:cNvPr id="20483" name="TextBox 2"/>
          <p:cNvSpPr txBox="1">
            <a:spLocks noChangeArrowheads="1"/>
          </p:cNvSpPr>
          <p:nvPr/>
        </p:nvSpPr>
        <p:spPr bwMode="auto">
          <a:xfrm>
            <a:off x="457200" y="609600"/>
            <a:ext cx="5410200" cy="446088"/>
          </a:xfrm>
          <a:prstGeom prst="rect">
            <a:avLst/>
          </a:prstGeom>
          <a:noFill/>
          <a:ln w="9525">
            <a:noFill/>
            <a:miter lim="800000"/>
            <a:headEnd/>
            <a:tailEnd/>
          </a:ln>
        </p:spPr>
        <p:txBody>
          <a:bodyPr>
            <a:prstTxWarp prst="textNoShape">
              <a:avLst/>
            </a:prstTxWarp>
            <a:spAutoFit/>
          </a:bodyPr>
          <a:lstStyle/>
          <a:p>
            <a:r>
              <a:rPr lang="en-US" sz="2300" b="1">
                <a:latin typeface="Arial Black" charset="0"/>
                <a:ea typeface="Arial Black" charset="0"/>
                <a:cs typeface="Arial Black" charset="0"/>
              </a:rPr>
              <a:t>Navigation Acts: Triangle Trade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0385" y="4069804"/>
            <a:ext cx="6031178" cy="1162050"/>
          </a:xfrm>
        </p:spPr>
        <p:txBody>
          <a:bodyPr/>
          <a:lstStyle/>
          <a:p>
            <a:pPr algn="r"/>
            <a:r>
              <a:rPr lang="en-US" sz="4600" dirty="0" smtClean="0"/>
              <a:t>The Road to Revolution</a:t>
            </a:r>
            <a:endParaRPr lang="en-US" sz="4600" dirty="0"/>
          </a:p>
        </p:txBody>
      </p:sp>
      <p:pic>
        <p:nvPicPr>
          <p:cNvPr id="7" name="Picture Placeholder 6" descr="Boston Tea Party.png"/>
          <p:cNvPicPr>
            <a:picLocks noGrp="1" noChangeAspect="1"/>
          </p:cNvPicPr>
          <p:nvPr>
            <p:ph type="pic" sz="quarter" idx="15"/>
          </p:nvPr>
        </p:nvPicPr>
        <p:blipFill>
          <a:blip r:embed="rId2"/>
          <a:srcRect t="-3793" b="-3793"/>
          <a:stretch>
            <a:fillRect/>
          </a:stretch>
        </p:blipFill>
        <p:spPr/>
      </p:pic>
      <p:sp>
        <p:nvSpPr>
          <p:cNvPr id="5" name="Text Placeholder 4"/>
          <p:cNvSpPr>
            <a:spLocks noGrp="1"/>
          </p:cNvSpPr>
          <p:nvPr>
            <p:ph type="body" sz="half" idx="2"/>
          </p:nvPr>
        </p:nvSpPr>
        <p:spPr>
          <a:xfrm>
            <a:off x="3158117" y="5230906"/>
            <a:ext cx="5532958" cy="865093"/>
          </a:xfrm>
        </p:spPr>
        <p:txBody>
          <a:bodyPr>
            <a:normAutofit/>
          </a:bodyPr>
          <a:lstStyle/>
          <a:p>
            <a:pPr algn="r"/>
            <a:r>
              <a:rPr lang="en-US" sz="2600" dirty="0" smtClean="0"/>
              <a:t>Part 1</a:t>
            </a:r>
            <a:endParaRPr lang="en-US" sz="26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Ｐ明朝"/>
      </a:majorFont>
      <a:minorFont>
        <a:latin typeface="Goudy Old Style"/>
        <a:ea typeface=""/>
        <a:cs typeface=""/>
        <a:font script="Jpan" typeface="ＭＳ Ｐ明朝"/>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635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3403</TotalTime>
  <Words>3246</Words>
  <Application>Microsoft Office PowerPoint</Application>
  <PresentationFormat>On-screen Show (4:3)</PresentationFormat>
  <Paragraphs>444</Paragraphs>
  <Slides>60</Slides>
  <Notes>37</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Inkwell</vt:lpstr>
      <vt:lpstr>Unit I:  The Revolutionary Era</vt:lpstr>
      <vt:lpstr>PowerPoint Presentation</vt:lpstr>
      <vt:lpstr>Colonial America</vt:lpstr>
      <vt:lpstr>PowerPoint Presentation</vt:lpstr>
      <vt:lpstr>Early Colonial Life</vt:lpstr>
      <vt:lpstr>Economy in the Colonies</vt:lpstr>
      <vt:lpstr>Mercantilism</vt:lpstr>
      <vt:lpstr>PowerPoint Presentation</vt:lpstr>
      <vt:lpstr>The Road to Revolution</vt:lpstr>
      <vt:lpstr>Setting the Stage for War</vt:lpstr>
      <vt:lpstr>PowerPoint Presentation</vt:lpstr>
      <vt:lpstr>PowerPoint Presentation</vt:lpstr>
      <vt:lpstr>PowerPoint Presentation</vt:lpstr>
      <vt:lpstr>Alliances in the French and Indian War</vt:lpstr>
      <vt:lpstr>A Snapshot of Fort Ticonderoga</vt:lpstr>
      <vt:lpstr>PowerPoint Presentation</vt:lpstr>
      <vt:lpstr>PowerPoint Presentation</vt:lpstr>
      <vt:lpstr>Increasing Tensions In Colonies</vt:lpstr>
      <vt:lpstr>Stamp Act (1765)</vt:lpstr>
      <vt:lpstr>PowerPoint Presentation</vt:lpstr>
      <vt:lpstr>Sons of Liberty</vt:lpstr>
      <vt:lpstr>Further Assertion of Authority</vt:lpstr>
      <vt:lpstr>Reactions to Townshend Acts</vt:lpstr>
      <vt:lpstr>Boston Massacre</vt:lpstr>
      <vt:lpstr>The Gaspee Incident</vt:lpstr>
      <vt:lpstr>Boston Tea Party (December 16, 1773)</vt:lpstr>
      <vt:lpstr>Intolerable (Coercive) Acts (1774)</vt:lpstr>
      <vt:lpstr>A Letter to King George…</vt:lpstr>
      <vt:lpstr>The Revolution Begins</vt:lpstr>
      <vt:lpstr>First Continental Congress  (September 5 - October 26, 1774)</vt:lpstr>
      <vt:lpstr>“The British(!?) ARE COMING!”</vt:lpstr>
      <vt:lpstr>Battle of Lexington</vt:lpstr>
      <vt:lpstr>The Battle of Concord</vt:lpstr>
      <vt:lpstr>The Return March to Boston</vt:lpstr>
      <vt:lpstr>Second Continental Congress (May 1775)</vt:lpstr>
      <vt:lpstr>May 1775 – March 1776 Timeline</vt:lpstr>
      <vt:lpstr>PowerPoint Presentation</vt:lpstr>
      <vt:lpstr>PowerPoint Presentation</vt:lpstr>
      <vt:lpstr>Common Sense (January 15, 1776)</vt:lpstr>
      <vt:lpstr>Declaration of Independence</vt:lpstr>
      <vt:lpstr>PowerPoint Presentation</vt:lpstr>
      <vt:lpstr>The War for Independence</vt:lpstr>
      <vt:lpstr>A Closer Look at Two Sides</vt:lpstr>
      <vt:lpstr>Key Players in the Revolution</vt:lpstr>
      <vt:lpstr>Key Players in the Revolution</vt:lpstr>
      <vt:lpstr>Two Phases of Revolution</vt:lpstr>
      <vt:lpstr>PowerPoint Presentation</vt:lpstr>
      <vt:lpstr>PowerPoint Presentation</vt:lpstr>
      <vt:lpstr>Burgoyne’s March on Albany  (June-October 1777)</vt:lpstr>
      <vt:lpstr>Failure of Burgoyne’s plan</vt:lpstr>
      <vt:lpstr>Valley Forge</vt:lpstr>
      <vt:lpstr>Aid from France</vt:lpstr>
      <vt:lpstr>Battle of Yorktown</vt:lpstr>
      <vt:lpstr>Treaty of Paris 1783</vt:lpstr>
      <vt:lpstr>Treaty of Paris 1783</vt:lpstr>
      <vt:lpstr>The War Changes American Society</vt:lpstr>
      <vt:lpstr>Effect of War on Women</vt:lpstr>
      <vt:lpstr>Effect of War on Blacks</vt:lpstr>
      <vt:lpstr>Effect of War on Loyalists</vt:lpstr>
      <vt:lpstr>Why Britain Lost</vt:lpstr>
    </vt:vector>
  </TitlesOfParts>
  <Company>New England School of Law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I:  The Revolutionary Era</dc:title>
  <dc:creator>Sara Estis</dc:creator>
  <cp:lastModifiedBy>SARA ESTIS</cp:lastModifiedBy>
  <cp:revision>173</cp:revision>
  <cp:lastPrinted>2013-02-13T13:43:30Z</cp:lastPrinted>
  <dcterms:created xsi:type="dcterms:W3CDTF">2014-01-26T01:51:40Z</dcterms:created>
  <dcterms:modified xsi:type="dcterms:W3CDTF">2014-01-30T15:40:06Z</dcterms:modified>
</cp:coreProperties>
</file>