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Lst>
  <p:notesMasterIdLst>
    <p:notesMasterId r:id="rId29"/>
  </p:notesMasterIdLst>
  <p:sldIdLst>
    <p:sldId id="256" r:id="rId2"/>
    <p:sldId id="257" r:id="rId3"/>
    <p:sldId id="258" r:id="rId4"/>
    <p:sldId id="262" r:id="rId5"/>
    <p:sldId id="263" r:id="rId6"/>
    <p:sldId id="264" r:id="rId7"/>
    <p:sldId id="265" r:id="rId8"/>
    <p:sldId id="266" r:id="rId9"/>
    <p:sldId id="259" r:id="rId10"/>
    <p:sldId id="267" r:id="rId11"/>
    <p:sldId id="268" r:id="rId12"/>
    <p:sldId id="269" r:id="rId13"/>
    <p:sldId id="260" r:id="rId14"/>
    <p:sldId id="270" r:id="rId15"/>
    <p:sldId id="271" r:id="rId16"/>
    <p:sldId id="272" r:id="rId17"/>
    <p:sldId id="273" r:id="rId18"/>
    <p:sldId id="274" r:id="rId19"/>
    <p:sldId id="261"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7" d="100"/>
          <a:sy n="77" d="100"/>
        </p:scale>
        <p:origin x="-9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8055B-41EF-8E4A-8184-A8BDCD0107AC}" type="datetimeFigureOut">
              <a:rPr lang="en-US" smtClean="0"/>
              <a:t>12/30/13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905B6-95A4-8049-A32A-D5537949A37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Blitz</a:t>
            </a:r>
            <a:r>
              <a:rPr lang="en-US" baseline="0" dirty="0" smtClean="0"/>
              <a:t> in football: defensive player rushes the </a:t>
            </a:r>
            <a:r>
              <a:rPr lang="en-US" baseline="0" dirty="0" err="1" smtClean="0"/>
              <a:t>qb</a:t>
            </a:r>
            <a:r>
              <a:rPr lang="en-US" baseline="0" dirty="0" smtClean="0"/>
              <a:t> – defensive move while the blitzkrieg is an offensive move</a:t>
            </a:r>
            <a:endParaRPr lang="en-US" dirty="0"/>
          </a:p>
        </p:txBody>
      </p:sp>
      <p:sp>
        <p:nvSpPr>
          <p:cNvPr id="4" name="Slide Number Placeholder 3"/>
          <p:cNvSpPr>
            <a:spLocks noGrp="1"/>
          </p:cNvSpPr>
          <p:nvPr>
            <p:ph type="sldNum" sz="quarter" idx="10"/>
          </p:nvPr>
        </p:nvSpPr>
        <p:spPr/>
        <p:txBody>
          <a:bodyPr/>
          <a:lstStyle/>
          <a:p>
            <a:fld id="{00F905B6-95A4-8049-A32A-D5537949A37B}"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Union of Soviet</a:t>
            </a:r>
            <a:r>
              <a:rPr lang="en-US" baseline="0" dirty="0" smtClean="0"/>
              <a:t> Socialist Republics</a:t>
            </a:r>
            <a:endParaRPr lang="en-US" dirty="0"/>
          </a:p>
        </p:txBody>
      </p:sp>
      <p:sp>
        <p:nvSpPr>
          <p:cNvPr id="4" name="Slide Number Placeholder 3"/>
          <p:cNvSpPr>
            <a:spLocks noGrp="1"/>
          </p:cNvSpPr>
          <p:nvPr>
            <p:ph type="sldNum" sz="quarter" idx="10"/>
          </p:nvPr>
        </p:nvSpPr>
        <p:spPr/>
        <p:txBody>
          <a:bodyPr/>
          <a:lstStyle/>
          <a:p>
            <a:fld id="{00F905B6-95A4-8049-A32A-D5537949A37B}"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Jude (</a:t>
            </a:r>
            <a:r>
              <a:rPr lang="en-US" dirty="0" err="1" smtClean="0"/>
              <a:t>Yude</a:t>
            </a:r>
            <a:r>
              <a:rPr lang="en-US" dirty="0" smtClean="0"/>
              <a:t>) is German for Jew</a:t>
            </a:r>
            <a:endParaRPr lang="en-US" dirty="0"/>
          </a:p>
        </p:txBody>
      </p:sp>
      <p:sp>
        <p:nvSpPr>
          <p:cNvPr id="4" name="Slide Number Placeholder 3"/>
          <p:cNvSpPr>
            <a:spLocks noGrp="1"/>
          </p:cNvSpPr>
          <p:nvPr>
            <p:ph type="sldNum" sz="quarter" idx="10"/>
          </p:nvPr>
        </p:nvSpPr>
        <p:spPr/>
        <p:txBody>
          <a:bodyPr/>
          <a:lstStyle/>
          <a:p>
            <a:fld id="{00F905B6-95A4-8049-A32A-D5537949A37B}" type="slidenum">
              <a:rPr lang="en-US" smtClean="0"/>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a:t>
            </a:r>
            <a:r>
              <a:rPr lang="en-US" dirty="0" err="1" smtClean="0"/>
              <a:t>Kristallnact</a:t>
            </a:r>
            <a:r>
              <a:rPr lang="en-US" dirty="0" smtClean="0"/>
              <a:t>, number of Jews began to flee for safety</a:t>
            </a:r>
            <a:r>
              <a:rPr lang="en-US" baseline="0" dirty="0" smtClean="0"/>
              <a:t> to other countries</a:t>
            </a:r>
            <a:endParaRPr lang="en-US" dirty="0"/>
          </a:p>
        </p:txBody>
      </p:sp>
      <p:sp>
        <p:nvSpPr>
          <p:cNvPr id="4" name="Slide Number Placeholder 3"/>
          <p:cNvSpPr>
            <a:spLocks noGrp="1"/>
          </p:cNvSpPr>
          <p:nvPr>
            <p:ph type="sldNum" sz="quarter" idx="10"/>
          </p:nvPr>
        </p:nvSpPr>
        <p:spPr/>
        <p:txBody>
          <a:bodyPr/>
          <a:lstStyle/>
          <a:p>
            <a:fld id="{00F905B6-95A4-8049-A32A-D5537949A37B}" type="slidenum">
              <a:rPr lang="en-US" smtClean="0"/>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 than 4 million European Jews survived the horrors</a:t>
            </a:r>
            <a:r>
              <a:rPr lang="en-US" baseline="0" dirty="0" smtClean="0"/>
              <a:t> of the holocaust</a:t>
            </a:r>
          </a:p>
          <a:p>
            <a:r>
              <a:rPr lang="en-US" baseline="0" dirty="0" smtClean="0"/>
              <a:t>Many who survived had help from non-Jewish people who were against the Nazis’ treatment of the Jews</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Arbeit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macht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frei</a:t>
            </a:r>
            <a:r>
              <a:rPr lang="en-US" sz="1200" kern="1200" dirty="0" smtClean="0">
                <a:solidFill>
                  <a:schemeClr val="tx1"/>
                </a:solidFill>
                <a:latin typeface="+mn-lt"/>
                <a:ea typeface="+mn-ea"/>
                <a:cs typeface="+mn-cs"/>
              </a:rPr>
              <a:t>" is a German phrase meaning "work makes free". The slogan is known for having been placed over the entrances to a number of Nazi concentration camps during World War II,</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0F905B6-95A4-8049-A32A-D5537949A37B}" type="slidenum">
              <a:rPr lang="en-US" smtClean="0"/>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Surrender signed in Berlin on May 8</a:t>
            </a:r>
          </a:p>
          <a:p>
            <a:r>
              <a:rPr lang="en-US" dirty="0" smtClean="0"/>
              <a:t>Celebrated V-E Day – Victory in Europe Day</a:t>
            </a:r>
          </a:p>
          <a:p>
            <a:r>
              <a:rPr lang="en-US" dirty="0" smtClean="0"/>
              <a:t>Image: </a:t>
            </a:r>
            <a:r>
              <a:rPr lang="en-US" dirty="0" err="1" smtClean="0"/>
              <a:t>german</a:t>
            </a:r>
            <a:r>
              <a:rPr lang="en-US" dirty="0" smtClean="0"/>
              <a:t> soldier in battle of the bulge</a:t>
            </a:r>
            <a:endParaRPr lang="en-US" dirty="0"/>
          </a:p>
        </p:txBody>
      </p:sp>
      <p:sp>
        <p:nvSpPr>
          <p:cNvPr id="4" name="Slide Number Placeholder 3"/>
          <p:cNvSpPr>
            <a:spLocks noGrp="1"/>
          </p:cNvSpPr>
          <p:nvPr>
            <p:ph type="sldNum" sz="quarter" idx="10"/>
          </p:nvPr>
        </p:nvSpPr>
        <p:spPr/>
        <p:txBody>
          <a:bodyPr/>
          <a:lstStyle/>
          <a:p>
            <a:fld id="{00F905B6-95A4-8049-A32A-D5537949A37B}" type="slidenum">
              <a:rPr lang="en-US" smtClean="0"/>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a-bomb in </a:t>
            </a:r>
            <a:r>
              <a:rPr lang="en-US" dirty="0" err="1" smtClean="0"/>
              <a:t>nagasaki</a:t>
            </a:r>
            <a:r>
              <a:rPr lang="en-US" baseline="0" dirty="0" smtClean="0"/>
              <a:t> on august 6</a:t>
            </a:r>
            <a:endParaRPr lang="en-US" dirty="0"/>
          </a:p>
        </p:txBody>
      </p:sp>
      <p:sp>
        <p:nvSpPr>
          <p:cNvPr id="4" name="Slide Number Placeholder 3"/>
          <p:cNvSpPr>
            <a:spLocks noGrp="1"/>
          </p:cNvSpPr>
          <p:nvPr>
            <p:ph type="sldNum" sz="quarter" idx="10"/>
          </p:nvPr>
        </p:nvSpPr>
        <p:spPr/>
        <p:txBody>
          <a:bodyPr/>
          <a:lstStyle/>
          <a:p>
            <a:fld id="{00F905B6-95A4-8049-A32A-D5537949A37B}"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BAC0D75-7B90-BF40-8045-B55575296A75}"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F0D41-7801-1042-A30B-5436167D652F}"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C0D75-7B90-BF40-8045-B55575296A75}"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F0D41-7801-1042-A30B-5436167D65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C0D75-7B90-BF40-8045-B55575296A75}" type="datetimeFigureOut">
              <a:rPr lang="en-US" smtClean="0"/>
              <a:t>12/30/13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6DF0D41-7801-1042-A30B-5436167D65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C0D75-7B90-BF40-8045-B55575296A75}"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F0D41-7801-1042-A30B-5436167D65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AC0D75-7B90-BF40-8045-B55575296A75}" type="datetimeFigureOut">
              <a:rPr lang="en-US" smtClean="0"/>
              <a:t>12/30/13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F0D41-7801-1042-A30B-5436167D652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AC0D75-7B90-BF40-8045-B55575296A75}" type="datetimeFigureOut">
              <a:rPr lang="en-US" smtClean="0"/>
              <a:t>12/30/13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F0D41-7801-1042-A30B-5436167D65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AC0D75-7B90-BF40-8045-B55575296A75}" type="datetimeFigureOut">
              <a:rPr lang="en-US" smtClean="0"/>
              <a:t>12/30/13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F0D41-7801-1042-A30B-5436167D65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AC0D75-7B90-BF40-8045-B55575296A75}" type="datetimeFigureOut">
              <a:rPr lang="en-US" smtClean="0"/>
              <a:t>12/30/13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F0D41-7801-1042-A30B-5436167D65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C0D75-7B90-BF40-8045-B55575296A75}" type="datetimeFigureOut">
              <a:rPr lang="en-US" smtClean="0"/>
              <a:t>12/30/13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F0D41-7801-1042-A30B-5436167D65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AC0D75-7B90-BF40-8045-B55575296A75}" type="datetimeFigureOut">
              <a:rPr lang="en-US" smtClean="0"/>
              <a:t>12/30/13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F0D41-7801-1042-A30B-5436167D652F}"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BAC0D75-7B90-BF40-8045-B55575296A75}" type="datetimeFigureOut">
              <a:rPr lang="en-US" smtClean="0"/>
              <a:t>12/30/13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6DF0D41-7801-1042-A30B-5436167D652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6BAC0D75-7B90-BF40-8045-B55575296A75}" type="datetimeFigureOut">
              <a:rPr lang="en-US" smtClean="0"/>
              <a:t>12/30/13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86DF0D41-7801-1042-A30B-5436167D65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II</a:t>
            </a:r>
            <a:endParaRPr lang="en-US" dirty="0"/>
          </a:p>
        </p:txBody>
      </p:sp>
      <p:sp>
        <p:nvSpPr>
          <p:cNvPr id="3" name="Subtitle 2"/>
          <p:cNvSpPr>
            <a:spLocks noGrp="1"/>
          </p:cNvSpPr>
          <p:nvPr>
            <p:ph type="subTitle" idx="1"/>
          </p:nvPr>
        </p:nvSpPr>
        <p:spPr/>
        <p:txBody>
          <a:bodyPr/>
          <a:lstStyle/>
          <a:p>
            <a:r>
              <a:rPr lang="en-US" dirty="0" smtClean="0"/>
              <a:t>Unit Eight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7" name="Content Placeholder 6"/>
          <p:cNvSpPr>
            <a:spLocks noGrp="1"/>
          </p:cNvSpPr>
          <p:nvPr>
            <p:ph idx="1"/>
          </p:nvPr>
        </p:nvSpPr>
        <p:spPr/>
        <p:txBody>
          <a:bodyPr>
            <a:normAutofit fontScale="85000" lnSpcReduction="10000"/>
          </a:bodyPr>
          <a:lstStyle/>
          <a:p>
            <a:pPr marL="115888" indent="3175">
              <a:buNone/>
            </a:pPr>
            <a:r>
              <a:rPr lang="en-US" dirty="0" smtClean="0"/>
              <a:t>	Like Hitler, Japan’s military leaders also had dreams of empire. Japan was overcrowded and face shortages of raw materials. To solve these problems – and to encourage nationalism – the Japanese began a program of empire building that would lead to war. </a:t>
            </a:r>
          </a:p>
          <a:p>
            <a:pPr marL="115888" indent="3175">
              <a:buNone/>
            </a:pPr>
            <a:r>
              <a:rPr lang="en-US" dirty="0" smtClean="0"/>
              <a:t>	Japan’s expansion began in 1931. In that year, Japanese troops took over Manchuria in northeastern China. Six years later, Japanese armies swept into the heartland of China. They expected quick victory, but Chinese resistance caused the war to drag on. This strained the Japanese economy and to increase their resources, Japanese leaders looked toward other areas.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Attack on Pearl Harbor</a:t>
            </a:r>
            <a:endParaRPr lang="en-US" dirty="0"/>
          </a:p>
        </p:txBody>
      </p:sp>
      <p:sp>
        <p:nvSpPr>
          <p:cNvPr id="5" name="Content Placeholder 4"/>
          <p:cNvSpPr>
            <a:spLocks noGrp="1"/>
          </p:cNvSpPr>
          <p:nvPr>
            <p:ph sz="half" idx="1"/>
          </p:nvPr>
        </p:nvSpPr>
        <p:spPr>
          <a:xfrm>
            <a:off x="214425" y="1773936"/>
            <a:ext cx="4281375" cy="4840756"/>
          </a:xfrm>
        </p:spPr>
        <p:txBody>
          <a:bodyPr>
            <a:normAutofit lnSpcReduction="10000"/>
          </a:bodyPr>
          <a:lstStyle/>
          <a:p>
            <a:r>
              <a:rPr lang="en-US" sz="2900" dirty="0" smtClean="0"/>
              <a:t>US sent aid to China</a:t>
            </a:r>
          </a:p>
          <a:p>
            <a:r>
              <a:rPr lang="en-US" sz="2900" dirty="0" smtClean="0"/>
              <a:t>Japan’s activities caused FDR to cut off oil shipments in July 1941</a:t>
            </a:r>
          </a:p>
          <a:p>
            <a:r>
              <a:rPr lang="en-US" sz="2900" dirty="0" smtClean="0"/>
              <a:t>On December 7, 1941, Japanese attacked Pearl Harbor in Hawaii</a:t>
            </a:r>
          </a:p>
          <a:p>
            <a:r>
              <a:rPr lang="en-US" sz="2900" dirty="0" smtClean="0"/>
              <a:t>Known as “</a:t>
            </a:r>
            <a:r>
              <a:rPr lang="en-US" sz="2900" dirty="0" smtClean="0"/>
              <a:t>a</a:t>
            </a:r>
            <a:r>
              <a:rPr lang="en-US" sz="2900" dirty="0" smtClean="0"/>
              <a:t> date that will live in infamy”</a:t>
            </a:r>
          </a:p>
          <a:p>
            <a:r>
              <a:rPr lang="en-US" sz="2900" dirty="0" smtClean="0"/>
              <a:t>US joins the war</a:t>
            </a:r>
            <a:endParaRPr lang="en-US" sz="2900" dirty="0"/>
          </a:p>
        </p:txBody>
      </p:sp>
      <p:sp>
        <p:nvSpPr>
          <p:cNvPr id="6" name="Content Placeholder 5"/>
          <p:cNvSpPr>
            <a:spLocks noGrp="1"/>
          </p:cNvSpPr>
          <p:nvPr>
            <p:ph sz="half" idx="2"/>
          </p:nvPr>
        </p:nvSpPr>
        <p:spPr/>
        <p:txBody>
          <a:bodyPr>
            <a:normAutofit lnSpcReduction="10000"/>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Allies Strike Back</a:t>
            </a:r>
            <a:endParaRPr lang="en-US" dirty="0"/>
          </a:p>
        </p:txBody>
      </p:sp>
      <p:sp>
        <p:nvSpPr>
          <p:cNvPr id="3" name="Content Placeholder 2"/>
          <p:cNvSpPr>
            <a:spLocks noGrp="1"/>
          </p:cNvSpPr>
          <p:nvPr>
            <p:ph sz="half" idx="1"/>
          </p:nvPr>
        </p:nvSpPr>
        <p:spPr>
          <a:xfrm>
            <a:off x="457200" y="3150638"/>
            <a:ext cx="3831305" cy="3247113"/>
          </a:xfrm>
        </p:spPr>
        <p:txBody>
          <a:bodyPr>
            <a:normAutofit fontScale="92500" lnSpcReduction="20000"/>
          </a:bodyPr>
          <a:lstStyle/>
          <a:p>
            <a:endParaRPr lang="en-US" dirty="0"/>
          </a:p>
        </p:txBody>
      </p:sp>
      <p:sp>
        <p:nvSpPr>
          <p:cNvPr id="4" name="Content Placeholder 3"/>
          <p:cNvSpPr>
            <a:spLocks noGrp="1"/>
          </p:cNvSpPr>
          <p:nvPr>
            <p:ph sz="half" idx="2"/>
          </p:nvPr>
        </p:nvSpPr>
        <p:spPr>
          <a:xfrm>
            <a:off x="4288505" y="3150637"/>
            <a:ext cx="4634884" cy="3707363"/>
          </a:xfrm>
        </p:spPr>
        <p:txBody>
          <a:bodyPr>
            <a:normAutofit fontScale="92500" lnSpcReduction="20000"/>
          </a:bodyPr>
          <a:lstStyle/>
          <a:p>
            <a:r>
              <a:rPr lang="en-US" dirty="0" smtClean="0"/>
              <a:t>Allies began to turn tide of war</a:t>
            </a:r>
          </a:p>
          <a:p>
            <a:pPr>
              <a:buNone/>
            </a:pPr>
            <a:r>
              <a:rPr lang="en-US" dirty="0" smtClean="0"/>
              <a:t>BATTLE OF MIDWAY: battle between Americans and Japanese over Midway Island in June 1942 that turned the war in the Pacific against the Japanese</a:t>
            </a:r>
          </a:p>
          <a:p>
            <a:r>
              <a:rPr lang="en-US" dirty="0" smtClean="0"/>
              <a:t>General Douglas MacArthur commanded Allied land forces in Pacific</a:t>
            </a:r>
            <a:endParaRPr lang="en-US" dirty="0"/>
          </a:p>
        </p:txBody>
      </p:sp>
      <p:sp>
        <p:nvSpPr>
          <p:cNvPr id="5" name="TextBox 4"/>
          <p:cNvSpPr txBox="1"/>
          <p:nvPr/>
        </p:nvSpPr>
        <p:spPr>
          <a:xfrm>
            <a:off x="457200" y="1765017"/>
            <a:ext cx="8229600" cy="1200329"/>
          </a:xfrm>
          <a:prstGeom prst="rect">
            <a:avLst/>
          </a:prstGeom>
          <a:noFill/>
        </p:spPr>
        <p:txBody>
          <a:bodyPr wrap="square" rtlCol="0">
            <a:spAutoFit/>
          </a:bodyPr>
          <a:lstStyle/>
          <a:p>
            <a:r>
              <a:rPr lang="en-US" dirty="0" smtClean="0"/>
              <a:t>After a string of victories, the Japanese seemed unbeatable. Nonetheless, the Allies – mainly Americans and Australians – were anxious to strike back in the Pacific. In 1942, the US bombed Tokyo, demonstrating that Japan was not invincible. Slowly, Japan’s newly acquired vast empire was becoming difficult to defend and control.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Holocaust</a:t>
            </a:r>
            <a:endParaRPr lang="en-US" dirty="0"/>
          </a:p>
        </p:txBody>
      </p:sp>
      <p:sp>
        <p:nvSpPr>
          <p:cNvPr id="3" name="Text Placeholder 2"/>
          <p:cNvSpPr>
            <a:spLocks noGrp="1"/>
          </p:cNvSpPr>
          <p:nvPr>
            <p:ph type="body" idx="1"/>
          </p:nvPr>
        </p:nvSpPr>
        <p:spPr/>
        <p:txBody>
          <a:bodyPr/>
          <a:lstStyle/>
          <a:p>
            <a:r>
              <a:rPr lang="en-US" dirty="0" smtClean="0"/>
              <a:t>Section Three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5" name="Content Placeholder 4"/>
          <p:cNvSpPr>
            <a:spLocks noGrp="1"/>
          </p:cNvSpPr>
          <p:nvPr>
            <p:ph idx="1"/>
          </p:nvPr>
        </p:nvSpPr>
        <p:spPr>
          <a:xfrm>
            <a:off x="214425" y="1775191"/>
            <a:ext cx="8692470" cy="5082809"/>
          </a:xfrm>
        </p:spPr>
        <p:txBody>
          <a:bodyPr>
            <a:normAutofit fontScale="85000" lnSpcReduction="10000"/>
          </a:bodyPr>
          <a:lstStyle/>
          <a:p>
            <a:pPr marL="115888" indent="3175">
              <a:buNone/>
            </a:pPr>
            <a:r>
              <a:rPr lang="en-US" dirty="0" smtClean="0"/>
              <a:t>As Japan worked to establish a new order in Southeast Asia and the Pacific, the Nazis moved ahead with Hitler’s plan for a new order in Europe. Hitler’s goal was not only the conquest of Europe, he also aimed at enslaving Europe’s people and forcing them to work for Germany’s prosperity. In particular, Hitler had plans for dealing with those he considered unfit for the Third Reich.	</a:t>
            </a:r>
          </a:p>
          <a:p>
            <a:pPr marL="115888" indent="3175">
              <a:buNone/>
            </a:pPr>
            <a:endParaRPr lang="en-US" dirty="0" smtClean="0"/>
          </a:p>
          <a:p>
            <a:pPr marL="115888" indent="3175">
              <a:buNone/>
            </a:pPr>
            <a:r>
              <a:rPr lang="en-US" dirty="0" smtClean="0"/>
              <a:t>	As part of their new order for Europe, Nazis proclaimed that Aryans, or Germanic people, were the “master race.” They claimed that Jews and other non-Aryan people were inferior. This racist message would eventually lead to the Holocaust.</a:t>
            </a:r>
          </a:p>
          <a:p>
            <a:pPr marL="115888" indent="3175">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Holocaust Begins</a:t>
            </a:r>
            <a:endParaRPr lang="en-US" dirty="0"/>
          </a:p>
        </p:txBody>
      </p:sp>
      <p:sp>
        <p:nvSpPr>
          <p:cNvPr id="5" name="Content Placeholder 4"/>
          <p:cNvSpPr>
            <a:spLocks noGrp="1"/>
          </p:cNvSpPr>
          <p:nvPr>
            <p:ph sz="half" idx="1"/>
          </p:nvPr>
        </p:nvSpPr>
        <p:spPr>
          <a:xfrm>
            <a:off x="230920" y="1773935"/>
            <a:ext cx="4264880" cy="4873747"/>
          </a:xfrm>
        </p:spPr>
        <p:txBody>
          <a:bodyPr>
            <a:noAutofit/>
          </a:bodyPr>
          <a:lstStyle/>
          <a:p>
            <a:pPr>
              <a:buNone/>
            </a:pPr>
            <a:r>
              <a:rPr lang="en-US" sz="2650" dirty="0" smtClean="0"/>
              <a:t>HOLOCAUST: the mass slaughter of civilians, especially Jews</a:t>
            </a:r>
          </a:p>
          <a:p>
            <a:r>
              <a:rPr lang="en-US" sz="2650" dirty="0" smtClean="0"/>
              <a:t>Nazis blamed Jews as the cause of their failures</a:t>
            </a:r>
          </a:p>
          <a:p>
            <a:r>
              <a:rPr lang="en-US" sz="2650" dirty="0" smtClean="0"/>
              <a:t>Nuremberg Laws deprived Jews of their rights to German citizenship</a:t>
            </a:r>
          </a:p>
          <a:p>
            <a:r>
              <a:rPr lang="en-US" sz="2650" dirty="0" smtClean="0"/>
              <a:t>Jews wore a bright yellow star for easy identification</a:t>
            </a:r>
            <a:endParaRPr lang="en-US" sz="2650" dirty="0"/>
          </a:p>
        </p:txBody>
      </p:sp>
      <p:pic>
        <p:nvPicPr>
          <p:cNvPr id="7" name="Content Placeholder 6" descr="Star of David.jpg"/>
          <p:cNvPicPr>
            <a:picLocks noGrp="1" noChangeAspect="1"/>
          </p:cNvPicPr>
          <p:nvPr>
            <p:ph sz="half" idx="2"/>
          </p:nvPr>
        </p:nvPicPr>
        <p:blipFill>
          <a:blip r:embed="rId3"/>
          <a:srcRect l="-1001" r="-1001"/>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err="1" smtClean="0"/>
              <a:t>Kristallnacht</a:t>
            </a:r>
            <a:r>
              <a:rPr lang="en-US" sz="3900" dirty="0" smtClean="0"/>
              <a:t>: “Night of Broken Glass”</a:t>
            </a:r>
            <a:endParaRPr lang="en-US" sz="3900" dirty="0"/>
          </a:p>
        </p:txBody>
      </p:sp>
      <p:pic>
        <p:nvPicPr>
          <p:cNvPr id="5" name="Content Placeholder 4" descr="1938_Interior_of_Berlin_synagogue_after_Kristallnacht.jpg"/>
          <p:cNvPicPr>
            <a:picLocks noGrp="1" noChangeAspect="1"/>
          </p:cNvPicPr>
          <p:nvPr>
            <p:ph sz="half" idx="1"/>
          </p:nvPr>
        </p:nvPicPr>
        <p:blipFill>
          <a:blip r:embed="rId3"/>
          <a:srcRect t="-30153" b="-30153"/>
          <a:stretch>
            <a:fillRect/>
          </a:stretch>
        </p:blipFill>
        <p:spPr/>
      </p:pic>
      <p:sp>
        <p:nvSpPr>
          <p:cNvPr id="4" name="Content Placeholder 3"/>
          <p:cNvSpPr>
            <a:spLocks noGrp="1"/>
          </p:cNvSpPr>
          <p:nvPr>
            <p:ph sz="half" idx="2"/>
          </p:nvPr>
        </p:nvSpPr>
        <p:spPr>
          <a:xfrm>
            <a:off x="4648199" y="1773935"/>
            <a:ext cx="4275189" cy="4873747"/>
          </a:xfrm>
        </p:spPr>
        <p:txBody>
          <a:bodyPr>
            <a:normAutofit/>
          </a:bodyPr>
          <a:lstStyle/>
          <a:p>
            <a:r>
              <a:rPr lang="en-US" sz="3300" dirty="0" smtClean="0"/>
              <a:t>November 9, 1938</a:t>
            </a:r>
          </a:p>
          <a:p>
            <a:r>
              <a:rPr lang="en-US" sz="3300" dirty="0" smtClean="0"/>
              <a:t>Nazi storm troopers attacked Jewish homes, businesses and synagogues across Germany</a:t>
            </a:r>
          </a:p>
          <a:p>
            <a:r>
              <a:rPr lang="en-US" sz="3300" dirty="0" smtClean="0"/>
              <a:t>Murdered 100 Jews</a:t>
            </a:r>
          </a:p>
          <a:p>
            <a:r>
              <a:rPr lang="en-US" sz="3300" dirty="0" smtClean="0"/>
              <a:t>Streets were littered with broken glass</a:t>
            </a:r>
            <a:endParaRPr lang="en-US" sz="33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Isolating the Jews</a:t>
            </a:r>
            <a:endParaRPr lang="en-US" dirty="0"/>
          </a:p>
        </p:txBody>
      </p:sp>
      <p:sp>
        <p:nvSpPr>
          <p:cNvPr id="3" name="Content Placeholder 2"/>
          <p:cNvSpPr>
            <a:spLocks noGrp="1"/>
          </p:cNvSpPr>
          <p:nvPr>
            <p:ph sz="half" idx="1"/>
          </p:nvPr>
        </p:nvSpPr>
        <p:spPr/>
        <p:txBody>
          <a:bodyPr/>
          <a:lstStyle/>
          <a:p>
            <a:r>
              <a:rPr lang="en-US" dirty="0" smtClean="0"/>
              <a:t>Hitler ordered Jews to be moved into certain cities in Poland</a:t>
            </a:r>
          </a:p>
          <a:p>
            <a:pPr>
              <a:buNone/>
            </a:pPr>
            <a:r>
              <a:rPr lang="en-US" dirty="0" smtClean="0"/>
              <a:t>GHETTOS: segregated Jewish areas</a:t>
            </a:r>
          </a:p>
          <a:p>
            <a:r>
              <a:rPr lang="en-US" dirty="0" smtClean="0"/>
              <a:t>Ghettos were dismal and overcrowded</a:t>
            </a:r>
          </a:p>
          <a:p>
            <a:r>
              <a:rPr lang="en-US" dirty="0" smtClean="0"/>
              <a:t>Germans hoped Jews would would die from starvation or disease</a:t>
            </a:r>
            <a:endParaRPr lang="en-US" dirty="0"/>
          </a:p>
        </p:txBody>
      </p:sp>
      <p:pic>
        <p:nvPicPr>
          <p:cNvPr id="5" name="Content Placeholder 4" descr="ghettos.jpeg"/>
          <p:cNvPicPr>
            <a:picLocks noGrp="1" noChangeAspect="1"/>
          </p:cNvPicPr>
          <p:nvPr>
            <p:ph sz="half" idx="2"/>
          </p:nvPr>
        </p:nvPicPr>
        <p:blipFill>
          <a:blip r:embed="rId2"/>
          <a:srcRect t="-41025" b="-41025"/>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Final Solution</a:t>
            </a:r>
            <a:endParaRPr lang="en-US" dirty="0"/>
          </a:p>
        </p:txBody>
      </p:sp>
      <p:pic>
        <p:nvPicPr>
          <p:cNvPr id="5" name="Content Placeholder 4" descr="auschwitz.jpg"/>
          <p:cNvPicPr>
            <a:picLocks noGrp="1" noChangeAspect="1"/>
          </p:cNvPicPr>
          <p:nvPr>
            <p:ph sz="half" idx="1"/>
          </p:nvPr>
        </p:nvPicPr>
        <p:blipFill>
          <a:blip r:embed="rId3"/>
          <a:srcRect t="-40803" b="-40803"/>
          <a:stretch>
            <a:fillRect/>
          </a:stretch>
        </p:blipFill>
        <p:spPr/>
      </p:pic>
      <p:sp>
        <p:nvSpPr>
          <p:cNvPr id="4" name="Content Placeholder 3"/>
          <p:cNvSpPr>
            <a:spLocks noGrp="1"/>
          </p:cNvSpPr>
          <p:nvPr>
            <p:ph sz="half" idx="2"/>
          </p:nvPr>
        </p:nvSpPr>
        <p:spPr>
          <a:xfrm>
            <a:off x="4648200" y="1773935"/>
            <a:ext cx="4291684" cy="4873747"/>
          </a:xfrm>
        </p:spPr>
        <p:txBody>
          <a:bodyPr>
            <a:noAutofit/>
          </a:bodyPr>
          <a:lstStyle/>
          <a:p>
            <a:r>
              <a:rPr lang="en-US" sz="2600" dirty="0" smtClean="0"/>
              <a:t>Hitler created concentration camps</a:t>
            </a:r>
          </a:p>
          <a:p>
            <a:pPr>
              <a:buNone/>
            </a:pPr>
            <a:r>
              <a:rPr lang="en-US" sz="2600" dirty="0" smtClean="0"/>
              <a:t>CONCENTRATION CAMPS: slave-labor prisons</a:t>
            </a:r>
          </a:p>
          <a:p>
            <a:r>
              <a:rPr lang="en-US" sz="2600" dirty="0" smtClean="0"/>
              <a:t>In early 1942, Nazis built extermination camps </a:t>
            </a:r>
          </a:p>
          <a:p>
            <a:pPr>
              <a:buNone/>
            </a:pPr>
            <a:r>
              <a:rPr lang="en-US" sz="2600" dirty="0" smtClean="0"/>
              <a:t>EXTERMINATION CAMPS: prisons equipped with gas chambers for mass murder</a:t>
            </a:r>
          </a:p>
          <a:p>
            <a:r>
              <a:rPr lang="en-US" sz="2600" dirty="0" smtClean="0"/>
              <a:t>Six million Jews were killed in the death camps and Nazi massacres</a:t>
            </a:r>
            <a:endParaRPr 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Two Ends</a:t>
            </a:r>
            <a:endParaRPr lang="en-US" dirty="0"/>
          </a:p>
        </p:txBody>
      </p:sp>
      <p:sp>
        <p:nvSpPr>
          <p:cNvPr id="3" name="Text Placeholder 2"/>
          <p:cNvSpPr>
            <a:spLocks noGrp="1"/>
          </p:cNvSpPr>
          <p:nvPr>
            <p:ph type="body" idx="1"/>
          </p:nvPr>
        </p:nvSpPr>
        <p:spPr/>
        <p:txBody>
          <a:bodyPr/>
          <a:lstStyle/>
          <a:p>
            <a:r>
              <a:rPr lang="en-US" dirty="0" smtClean="0"/>
              <a:t>Section Four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Unit Eight</a:t>
            </a:r>
            <a:endParaRPr lang="en-US" dirty="0"/>
          </a:p>
        </p:txBody>
      </p:sp>
      <p:sp>
        <p:nvSpPr>
          <p:cNvPr id="3" name="Content Placeholder 2"/>
          <p:cNvSpPr>
            <a:spLocks noGrp="1"/>
          </p:cNvSpPr>
          <p:nvPr>
            <p:ph idx="1"/>
          </p:nvPr>
        </p:nvSpPr>
        <p:spPr>
          <a:xfrm>
            <a:off x="214425" y="1616557"/>
            <a:ext cx="8708964" cy="5241443"/>
          </a:xfrm>
        </p:spPr>
        <p:txBody>
          <a:bodyPr>
            <a:noAutofit/>
          </a:bodyPr>
          <a:lstStyle/>
          <a:p>
            <a:pPr marL="115888" indent="3175">
              <a:buNone/>
            </a:pPr>
            <a:r>
              <a:rPr lang="en-US" sz="2000" dirty="0" smtClean="0"/>
              <a:t>	During the 1930s, Hitler played on the hopes and fears of the Western democracies. Each time the Nazi dictator grabbed new territory, he would declare an end to his demands. Peace seemed guaranteed – until Hitler started to expand again. By October of 1939, both France and Germany had declared war on Germany and soon Europe was engulfed by war again. In 1941, attempting to carve out an empire, Japan attacked Pearl Harbor in Hawaii, bringing the United States into the war. This action would eventually change the course of the war as the United States became a major player.   </a:t>
            </a:r>
          </a:p>
          <a:p>
            <a:pPr marL="115888" indent="3175">
              <a:buNone/>
            </a:pPr>
            <a:r>
              <a:rPr lang="en-US" sz="2000" dirty="0" smtClean="0"/>
              <a:t>	In this unit, we will also explore the Holocaust, how the Allies won the war, and the eventual devastation of both Europe and Japan. We will study this unit in four main sections:</a:t>
            </a:r>
          </a:p>
          <a:p>
            <a:pPr marL="115888" indent="3175">
              <a:buNone/>
            </a:pPr>
            <a:endParaRPr lang="en-US" sz="2000" dirty="0" smtClean="0"/>
          </a:p>
          <a:p>
            <a:pPr marL="115888" indent="3175" algn="ctr">
              <a:buAutoNum type="romanUcPeriod"/>
            </a:pPr>
            <a:r>
              <a:rPr lang="en-US" sz="2000" dirty="0" smtClean="0"/>
              <a:t> Hitler’s Lightning War</a:t>
            </a:r>
          </a:p>
          <a:p>
            <a:pPr marL="115888" indent="3175" algn="ctr">
              <a:buAutoNum type="romanUcPeriod"/>
            </a:pPr>
            <a:r>
              <a:rPr lang="en-US" sz="2000" dirty="0" smtClean="0"/>
              <a:t> Japan Strikes the Pacific</a:t>
            </a:r>
          </a:p>
          <a:p>
            <a:pPr marL="115888" indent="3175" algn="ctr">
              <a:buAutoNum type="romanUcPeriod"/>
            </a:pPr>
            <a:r>
              <a:rPr lang="en-US" sz="2000" dirty="0" smtClean="0"/>
              <a:t> The Holocaust</a:t>
            </a:r>
          </a:p>
          <a:p>
            <a:pPr marL="115888" indent="3175" algn="ctr">
              <a:buAutoNum type="romanUcPeriod"/>
            </a:pPr>
            <a:r>
              <a:rPr lang="en-US" sz="2000" dirty="0" smtClean="0"/>
              <a:t> World War Two Ends</a:t>
            </a:r>
          </a:p>
          <a:p>
            <a:pPr marL="115888" indent="3175">
              <a:buNone/>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5" name="Content Placeholder 4"/>
          <p:cNvSpPr>
            <a:spLocks noGrp="1"/>
          </p:cNvSpPr>
          <p:nvPr>
            <p:ph idx="1"/>
          </p:nvPr>
        </p:nvSpPr>
        <p:spPr>
          <a:xfrm>
            <a:off x="197931" y="1775191"/>
            <a:ext cx="8692470" cy="4872492"/>
          </a:xfrm>
        </p:spPr>
        <p:txBody>
          <a:bodyPr>
            <a:normAutofit fontScale="85000" lnSpcReduction="10000"/>
          </a:bodyPr>
          <a:lstStyle/>
          <a:p>
            <a:pPr marL="115888" indent="3175">
              <a:buNone/>
            </a:pPr>
            <a:r>
              <a:rPr lang="en-US" dirty="0" smtClean="0"/>
              <a:t>	On December 22, 1941, just after the attack on Pearl Harbor, Churchill and FDR met at the White House to develop a joint war policy. Stalin asked his allies to relieve German pressure on his armies in the east by opening a second front in the west. </a:t>
            </a:r>
          </a:p>
          <a:p>
            <a:pPr marL="115888" indent="3175">
              <a:buNone/>
            </a:pPr>
            <a:r>
              <a:rPr lang="en-US" dirty="0" smtClean="0"/>
              <a:t>	In August 1942, German forces captured Stalingrad. As the Battle of Stalingrad raged, Stalin urged British and Americans to invade France. In January 1943, FDR and Churchill decided to attack Italy first. Their conquest of Sicily toppled Mussolini from power and on September 3, Italy surrendered. Fighting in Italy would continue, however, until Germany officially fell in May 1945.</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Allied Victory in Europe</a:t>
            </a:r>
            <a:endParaRPr lang="en-US" dirty="0"/>
          </a:p>
        </p:txBody>
      </p:sp>
      <p:sp>
        <p:nvSpPr>
          <p:cNvPr id="5" name="Content Placeholder 4"/>
          <p:cNvSpPr>
            <a:spLocks noGrp="1"/>
          </p:cNvSpPr>
          <p:nvPr>
            <p:ph sz="half" idx="1"/>
          </p:nvPr>
        </p:nvSpPr>
        <p:spPr>
          <a:xfrm>
            <a:off x="247414" y="1773935"/>
            <a:ext cx="4248386" cy="4857251"/>
          </a:xfrm>
        </p:spPr>
        <p:txBody>
          <a:bodyPr>
            <a:normAutofit/>
          </a:bodyPr>
          <a:lstStyle/>
          <a:p>
            <a:r>
              <a:rPr lang="en-US" sz="2900" dirty="0" smtClean="0"/>
              <a:t>By end of 1942, war began to favor Allies</a:t>
            </a:r>
          </a:p>
          <a:p>
            <a:pPr>
              <a:buNone/>
            </a:pPr>
            <a:r>
              <a:rPr lang="en-US" sz="2900" dirty="0" smtClean="0"/>
              <a:t>D-DAY: invasion of Normandy by the Allied powers on June 6, 1944</a:t>
            </a:r>
          </a:p>
          <a:p>
            <a:r>
              <a:rPr lang="en-US" sz="2900" dirty="0" smtClean="0"/>
              <a:t>D-Day allowed Allies to weaken German defenses</a:t>
            </a:r>
          </a:p>
          <a:p>
            <a:r>
              <a:rPr lang="en-US" sz="2900" dirty="0" smtClean="0"/>
              <a:t>By end of August, Allies took back Paris</a:t>
            </a:r>
            <a:endParaRPr lang="en-US" sz="2900" dirty="0"/>
          </a:p>
        </p:txBody>
      </p:sp>
      <p:pic>
        <p:nvPicPr>
          <p:cNvPr id="7" name="Content Placeholder 6" descr="dday.jpg"/>
          <p:cNvPicPr>
            <a:picLocks noGrp="1" noChangeAspect="1"/>
          </p:cNvPicPr>
          <p:nvPr>
            <p:ph sz="half" idx="2"/>
          </p:nvPr>
        </p:nvPicPr>
        <p:blipFill>
          <a:blip r:embed="rId2"/>
          <a:srcRect t="-31671" b="-31671"/>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Germany’s Surrender</a:t>
            </a:r>
            <a:endParaRPr lang="en-US" dirty="0"/>
          </a:p>
        </p:txBody>
      </p:sp>
      <p:pic>
        <p:nvPicPr>
          <p:cNvPr id="5" name="Content Placeholder 4" descr="bulge1.jpg"/>
          <p:cNvPicPr>
            <a:picLocks noGrp="1" noChangeAspect="1"/>
          </p:cNvPicPr>
          <p:nvPr>
            <p:ph sz="half" idx="1"/>
          </p:nvPr>
        </p:nvPicPr>
        <p:blipFill>
          <a:blip r:embed="rId3"/>
          <a:srcRect l="-3169" r="-3169"/>
          <a:stretch>
            <a:fillRect/>
          </a:stretch>
        </p:blipFill>
        <p:spPr/>
      </p:pic>
      <p:sp>
        <p:nvSpPr>
          <p:cNvPr id="4" name="Content Placeholder 3"/>
          <p:cNvSpPr>
            <a:spLocks noGrp="1"/>
          </p:cNvSpPr>
          <p:nvPr>
            <p:ph sz="half" idx="2"/>
          </p:nvPr>
        </p:nvSpPr>
        <p:spPr>
          <a:xfrm>
            <a:off x="4648199" y="1773936"/>
            <a:ext cx="4275189" cy="4840756"/>
          </a:xfrm>
        </p:spPr>
        <p:txBody>
          <a:bodyPr/>
          <a:lstStyle/>
          <a:p>
            <a:r>
              <a:rPr lang="en-US" dirty="0" smtClean="0"/>
              <a:t>Hitler now faced war on two fronts</a:t>
            </a:r>
          </a:p>
          <a:p>
            <a:r>
              <a:rPr lang="en-US" dirty="0" smtClean="0"/>
              <a:t>Pushed through Allied lines in the Battle of the Bulge</a:t>
            </a:r>
          </a:p>
          <a:p>
            <a:r>
              <a:rPr lang="en-US" dirty="0" smtClean="0"/>
              <a:t>Allies eventually pushed back German army</a:t>
            </a:r>
          </a:p>
          <a:p>
            <a:r>
              <a:rPr lang="en-US" dirty="0" smtClean="0"/>
              <a:t>Hitler committed suicide on April 30, 1945</a:t>
            </a:r>
          </a:p>
          <a:p>
            <a:r>
              <a:rPr lang="en-US" dirty="0" smtClean="0"/>
              <a:t>Germany surrendered on May 7, 1945</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 in the Pacific</a:t>
            </a:r>
            <a:endParaRPr lang="en-US" dirty="0"/>
          </a:p>
        </p:txBody>
      </p:sp>
      <p:sp>
        <p:nvSpPr>
          <p:cNvPr id="3" name="Content Placeholder 2"/>
          <p:cNvSpPr>
            <a:spLocks noGrp="1"/>
          </p:cNvSpPr>
          <p:nvPr>
            <p:ph sz="half" idx="1"/>
          </p:nvPr>
        </p:nvSpPr>
        <p:spPr>
          <a:xfrm>
            <a:off x="214425" y="3134142"/>
            <a:ext cx="4281375" cy="3723858"/>
          </a:xfrm>
        </p:spPr>
        <p:txBody>
          <a:bodyPr>
            <a:normAutofit/>
          </a:bodyPr>
          <a:lstStyle/>
          <a:p>
            <a:r>
              <a:rPr lang="en-US" dirty="0" smtClean="0"/>
              <a:t>Allied moved in on Japan</a:t>
            </a:r>
          </a:p>
          <a:p>
            <a:r>
              <a:rPr lang="en-US" dirty="0" smtClean="0"/>
              <a:t>Danger in kamikaze pilots</a:t>
            </a:r>
          </a:p>
          <a:p>
            <a:r>
              <a:rPr lang="en-US" dirty="0" smtClean="0"/>
              <a:t>KAMIKAZE: Japanese suicide pilots</a:t>
            </a:r>
          </a:p>
          <a:p>
            <a:r>
              <a:rPr lang="en-US" dirty="0" smtClean="0"/>
              <a:t>Japanese lost bloody battle at Okinawa on June 22, 1945</a:t>
            </a:r>
            <a:endParaRPr lang="en-US" dirty="0"/>
          </a:p>
        </p:txBody>
      </p:sp>
      <p:pic>
        <p:nvPicPr>
          <p:cNvPr id="6" name="Content Placeholder 5" descr="kamikaze-pilots.jpg"/>
          <p:cNvPicPr>
            <a:picLocks noGrp="1" noChangeAspect="1"/>
          </p:cNvPicPr>
          <p:nvPr>
            <p:ph sz="half" idx="2"/>
          </p:nvPr>
        </p:nvPicPr>
        <p:blipFill>
          <a:blip r:embed="rId2"/>
          <a:srcRect l="-22786" r="-22786"/>
          <a:stretch>
            <a:fillRect/>
          </a:stretch>
        </p:blipFill>
        <p:spPr>
          <a:xfrm>
            <a:off x="4648200" y="3348167"/>
            <a:ext cx="4038600" cy="3263900"/>
          </a:xfrm>
        </p:spPr>
      </p:pic>
      <p:sp>
        <p:nvSpPr>
          <p:cNvPr id="5" name="TextBox 4"/>
          <p:cNvSpPr txBox="1"/>
          <p:nvPr/>
        </p:nvSpPr>
        <p:spPr>
          <a:xfrm>
            <a:off x="457200" y="1798008"/>
            <a:ext cx="8229600" cy="1200329"/>
          </a:xfrm>
          <a:prstGeom prst="rect">
            <a:avLst/>
          </a:prstGeom>
          <a:noFill/>
        </p:spPr>
        <p:txBody>
          <a:bodyPr wrap="square" rtlCol="0">
            <a:spAutoFit/>
          </a:bodyPr>
          <a:lstStyle/>
          <a:p>
            <a:r>
              <a:rPr lang="en-US" dirty="0" smtClean="0"/>
              <a:t>Although the war in Europe was over, the Allies were still fighting the Japanese in the Pacific. With the Allied victory in the Pacific, however, the Japanese advances had been stopped. For the rest of the war, the Japanese retreated before the counterattack of the Allied powers.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to Drop the Bomb</a:t>
            </a:r>
            <a:endParaRPr lang="en-US" dirty="0"/>
          </a:p>
        </p:txBody>
      </p:sp>
      <p:pic>
        <p:nvPicPr>
          <p:cNvPr id="5" name="Content Placeholder 4" descr="abomb.jpg"/>
          <p:cNvPicPr>
            <a:picLocks noGrp="1" noChangeAspect="1"/>
          </p:cNvPicPr>
          <p:nvPr>
            <p:ph sz="half" idx="1"/>
          </p:nvPr>
        </p:nvPicPr>
        <p:blipFill>
          <a:blip r:embed="rId3"/>
          <a:srcRect t="-21542" b="-21542"/>
          <a:stretch>
            <a:fillRect/>
          </a:stretch>
        </p:blipFill>
        <p:spPr>
          <a:xfrm>
            <a:off x="242888" y="1773238"/>
            <a:ext cx="2743200" cy="4874444"/>
          </a:xfrm>
        </p:spPr>
      </p:pic>
      <p:sp>
        <p:nvSpPr>
          <p:cNvPr id="4" name="Content Placeholder 3"/>
          <p:cNvSpPr>
            <a:spLocks noGrp="1"/>
          </p:cNvSpPr>
          <p:nvPr>
            <p:ph sz="half" idx="2"/>
          </p:nvPr>
        </p:nvSpPr>
        <p:spPr>
          <a:xfrm>
            <a:off x="3232873" y="1773935"/>
            <a:ext cx="5690516" cy="4873747"/>
          </a:xfrm>
        </p:spPr>
        <p:txBody>
          <a:bodyPr>
            <a:noAutofit/>
          </a:bodyPr>
          <a:lstStyle/>
          <a:p>
            <a:r>
              <a:rPr lang="en-US" sz="2600" dirty="0" smtClean="0"/>
              <a:t>President Truman had to decide whether to drop the atomic bomb</a:t>
            </a:r>
          </a:p>
          <a:p>
            <a:r>
              <a:rPr lang="en-US" sz="2600" dirty="0" smtClean="0"/>
              <a:t>A-Bomb would bring war to quickest possible end</a:t>
            </a:r>
          </a:p>
          <a:p>
            <a:r>
              <a:rPr lang="en-US" sz="2600" dirty="0" smtClean="0"/>
              <a:t>Developed by the top secret Manhattan Project</a:t>
            </a:r>
          </a:p>
          <a:p>
            <a:pPr>
              <a:buNone/>
            </a:pPr>
            <a:r>
              <a:rPr lang="en-US" sz="2600" dirty="0" smtClean="0"/>
              <a:t>August 6, 1945: A-Bomb dropped on Hiroshima, Japan, killing 73,000</a:t>
            </a:r>
          </a:p>
          <a:p>
            <a:pPr>
              <a:buNone/>
            </a:pPr>
            <a:r>
              <a:rPr lang="en-US" sz="2600" dirty="0" smtClean="0"/>
              <a:t>August 9, 1945: A-Bomb dropped on Nagasaki, Japan, killing 37,500</a:t>
            </a:r>
          </a:p>
          <a:p>
            <a:r>
              <a:rPr lang="en-US" sz="2600" dirty="0" smtClean="0"/>
              <a:t>Japanese surrendered, officially ending the war</a:t>
            </a:r>
          </a:p>
          <a:p>
            <a:endParaRPr lang="en-US" sz="26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Europe in Ruins</a:t>
            </a:r>
            <a:endParaRPr lang="en-US" dirty="0"/>
          </a:p>
        </p:txBody>
      </p:sp>
      <p:sp>
        <p:nvSpPr>
          <p:cNvPr id="6" name="Content Placeholder 5"/>
          <p:cNvSpPr>
            <a:spLocks noGrp="1"/>
          </p:cNvSpPr>
          <p:nvPr>
            <p:ph idx="1"/>
          </p:nvPr>
        </p:nvSpPr>
        <p:spPr>
          <a:xfrm>
            <a:off x="197931" y="1775191"/>
            <a:ext cx="8725457" cy="4839501"/>
          </a:xfrm>
        </p:spPr>
        <p:txBody>
          <a:bodyPr>
            <a:normAutofit fontScale="92500" lnSpcReduction="10000"/>
          </a:bodyPr>
          <a:lstStyle/>
          <a:p>
            <a:pPr marL="115888" indent="3175">
              <a:buNone/>
            </a:pPr>
            <a:r>
              <a:rPr lang="en-US" dirty="0" smtClean="0"/>
              <a:t>	Allied victory in the war had been achieved at a high price. World War II caused more death and destruction than any other conflict in history. It left 60 million dead, 50 million uprooted from their homes, and property damage costing billions of dollars.</a:t>
            </a:r>
          </a:p>
          <a:p>
            <a:pPr marL="115888" indent="3175">
              <a:buNone/>
            </a:pPr>
            <a:r>
              <a:rPr lang="en-US" dirty="0" smtClean="0"/>
              <a:t>	By the end of World War II, Europe lay in ruins. Close to 40 million Europeans had died – two-thirds of them civilians. Constant bombing and shelling had reduced hundreds of cities to rubble. The ground war had destroyed much of the countryside and displaced persons struggled to return home.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Post-War Politics</a:t>
            </a:r>
            <a:endParaRPr lang="en-US" dirty="0"/>
          </a:p>
        </p:txBody>
      </p:sp>
      <p:sp>
        <p:nvSpPr>
          <p:cNvPr id="5" name="Content Placeholder 4"/>
          <p:cNvSpPr>
            <a:spLocks noGrp="1"/>
          </p:cNvSpPr>
          <p:nvPr>
            <p:ph sz="half" idx="1"/>
          </p:nvPr>
        </p:nvSpPr>
        <p:spPr>
          <a:xfrm>
            <a:off x="457200" y="2028945"/>
            <a:ext cx="4038600" cy="4623816"/>
          </a:xfrm>
        </p:spPr>
        <p:txBody>
          <a:bodyPr/>
          <a:lstStyle/>
          <a:p>
            <a:r>
              <a:rPr lang="en-US" dirty="0" smtClean="0"/>
              <a:t>Nuremberg Trials held charging 22 Nazi leaders</a:t>
            </a:r>
          </a:p>
          <a:p>
            <a:r>
              <a:rPr lang="en-US" dirty="0" smtClean="0"/>
              <a:t>Charged with waging a war of aggression</a:t>
            </a:r>
          </a:p>
          <a:p>
            <a:r>
              <a:rPr lang="en-US" dirty="0" smtClean="0"/>
              <a:t>Accused of violating laws of war </a:t>
            </a:r>
          </a:p>
          <a:p>
            <a:r>
              <a:rPr lang="en-US" dirty="0" smtClean="0"/>
              <a:t>12 of 22 sentenced to death</a:t>
            </a:r>
            <a:endParaRPr lang="en-US" dirty="0"/>
          </a:p>
        </p:txBody>
      </p:sp>
      <p:pic>
        <p:nvPicPr>
          <p:cNvPr id="7" name="Content Placeholder 6" descr="Nuremberg.jpg"/>
          <p:cNvPicPr>
            <a:picLocks noGrp="1" noChangeAspect="1"/>
          </p:cNvPicPr>
          <p:nvPr>
            <p:ph sz="half" idx="2"/>
          </p:nvPr>
        </p:nvPicPr>
        <p:blipFill>
          <a:blip r:embed="rId2"/>
          <a:srcRect t="-24677" b="-24677"/>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Effects of Defeat in Japan</a:t>
            </a:r>
            <a:endParaRPr lang="en-US" dirty="0"/>
          </a:p>
        </p:txBody>
      </p:sp>
      <p:sp>
        <p:nvSpPr>
          <p:cNvPr id="6" name="Content Placeholder 5"/>
          <p:cNvSpPr>
            <a:spLocks noGrp="1"/>
          </p:cNvSpPr>
          <p:nvPr>
            <p:ph idx="1"/>
          </p:nvPr>
        </p:nvSpPr>
        <p:spPr/>
        <p:txBody>
          <a:bodyPr>
            <a:normAutofit fontScale="92500" lnSpcReduction="20000"/>
          </a:bodyPr>
          <a:lstStyle/>
          <a:p>
            <a:pPr marL="115888" indent="3175">
              <a:buNone/>
            </a:pPr>
            <a:r>
              <a:rPr lang="en-US" dirty="0" smtClean="0"/>
              <a:t>	The defeat suffered by Japan in World War II left the country in ruins. Two million lives had been lost in the war. The country’s major cities had been largely destroyed by Allied bombing raids, including Tokyo, the capital. The atomic bomb had left Hiroshima and Nagasaki as blackened wastelands. The Allies had stripped Japan of its colonial empire and even took away areas that had belonged to the Japanese for centuries.</a:t>
            </a:r>
          </a:p>
          <a:p>
            <a:pPr marL="115888" indent="3175">
              <a:buNone/>
            </a:pPr>
            <a:r>
              <a:rPr lang="en-US" dirty="0" smtClean="0"/>
              <a:t>	In September 1951, the US and 48 other nations signed a formal peace treaty with Japan – officially ending the war.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Hitler’s Lightning War</a:t>
            </a:r>
            <a:endParaRPr lang="en-US" dirty="0"/>
          </a:p>
        </p:txBody>
      </p:sp>
      <p:sp>
        <p:nvSpPr>
          <p:cNvPr id="5" name="Text Placeholder 4"/>
          <p:cNvSpPr>
            <a:spLocks noGrp="1"/>
          </p:cNvSpPr>
          <p:nvPr>
            <p:ph type="body" idx="1"/>
          </p:nvPr>
        </p:nvSpPr>
        <p:spPr/>
        <p:txBody>
          <a:bodyPr/>
          <a:lstStyle/>
          <a:p>
            <a:r>
              <a:rPr lang="en-US" dirty="0" smtClean="0"/>
              <a:t>Section One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Setting the Stage</a:t>
            </a:r>
            <a:endParaRPr lang="en-US" dirty="0"/>
          </a:p>
        </p:txBody>
      </p:sp>
      <p:sp>
        <p:nvSpPr>
          <p:cNvPr id="8" name="Content Placeholder 7"/>
          <p:cNvSpPr>
            <a:spLocks noGrp="1"/>
          </p:cNvSpPr>
          <p:nvPr>
            <p:ph idx="1"/>
          </p:nvPr>
        </p:nvSpPr>
        <p:spPr>
          <a:xfrm>
            <a:off x="214425" y="1775191"/>
            <a:ext cx="8725459" cy="4872492"/>
          </a:xfrm>
        </p:spPr>
        <p:txBody>
          <a:bodyPr>
            <a:normAutofit fontScale="85000" lnSpcReduction="10000"/>
          </a:bodyPr>
          <a:lstStyle/>
          <a:p>
            <a:pPr marL="115888" indent="3175">
              <a:buNone/>
            </a:pPr>
            <a:r>
              <a:rPr lang="en-US" dirty="0" smtClean="0"/>
              <a:t>	After his moves into the Rhineland in March 1936, Austria in March 1938 and Czechoslovakia in September 1938 and March 1939, Hitler turned his eyes to Poland. On April 28, 1939, Hitler spoke before the government and demanded that land taken from Germany by Poland in World War I be returned. </a:t>
            </a:r>
          </a:p>
          <a:p>
            <a:pPr marL="115888" indent="3175">
              <a:buNone/>
            </a:pPr>
            <a:endParaRPr lang="en-US" dirty="0" smtClean="0"/>
          </a:p>
          <a:p>
            <a:pPr marL="115888" indent="3175">
              <a:buNone/>
            </a:pPr>
            <a:r>
              <a:rPr lang="en-US" dirty="0" smtClean="0"/>
              <a:t>	Germany then signed a nonaggression pact with the Soviet Union on August 23, 1939 – promising not to attack each other. After signing this pact, Hitler moved ahead with plans to conquer Poland and invaded Poland on September 1, 1939. The invasion of Poland unleashed World War II.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Hitler’s Lightning Attack</a:t>
            </a:r>
            <a:endParaRPr lang="en-US" dirty="0"/>
          </a:p>
        </p:txBody>
      </p:sp>
      <p:sp>
        <p:nvSpPr>
          <p:cNvPr id="5" name="Content Placeholder 4"/>
          <p:cNvSpPr>
            <a:spLocks noGrp="1"/>
          </p:cNvSpPr>
          <p:nvPr>
            <p:ph sz="half" idx="1"/>
          </p:nvPr>
        </p:nvSpPr>
        <p:spPr>
          <a:xfrm>
            <a:off x="457200" y="1773936"/>
            <a:ext cx="4297869" cy="3290179"/>
          </a:xfrm>
        </p:spPr>
        <p:txBody>
          <a:bodyPr>
            <a:normAutofit fontScale="92500" lnSpcReduction="20000"/>
          </a:bodyPr>
          <a:lstStyle/>
          <a:p>
            <a:r>
              <a:rPr lang="en-US" dirty="0" smtClean="0"/>
              <a:t>Poland fell to Germany in just 3 weeks</a:t>
            </a:r>
          </a:p>
          <a:p>
            <a:pPr>
              <a:buNone/>
            </a:pPr>
            <a:r>
              <a:rPr lang="en-US" dirty="0" smtClean="0"/>
              <a:t>BLITZKRIEG: military strategy – “lightning war”</a:t>
            </a:r>
          </a:p>
          <a:p>
            <a:r>
              <a:rPr lang="en-US" dirty="0" smtClean="0"/>
              <a:t>Hitler then took the western half of Poland and Stalin took the eastern half</a:t>
            </a:r>
          </a:p>
          <a:p>
            <a:r>
              <a:rPr lang="en-US" dirty="0" smtClean="0"/>
              <a:t>Stalin then invaded from Lithuania to Finland</a:t>
            </a:r>
            <a:endParaRPr lang="en-US" dirty="0"/>
          </a:p>
        </p:txBody>
      </p:sp>
      <p:pic>
        <p:nvPicPr>
          <p:cNvPr id="8" name="Content Placeholder 7" descr="Blitzkrieg.jpg"/>
          <p:cNvPicPr>
            <a:picLocks noGrp="1" noChangeAspect="1"/>
          </p:cNvPicPr>
          <p:nvPr>
            <p:ph sz="half" idx="2"/>
          </p:nvPr>
        </p:nvPicPr>
        <p:blipFill>
          <a:blip r:embed="rId3"/>
          <a:srcRect t="-17940" b="-17940"/>
          <a:stretch>
            <a:fillRect/>
          </a:stretch>
        </p:blipFill>
        <p:spPr>
          <a:xfrm>
            <a:off x="5105400" y="1773238"/>
            <a:ext cx="3581400" cy="3290887"/>
          </a:xfrm>
        </p:spPr>
      </p:pic>
      <p:sp>
        <p:nvSpPr>
          <p:cNvPr id="7" name="TextBox 6"/>
          <p:cNvSpPr txBox="1"/>
          <p:nvPr/>
        </p:nvSpPr>
        <p:spPr>
          <a:xfrm>
            <a:off x="457200" y="5064116"/>
            <a:ext cx="8229600" cy="1384995"/>
          </a:xfrm>
          <a:prstGeom prst="rect">
            <a:avLst/>
          </a:prstGeom>
          <a:noFill/>
        </p:spPr>
        <p:txBody>
          <a:bodyPr wrap="square" rtlCol="0">
            <a:spAutoFit/>
          </a:bodyPr>
          <a:lstStyle/>
          <a:p>
            <a:pPr algn="ctr"/>
            <a:r>
              <a:rPr lang="en-US" sz="2100" dirty="0" smtClean="0"/>
              <a:t>Suddenly, on April 9, 1940, Hitler launched a surprise invasion of Denmark and Norway. He planned to build bases along the Norwegian and Danish coasts to strike at Great Britain. In just four hours after the attack, Denmark fell. Two months later, Norway surrendered as well.</a:t>
            </a:r>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for France</a:t>
            </a:r>
            <a:endParaRPr lang="en-US" dirty="0"/>
          </a:p>
        </p:txBody>
      </p:sp>
      <p:pic>
        <p:nvPicPr>
          <p:cNvPr id="5" name="Content Placeholder 4" descr="ww2parisinvasion.jpg"/>
          <p:cNvPicPr>
            <a:picLocks noGrp="1" noChangeAspect="1"/>
          </p:cNvPicPr>
          <p:nvPr>
            <p:ph sz="half" idx="1"/>
          </p:nvPr>
        </p:nvPicPr>
        <p:blipFill>
          <a:blip r:embed="rId2"/>
          <a:srcRect l="-10229" r="-10229"/>
          <a:stretch>
            <a:fillRect/>
          </a:stretch>
        </p:blipFill>
        <p:spPr/>
      </p:pic>
      <p:sp>
        <p:nvSpPr>
          <p:cNvPr id="4" name="Content Placeholder 3"/>
          <p:cNvSpPr>
            <a:spLocks noGrp="1"/>
          </p:cNvSpPr>
          <p:nvPr>
            <p:ph sz="half" idx="2"/>
          </p:nvPr>
        </p:nvSpPr>
        <p:spPr/>
        <p:txBody>
          <a:bodyPr/>
          <a:lstStyle/>
          <a:p>
            <a:r>
              <a:rPr lang="en-US" dirty="0" smtClean="0"/>
              <a:t>Belgium surrendered in May 1940</a:t>
            </a:r>
          </a:p>
          <a:p>
            <a:r>
              <a:rPr lang="en-US" dirty="0" smtClean="0"/>
              <a:t>On June 10, 1940, Mussolini joined Hitler in the war</a:t>
            </a:r>
          </a:p>
          <a:p>
            <a:r>
              <a:rPr lang="en-US" dirty="0" smtClean="0"/>
              <a:t>Italy attacked France</a:t>
            </a:r>
          </a:p>
          <a:p>
            <a:r>
              <a:rPr lang="en-US" dirty="0" smtClean="0"/>
              <a:t>By June 14</a:t>
            </a:r>
            <a:r>
              <a:rPr lang="en-US" baseline="30000" dirty="0" smtClean="0"/>
              <a:t>th</a:t>
            </a:r>
            <a:r>
              <a:rPr lang="en-US" dirty="0" smtClean="0"/>
              <a:t>, Paris had fallen to the Germans</a:t>
            </a:r>
          </a:p>
          <a:p>
            <a:r>
              <a:rPr lang="en-US" dirty="0" smtClean="0"/>
              <a:t>France surrendered on June 22, 1940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for Great Britain</a:t>
            </a:r>
            <a:endParaRPr lang="en-US" dirty="0"/>
          </a:p>
        </p:txBody>
      </p:sp>
      <p:sp>
        <p:nvSpPr>
          <p:cNvPr id="3" name="Content Placeholder 2"/>
          <p:cNvSpPr>
            <a:spLocks noGrp="1"/>
          </p:cNvSpPr>
          <p:nvPr>
            <p:ph sz="half" idx="1"/>
          </p:nvPr>
        </p:nvSpPr>
        <p:spPr>
          <a:xfrm>
            <a:off x="457200" y="1773936"/>
            <a:ext cx="4038600" cy="5084064"/>
          </a:xfrm>
        </p:spPr>
        <p:txBody>
          <a:bodyPr>
            <a:normAutofit lnSpcReduction="10000"/>
          </a:bodyPr>
          <a:lstStyle/>
          <a:p>
            <a:r>
              <a:rPr lang="en-US" dirty="0" smtClean="0"/>
              <a:t>Great Britain stood alone against the Nazis</a:t>
            </a:r>
          </a:p>
          <a:p>
            <a:pPr>
              <a:buNone/>
            </a:pPr>
            <a:r>
              <a:rPr lang="en-US" dirty="0" smtClean="0"/>
              <a:t>WINSTON CHURCHILL: British prime minister</a:t>
            </a:r>
            <a:endParaRPr lang="en-US" dirty="0" smtClean="0"/>
          </a:p>
          <a:p>
            <a:r>
              <a:rPr lang="en-US" dirty="0" smtClean="0"/>
              <a:t>Germany fought with massive air strikes</a:t>
            </a:r>
          </a:p>
          <a:p>
            <a:pPr>
              <a:buNone/>
            </a:pPr>
            <a:r>
              <a:rPr lang="en-US" dirty="0" smtClean="0"/>
              <a:t>BATTLE OF BRITAIN: air strikes from Sept 1940 to May 1941 by Germany on Britain</a:t>
            </a:r>
          </a:p>
          <a:p>
            <a:r>
              <a:rPr lang="en-US" dirty="0" smtClean="0"/>
              <a:t>Ended when Hitler gave up</a:t>
            </a:r>
            <a:endParaRPr lang="en-US" dirty="0"/>
          </a:p>
        </p:txBody>
      </p:sp>
      <p:pic>
        <p:nvPicPr>
          <p:cNvPr id="5" name="Content Placeholder 4" descr="Winston-Churchill.jpg"/>
          <p:cNvPicPr>
            <a:picLocks noGrp="1" noChangeAspect="1"/>
          </p:cNvPicPr>
          <p:nvPr>
            <p:ph sz="half" idx="2"/>
          </p:nvPr>
        </p:nvPicPr>
        <p:blipFill>
          <a:blip r:embed="rId2"/>
          <a:srcRect l="-11167" r="-11167"/>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Eastern Front</a:t>
            </a:r>
            <a:endParaRPr lang="en-US" dirty="0"/>
          </a:p>
        </p:txBody>
      </p:sp>
      <p:pic>
        <p:nvPicPr>
          <p:cNvPr id="6" name="Content Placeholder 5" descr="german-soldiers-burning-village-mogilev-1941-russia-second-world-war-2-two-ww2.jpg"/>
          <p:cNvPicPr>
            <a:picLocks noGrp="1" noChangeAspect="1"/>
          </p:cNvPicPr>
          <p:nvPr>
            <p:ph sz="half" idx="1"/>
          </p:nvPr>
        </p:nvPicPr>
        <p:blipFill>
          <a:blip r:embed="rId3"/>
          <a:srcRect t="-11826" b="-11826"/>
          <a:stretch>
            <a:fillRect/>
          </a:stretch>
        </p:blipFill>
        <p:spPr>
          <a:xfrm>
            <a:off x="457200" y="3282604"/>
            <a:ext cx="3830638" cy="3114675"/>
          </a:xfrm>
        </p:spPr>
      </p:pic>
      <p:sp>
        <p:nvSpPr>
          <p:cNvPr id="4" name="Content Placeholder 3"/>
          <p:cNvSpPr>
            <a:spLocks noGrp="1"/>
          </p:cNvSpPr>
          <p:nvPr>
            <p:ph sz="half" idx="2"/>
          </p:nvPr>
        </p:nvSpPr>
        <p:spPr>
          <a:xfrm>
            <a:off x="4288505" y="3282603"/>
            <a:ext cx="4398295" cy="3365079"/>
          </a:xfrm>
        </p:spPr>
        <p:txBody>
          <a:bodyPr>
            <a:normAutofit fontScale="92500" lnSpcReduction="10000"/>
          </a:bodyPr>
          <a:lstStyle/>
          <a:p>
            <a:r>
              <a:rPr lang="en-US" dirty="0" smtClean="0"/>
              <a:t>Hitler invaded USSR on June 22, 1941</a:t>
            </a:r>
          </a:p>
          <a:p>
            <a:r>
              <a:rPr lang="en-US" dirty="0" smtClean="0"/>
              <a:t>Could not take Leningrad or Moscow</a:t>
            </a:r>
          </a:p>
          <a:p>
            <a:r>
              <a:rPr lang="en-US" dirty="0" smtClean="0"/>
              <a:t>In Winter of 1943, Germans began to retreat</a:t>
            </a:r>
          </a:p>
          <a:p>
            <a:r>
              <a:rPr lang="en-US" dirty="0" smtClean="0"/>
              <a:t>By March 1943, Moscow was saved and Germans lost 50,000 men</a:t>
            </a:r>
            <a:endParaRPr lang="en-US" dirty="0"/>
          </a:p>
        </p:txBody>
      </p:sp>
      <p:sp>
        <p:nvSpPr>
          <p:cNvPr id="5" name="TextBox 4"/>
          <p:cNvSpPr txBox="1"/>
          <p:nvPr/>
        </p:nvSpPr>
        <p:spPr>
          <a:xfrm>
            <a:off x="457200" y="1651388"/>
            <a:ext cx="8229600" cy="1631216"/>
          </a:xfrm>
          <a:prstGeom prst="rect">
            <a:avLst/>
          </a:prstGeom>
          <a:noFill/>
        </p:spPr>
        <p:txBody>
          <a:bodyPr wrap="square" rtlCol="0">
            <a:spAutoFit/>
          </a:bodyPr>
          <a:lstStyle/>
          <a:p>
            <a:r>
              <a:rPr lang="en-US" sz="2000" dirty="0" smtClean="0"/>
              <a:t>	</a:t>
            </a:r>
            <a:r>
              <a:rPr lang="en-US" sz="1900" dirty="0" smtClean="0"/>
              <a:t>The stubborn resistance of the British in the Battle of Britain caused a shift in Hitler’s strategy in Europe. Although the resistance surprised Hitler, it did not defeat him. He would deal with Great Britain later. Instead, he turned his attention east to the Balkans and the Mediterranean area – and to the ultimate prize, the Soviet Union.</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Strikes the Pacific</a:t>
            </a:r>
            <a:endParaRPr lang="en-US" dirty="0"/>
          </a:p>
        </p:txBody>
      </p:sp>
      <p:sp>
        <p:nvSpPr>
          <p:cNvPr id="3" name="Text Placeholder 2"/>
          <p:cNvSpPr>
            <a:spLocks noGrp="1"/>
          </p:cNvSpPr>
          <p:nvPr>
            <p:ph type="body" idx="1"/>
          </p:nvPr>
        </p:nvSpPr>
        <p:spPr/>
        <p:txBody>
          <a:bodyPr/>
          <a:lstStyle/>
          <a:p>
            <a:r>
              <a:rPr lang="en-US" dirty="0" smtClean="0"/>
              <a:t>Section Two</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289</TotalTime>
  <Words>1926</Words>
  <Application>Microsoft Macintosh PowerPoint</Application>
  <PresentationFormat>On-screen Show (4:3)</PresentationFormat>
  <Paragraphs>142</Paragraphs>
  <Slides>27</Slides>
  <Notes>7</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Module</vt:lpstr>
      <vt:lpstr>World War II</vt:lpstr>
      <vt:lpstr>Overview of Unit Eight</vt:lpstr>
      <vt:lpstr>Hitler’s Lightning War</vt:lpstr>
      <vt:lpstr>Setting the Stage</vt:lpstr>
      <vt:lpstr>Hitler’s Lightning Attack</vt:lpstr>
      <vt:lpstr>Battle for France</vt:lpstr>
      <vt:lpstr>Battle for Great Britain</vt:lpstr>
      <vt:lpstr>The Eastern Front</vt:lpstr>
      <vt:lpstr>Japan Strikes the Pacific</vt:lpstr>
      <vt:lpstr>Setting the Stage</vt:lpstr>
      <vt:lpstr>Attack on Pearl Harbor</vt:lpstr>
      <vt:lpstr>Allies Strike Back</vt:lpstr>
      <vt:lpstr>The Holocaust</vt:lpstr>
      <vt:lpstr>Setting the Stage</vt:lpstr>
      <vt:lpstr>Holocaust Begins</vt:lpstr>
      <vt:lpstr>Kristallnacht: “Night of Broken Glass”</vt:lpstr>
      <vt:lpstr>Isolating the Jews</vt:lpstr>
      <vt:lpstr>Hitler’s Final Solution</vt:lpstr>
      <vt:lpstr>World War Two Ends</vt:lpstr>
      <vt:lpstr>Setting the Stage</vt:lpstr>
      <vt:lpstr>Allied Victory in Europe</vt:lpstr>
      <vt:lpstr>Germany’s Surrender</vt:lpstr>
      <vt:lpstr>Victory in the Pacific</vt:lpstr>
      <vt:lpstr>Decision to Drop the Bomb</vt:lpstr>
      <vt:lpstr>Europe in Ruins</vt:lpstr>
      <vt:lpstr>Post-War Politics</vt:lpstr>
      <vt:lpstr>Effects of Defeat in Japan</vt:lpstr>
    </vt:vector>
  </TitlesOfParts>
  <Company>New England School of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Sara Estis</dc:creator>
  <cp:lastModifiedBy>Sara Estis</cp:lastModifiedBy>
  <cp:revision>16</cp:revision>
  <dcterms:created xsi:type="dcterms:W3CDTF">2013-12-30T21:30:37Z</dcterms:created>
  <dcterms:modified xsi:type="dcterms:W3CDTF">2013-12-31T02:20:25Z</dcterms:modified>
</cp:coreProperties>
</file>