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95" r:id="rId1"/>
  </p:sldMasterIdLst>
  <p:notesMasterIdLst>
    <p:notesMasterId r:id="rId29"/>
  </p:notesMasterIdLst>
  <p:sldIdLst>
    <p:sldId id="256" r:id="rId2"/>
    <p:sldId id="257" r:id="rId3"/>
    <p:sldId id="258" r:id="rId4"/>
    <p:sldId id="263" r:id="rId5"/>
    <p:sldId id="262" r:id="rId6"/>
    <p:sldId id="264" r:id="rId7"/>
    <p:sldId id="265" r:id="rId8"/>
    <p:sldId id="266" r:id="rId9"/>
    <p:sldId id="267" r:id="rId10"/>
    <p:sldId id="269" r:id="rId11"/>
    <p:sldId id="259" r:id="rId12"/>
    <p:sldId id="270" r:id="rId13"/>
    <p:sldId id="271" r:id="rId14"/>
    <p:sldId id="272" r:id="rId15"/>
    <p:sldId id="260" r:id="rId16"/>
    <p:sldId id="273" r:id="rId17"/>
    <p:sldId id="274" r:id="rId18"/>
    <p:sldId id="275" r:id="rId19"/>
    <p:sldId id="261"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74" d="100"/>
          <a:sy n="74" d="100"/>
        </p:scale>
        <p:origin x="-1040"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E4D496-E9B9-5945-B274-39FF7A1E7C44}" type="datetimeFigureOut">
              <a:rPr lang="en-US" smtClean="0"/>
              <a:t>12/29/13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3D2BE3-85F3-A149-930A-30C787CACF9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 war between Russia and Japanese for control of Korea and Manchuria – Japanese defeated Russian soldiers</a:t>
            </a:r>
          </a:p>
          <a:p>
            <a:r>
              <a:rPr lang="en-US" dirty="0" smtClean="0"/>
              <a:t>2 – workers and families went to the Winter</a:t>
            </a:r>
            <a:r>
              <a:rPr lang="en-US" baseline="0" dirty="0" smtClean="0"/>
              <a:t> Palace in St Petersburg to ask for better working conditions, Nicholas II wasn’t there, but general and police chiefs ordered soldiers to fire and 500-1,000 unarmed people were killed</a:t>
            </a:r>
          </a:p>
          <a:p>
            <a:r>
              <a:rPr lang="en-US" baseline="0" dirty="0" smtClean="0"/>
              <a:t>3 – Russia was unprepared to handle military and economic costs, revealing weaknesses of czarist rule and military leadership</a:t>
            </a:r>
            <a:endParaRPr lang="en-US" dirty="0"/>
          </a:p>
        </p:txBody>
      </p:sp>
      <p:sp>
        <p:nvSpPr>
          <p:cNvPr id="4" name="Slide Number Placeholder 3"/>
          <p:cNvSpPr>
            <a:spLocks noGrp="1"/>
          </p:cNvSpPr>
          <p:nvPr>
            <p:ph type="sldNum" sz="quarter" idx="10"/>
          </p:nvPr>
        </p:nvSpPr>
        <p:spPr/>
        <p:txBody>
          <a:bodyPr/>
          <a:lstStyle/>
          <a:p>
            <a:fld id="{713D2BE3-85F3-A149-930A-30C787CACF94}" type="slidenum">
              <a:rPr lang="en-US" smtClean="0"/>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3D2BE3-85F3-A149-930A-30C787CACF94}" type="slidenum">
              <a:rPr lang="en-US" smtClean="0"/>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Salt March – protest of the Salt Acts – walked 240 miles to the sea – there</a:t>
            </a:r>
            <a:r>
              <a:rPr lang="en-US" baseline="0" dirty="0" smtClean="0"/>
              <a:t> they began to make own salt by collecting seawater and letting it evaporate</a:t>
            </a:r>
          </a:p>
          <a:p>
            <a:r>
              <a:rPr lang="en-US" baseline="0" dirty="0" err="1" smtClean="0"/>
              <a:t>Govt</a:t>
            </a:r>
            <a:r>
              <a:rPr lang="en-US" baseline="0" dirty="0" smtClean="0"/>
              <a:t> of India Act: provided local self-government and limited democratic elections</a:t>
            </a:r>
            <a:endParaRPr lang="en-US" dirty="0"/>
          </a:p>
        </p:txBody>
      </p:sp>
      <p:sp>
        <p:nvSpPr>
          <p:cNvPr id="4" name="Slide Number Placeholder 3"/>
          <p:cNvSpPr>
            <a:spLocks noGrp="1"/>
          </p:cNvSpPr>
          <p:nvPr>
            <p:ph type="sldNum" sz="quarter" idx="10"/>
          </p:nvPr>
        </p:nvSpPr>
        <p:spPr/>
        <p:txBody>
          <a:bodyPr/>
          <a:lstStyle/>
          <a:p>
            <a:fld id="{713D2BE3-85F3-A149-930A-30C787CACF94}" type="slidenum">
              <a:rPr lang="en-US" smtClean="0"/>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Weimar</a:t>
            </a:r>
            <a:r>
              <a:rPr lang="en-US" baseline="0" dirty="0" smtClean="0"/>
              <a:t> Republic had serious weaknesses from the start and most Germans blamed the Weimar Government for country’s defeat and postwar humiliation since they had signed the Treaty of Versailles</a:t>
            </a:r>
          </a:p>
          <a:p>
            <a:r>
              <a:rPr lang="en-US" baseline="0" dirty="0" smtClean="0"/>
              <a:t>- Picture is </a:t>
            </a:r>
            <a:r>
              <a:rPr lang="en-US" baseline="0" dirty="0" err="1" smtClean="0"/>
              <a:t>charles</a:t>
            </a:r>
            <a:r>
              <a:rPr lang="en-US" baseline="0" dirty="0" smtClean="0"/>
              <a:t> </a:t>
            </a:r>
            <a:r>
              <a:rPr lang="en-US" baseline="0" dirty="0" err="1" smtClean="0"/>
              <a:t>dawes</a:t>
            </a:r>
            <a:endParaRPr lang="en-US" dirty="0"/>
          </a:p>
        </p:txBody>
      </p:sp>
      <p:sp>
        <p:nvSpPr>
          <p:cNvPr id="4" name="Slide Number Placeholder 3"/>
          <p:cNvSpPr>
            <a:spLocks noGrp="1"/>
          </p:cNvSpPr>
          <p:nvPr>
            <p:ph type="sldNum" sz="quarter" idx="10"/>
          </p:nvPr>
        </p:nvSpPr>
        <p:spPr/>
        <p:txBody>
          <a:bodyPr/>
          <a:lstStyle/>
          <a:p>
            <a:fld id="{713D2BE3-85F3-A149-930A-30C787CACF94}" type="slidenum">
              <a:rPr lang="en-US" smtClean="0"/>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p>
            <a:fld id="{6F7C5FCD-CB3E-8740-9B47-BB7164727979}" type="datetimeFigureOut">
              <a:rPr lang="en-US" smtClean="0"/>
              <a:t>12/29/13</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C1278664-565B-3348-BF97-E6C1D3022091}"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7C5FCD-CB3E-8740-9B47-BB7164727979}" type="datetimeFigureOut">
              <a:rPr lang="en-US" smtClean="0"/>
              <a:t>12/29/13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78664-565B-3348-BF97-E6C1D302209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7C5FCD-CB3E-8740-9B47-BB7164727979}" type="datetimeFigureOut">
              <a:rPr lang="en-US" smtClean="0"/>
              <a:t>12/29/13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78664-565B-3348-BF97-E6C1D302209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7C5FCD-CB3E-8740-9B47-BB7164727979}" type="datetimeFigureOut">
              <a:rPr lang="en-US" smtClean="0"/>
              <a:t>12/29/13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78664-565B-3348-BF97-E6C1D302209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6F7C5FCD-CB3E-8740-9B47-BB7164727979}" type="datetimeFigureOut">
              <a:rPr lang="en-US" smtClean="0"/>
              <a:t>12/29/13</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fld id="{C1278664-565B-3348-BF97-E6C1D3022091}"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F7C5FCD-CB3E-8740-9B47-BB7164727979}" type="datetimeFigureOut">
              <a:rPr lang="en-US" smtClean="0"/>
              <a:t>12/29/13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p>
            <a:fld id="{C1278664-565B-3348-BF97-E6C1D3022091}"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F7C5FCD-CB3E-8740-9B47-BB7164727979}" type="datetimeFigureOut">
              <a:rPr lang="en-US" smtClean="0"/>
              <a:t>12/29/13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p>
            <a:fld id="{C1278664-565B-3348-BF97-E6C1D302209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F7C5FCD-CB3E-8740-9B47-BB7164727979}" type="datetimeFigureOut">
              <a:rPr lang="en-US" smtClean="0"/>
              <a:t>12/29/13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78664-565B-3348-BF97-E6C1D3022091}"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7C5FCD-CB3E-8740-9B47-BB7164727979}" type="datetimeFigureOut">
              <a:rPr lang="en-US" smtClean="0"/>
              <a:t>12/29/13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78664-565B-3348-BF97-E6C1D302209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6F7C5FCD-CB3E-8740-9B47-BB7164727979}" type="datetimeFigureOut">
              <a:rPr lang="en-US" smtClean="0"/>
              <a:t>12/29/13</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fld id="{C1278664-565B-3348-BF97-E6C1D3022091}"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fld id="{6F7C5FCD-CB3E-8740-9B47-BB7164727979}" type="datetimeFigureOut">
              <a:rPr lang="en-US" smtClean="0"/>
              <a:t>12/29/13</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C1278664-565B-3348-BF97-E6C1D3022091}"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lstStyle>
          <a:p>
            <a:fld id="{6F7C5FCD-CB3E-8740-9B47-BB7164727979}" type="datetimeFigureOut">
              <a:rPr lang="en-US" smtClean="0"/>
              <a:t>12/29/13</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lstStyle>
          <a:p>
            <a:fld id="{C1278664-565B-3348-BF97-E6C1D3022091}"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World Between The Wars</a:t>
            </a:r>
            <a:endParaRPr lang="en-US" dirty="0"/>
          </a:p>
        </p:txBody>
      </p:sp>
      <p:sp>
        <p:nvSpPr>
          <p:cNvPr id="3" name="Subtitle 2"/>
          <p:cNvSpPr>
            <a:spLocks noGrp="1"/>
          </p:cNvSpPr>
          <p:nvPr>
            <p:ph type="subTitle" idx="1"/>
          </p:nvPr>
        </p:nvSpPr>
        <p:spPr/>
        <p:txBody>
          <a:bodyPr/>
          <a:lstStyle/>
          <a:p>
            <a:r>
              <a:rPr lang="en-US" dirty="0" smtClean="0"/>
              <a:t>Unit Seven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Stalinist Russia</a:t>
            </a:r>
            <a:endParaRPr lang="en-US" dirty="0"/>
          </a:p>
        </p:txBody>
      </p:sp>
      <p:sp>
        <p:nvSpPr>
          <p:cNvPr id="6" name="Content Placeholder 5"/>
          <p:cNvSpPr>
            <a:spLocks noGrp="1"/>
          </p:cNvSpPr>
          <p:nvPr>
            <p:ph idx="1"/>
          </p:nvPr>
        </p:nvSpPr>
        <p:spPr>
          <a:xfrm>
            <a:off x="457200" y="1646236"/>
            <a:ext cx="8229600" cy="5211763"/>
          </a:xfrm>
        </p:spPr>
        <p:txBody>
          <a:bodyPr>
            <a:normAutofit lnSpcReduction="10000"/>
          </a:bodyPr>
          <a:lstStyle/>
          <a:p>
            <a:pPr>
              <a:buNone/>
            </a:pPr>
            <a:r>
              <a:rPr lang="en-US" dirty="0" smtClean="0"/>
              <a:t>JOSEPH STALIN: successor to Lenin; dictator of Russia from 1928 to 1953</a:t>
            </a:r>
          </a:p>
          <a:p>
            <a:r>
              <a:rPr lang="en-US" dirty="0" smtClean="0"/>
              <a:t>Stalin focused on Russian development</a:t>
            </a:r>
          </a:p>
          <a:p>
            <a:pPr>
              <a:buNone/>
            </a:pPr>
            <a:r>
              <a:rPr lang="en-US" dirty="0" smtClean="0"/>
              <a:t>TOTALITARIANISM: government that takes total, centralized state control over every aspect of public and private life</a:t>
            </a:r>
          </a:p>
          <a:p>
            <a:r>
              <a:rPr lang="en-US" dirty="0" smtClean="0"/>
              <a:t>Economic plan limited production of consumer goods, causing severe food, housing and clothing shortages</a:t>
            </a:r>
          </a:p>
          <a:p>
            <a:r>
              <a:rPr lang="en-US" dirty="0" smtClean="0"/>
              <a:t>Stalin transformed USSR into industrial &amp; political power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Chinese Imperial Rule</a:t>
            </a:r>
            <a:endParaRPr lang="en-US" dirty="0"/>
          </a:p>
        </p:txBody>
      </p:sp>
      <p:sp>
        <p:nvSpPr>
          <p:cNvPr id="3" name="Text Placeholder 2"/>
          <p:cNvSpPr>
            <a:spLocks noGrp="1"/>
          </p:cNvSpPr>
          <p:nvPr>
            <p:ph type="body" idx="1"/>
          </p:nvPr>
        </p:nvSpPr>
        <p:spPr/>
        <p:txBody>
          <a:bodyPr/>
          <a:lstStyle/>
          <a:p>
            <a:r>
              <a:rPr lang="en-US" dirty="0" smtClean="0"/>
              <a:t>Section Two</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Setting the Stage</a:t>
            </a:r>
            <a:endParaRPr lang="en-US" dirty="0"/>
          </a:p>
        </p:txBody>
      </p:sp>
      <p:sp>
        <p:nvSpPr>
          <p:cNvPr id="8" name="Content Placeholder 7"/>
          <p:cNvSpPr>
            <a:spLocks noGrp="1"/>
          </p:cNvSpPr>
          <p:nvPr>
            <p:ph idx="1"/>
          </p:nvPr>
        </p:nvSpPr>
        <p:spPr>
          <a:xfrm>
            <a:off x="247415" y="1646236"/>
            <a:ext cx="8642986" cy="5211764"/>
          </a:xfrm>
        </p:spPr>
        <p:txBody>
          <a:bodyPr>
            <a:normAutofit lnSpcReduction="10000"/>
          </a:bodyPr>
          <a:lstStyle/>
          <a:p>
            <a:pPr marL="0" indent="0" algn="ctr">
              <a:buNone/>
            </a:pPr>
            <a:r>
              <a:rPr lang="en-US" dirty="0" smtClean="0"/>
              <a:t>In the early 1900s, China was ripe for revolution. China had faced years of humiliation at the hands of outsiders. Foreign countries controlled China’s trade and economic resources. Many Chinese believed that modernization and nationalism held the country’s keys for survival. They wanted to build up the army and navy, to construct modern factories and to reform education; yet others feared change. They believed that China’s greatness lay in its traditional ways.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Overthrow of the Qing Dynasty</a:t>
            </a:r>
            <a:endParaRPr lang="en-US" dirty="0"/>
          </a:p>
        </p:txBody>
      </p:sp>
      <p:sp>
        <p:nvSpPr>
          <p:cNvPr id="5" name="Content Placeholder 4"/>
          <p:cNvSpPr>
            <a:spLocks noGrp="1"/>
          </p:cNvSpPr>
          <p:nvPr>
            <p:ph sz="half" idx="1"/>
          </p:nvPr>
        </p:nvSpPr>
        <p:spPr>
          <a:xfrm>
            <a:off x="230920" y="1645920"/>
            <a:ext cx="4264880" cy="5212080"/>
          </a:xfrm>
        </p:spPr>
        <p:txBody>
          <a:bodyPr>
            <a:normAutofit/>
          </a:bodyPr>
          <a:lstStyle/>
          <a:p>
            <a:r>
              <a:rPr lang="en-US" dirty="0" smtClean="0"/>
              <a:t>Qing Dynasty ruled from 1644 to 1912</a:t>
            </a:r>
          </a:p>
          <a:p>
            <a:r>
              <a:rPr lang="en-US" dirty="0" smtClean="0"/>
              <a:t>In 1912, the Nationalist Party took over</a:t>
            </a:r>
          </a:p>
          <a:p>
            <a:r>
              <a:rPr lang="en-US" dirty="0" smtClean="0"/>
              <a:t>Sun </a:t>
            </a:r>
            <a:r>
              <a:rPr lang="en-US" dirty="0" err="1" smtClean="0"/>
              <a:t>Yixian</a:t>
            </a:r>
            <a:r>
              <a:rPr lang="en-US" dirty="0" smtClean="0"/>
              <a:t> became President of the new Republic of China</a:t>
            </a:r>
          </a:p>
          <a:p>
            <a:r>
              <a:rPr lang="en-US" dirty="0" smtClean="0"/>
              <a:t>Yuan </a:t>
            </a:r>
            <a:r>
              <a:rPr lang="en-US" dirty="0" err="1" smtClean="0"/>
              <a:t>Shikai</a:t>
            </a:r>
            <a:r>
              <a:rPr lang="en-US" dirty="0" smtClean="0"/>
              <a:t> became dictator by 1913</a:t>
            </a:r>
          </a:p>
          <a:p>
            <a:r>
              <a:rPr lang="en-US" dirty="0" smtClean="0"/>
              <a:t>In 1916, Yuan died and civil war broke out</a:t>
            </a:r>
            <a:endParaRPr lang="en-US" dirty="0"/>
          </a:p>
        </p:txBody>
      </p:sp>
      <p:pic>
        <p:nvPicPr>
          <p:cNvPr id="7" name="Content Placeholder 6" descr="220px-YuanShika_Colour.jpg"/>
          <p:cNvPicPr>
            <a:picLocks noGrp="1" noChangeAspect="1"/>
          </p:cNvPicPr>
          <p:nvPr>
            <p:ph sz="half" idx="2"/>
          </p:nvPr>
        </p:nvPicPr>
        <p:blipFill>
          <a:blip r:embed="rId2"/>
          <a:srcRect l="-10434" r="-10434"/>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Communism in China</a:t>
            </a:r>
            <a:endParaRPr lang="en-US" dirty="0"/>
          </a:p>
        </p:txBody>
      </p:sp>
      <p:sp>
        <p:nvSpPr>
          <p:cNvPr id="4" name="Content Placeholder 3"/>
          <p:cNvSpPr>
            <a:spLocks noGrp="1"/>
          </p:cNvSpPr>
          <p:nvPr>
            <p:ph idx="1"/>
          </p:nvPr>
        </p:nvSpPr>
        <p:spPr>
          <a:xfrm>
            <a:off x="214425" y="1646236"/>
            <a:ext cx="8708964" cy="5211763"/>
          </a:xfrm>
        </p:spPr>
        <p:txBody>
          <a:bodyPr>
            <a:normAutofit/>
          </a:bodyPr>
          <a:lstStyle/>
          <a:p>
            <a:r>
              <a:rPr lang="en-US" dirty="0" smtClean="0"/>
              <a:t>In 1921, group met in Shanghai to organize the Chinese Communist Party (CCP)</a:t>
            </a:r>
          </a:p>
          <a:p>
            <a:r>
              <a:rPr lang="en-US" dirty="0" smtClean="0"/>
              <a:t>Mao Zedong became the leader of the CCP</a:t>
            </a:r>
          </a:p>
          <a:p>
            <a:r>
              <a:rPr lang="en-US" dirty="0" smtClean="0"/>
              <a:t>In 1928, Jiang </a:t>
            </a:r>
            <a:r>
              <a:rPr lang="en-US" dirty="0" err="1" smtClean="0"/>
              <a:t>Jieshi</a:t>
            </a:r>
            <a:r>
              <a:rPr lang="en-US" dirty="0" smtClean="0"/>
              <a:t> became </a:t>
            </a:r>
            <a:r>
              <a:rPr lang="en-US" dirty="0" smtClean="0"/>
              <a:t>P</a:t>
            </a:r>
            <a:r>
              <a:rPr lang="en-US" dirty="0" smtClean="0"/>
              <a:t>resident of the Nationalist Republic of China</a:t>
            </a:r>
          </a:p>
          <a:p>
            <a:r>
              <a:rPr lang="en-US" dirty="0" smtClean="0"/>
              <a:t>Many peasants began to support the CCP</a:t>
            </a:r>
          </a:p>
          <a:p>
            <a:r>
              <a:rPr lang="en-US" dirty="0" smtClean="0"/>
              <a:t>By 1930, Nationalists &amp; Communists were fighting a bloody civil war</a:t>
            </a:r>
          </a:p>
          <a:p>
            <a:r>
              <a:rPr lang="en-US" dirty="0" smtClean="0"/>
              <a:t>By 1938, Japan controlled much of China – forced an uneasy truce in the civil war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 Gains Independence</a:t>
            </a:r>
            <a:endParaRPr lang="en-US" dirty="0"/>
          </a:p>
        </p:txBody>
      </p:sp>
      <p:sp>
        <p:nvSpPr>
          <p:cNvPr id="3" name="Text Placeholder 2"/>
          <p:cNvSpPr>
            <a:spLocks noGrp="1"/>
          </p:cNvSpPr>
          <p:nvPr>
            <p:ph type="body" idx="1"/>
          </p:nvPr>
        </p:nvSpPr>
        <p:spPr/>
        <p:txBody>
          <a:bodyPr/>
          <a:lstStyle/>
          <a:p>
            <a:r>
              <a:rPr lang="en-US" dirty="0" smtClean="0"/>
              <a:t>Section Three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Setting the Stage</a:t>
            </a:r>
            <a:endParaRPr lang="en-US" dirty="0"/>
          </a:p>
        </p:txBody>
      </p:sp>
      <p:sp>
        <p:nvSpPr>
          <p:cNvPr id="7" name="Content Placeholder 6"/>
          <p:cNvSpPr>
            <a:spLocks noGrp="1"/>
          </p:cNvSpPr>
          <p:nvPr>
            <p:ph idx="1"/>
          </p:nvPr>
        </p:nvSpPr>
        <p:spPr>
          <a:xfrm>
            <a:off x="247414" y="1646236"/>
            <a:ext cx="8692470" cy="5211763"/>
          </a:xfrm>
        </p:spPr>
        <p:txBody>
          <a:bodyPr>
            <a:normAutofit fontScale="85000" lnSpcReduction="20000"/>
          </a:bodyPr>
          <a:lstStyle/>
          <a:p>
            <a:pPr marL="0" indent="0">
              <a:buNone/>
            </a:pPr>
            <a:r>
              <a:rPr lang="en-US" dirty="0" smtClean="0"/>
              <a:t>	Indian nationalism had been growing since the mid-1800s. Many upper-class Indians who attended British schools learned European views of nationalism and democracy. They began to apply these political ideas to their own country. Well educated Indians began to resent the two centuries of British rule.</a:t>
            </a:r>
          </a:p>
          <a:p>
            <a:pPr marL="0" indent="0">
              <a:buNone/>
            </a:pPr>
            <a:endParaRPr lang="en-US" dirty="0" smtClean="0"/>
          </a:p>
          <a:p>
            <a:pPr marL="0" indent="0">
              <a:buNone/>
            </a:pPr>
            <a:r>
              <a:rPr lang="en-US" dirty="0" smtClean="0"/>
              <a:t>	Two groups formed to rid India of foreign rule, the Indian National Congress in 1885 and the Muslim League in 1906. Though deep divisions existed between Hindus and Muslims, they found common ground. They shared the heritage of British rule and an understanding of democratic ideals. These two groups both worked toward the goal of national independence.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Emergence of Mohandas Gandhi</a:t>
            </a:r>
            <a:endParaRPr lang="en-US" dirty="0"/>
          </a:p>
        </p:txBody>
      </p:sp>
      <p:sp>
        <p:nvSpPr>
          <p:cNvPr id="5" name="Content Placeholder 4"/>
          <p:cNvSpPr>
            <a:spLocks noGrp="1"/>
          </p:cNvSpPr>
          <p:nvPr>
            <p:ph sz="half" idx="1"/>
          </p:nvPr>
        </p:nvSpPr>
        <p:spPr>
          <a:xfrm>
            <a:off x="230920" y="1645920"/>
            <a:ext cx="4264880" cy="5212080"/>
          </a:xfrm>
        </p:spPr>
        <p:txBody>
          <a:bodyPr>
            <a:noAutofit/>
          </a:bodyPr>
          <a:lstStyle/>
          <a:p>
            <a:r>
              <a:rPr lang="en-US" sz="2700" dirty="0" smtClean="0"/>
              <a:t>Mohandas Gandhi emerged as the leader of the independence movement</a:t>
            </a:r>
          </a:p>
          <a:p>
            <a:r>
              <a:rPr lang="en-US" sz="2700" dirty="0" smtClean="0"/>
              <a:t>Called Mahatma, meaning “Great Soul”</a:t>
            </a:r>
          </a:p>
          <a:p>
            <a:r>
              <a:rPr lang="en-US" sz="2700" dirty="0" smtClean="0"/>
              <a:t>Developed principle of civil disobedience</a:t>
            </a:r>
          </a:p>
          <a:p>
            <a:pPr>
              <a:buNone/>
            </a:pPr>
            <a:r>
              <a:rPr lang="en-US" sz="2700" dirty="0" smtClean="0"/>
              <a:t>CIVIL DISOBEDIENCE: deliberate and public refusal to obey unjust law</a:t>
            </a:r>
            <a:endParaRPr lang="en-US" sz="2700" dirty="0"/>
          </a:p>
        </p:txBody>
      </p:sp>
      <p:pic>
        <p:nvPicPr>
          <p:cNvPr id="7" name="Content Placeholder 6" descr="mahatma-gandhi1.jpg"/>
          <p:cNvPicPr>
            <a:picLocks noGrp="1" noChangeAspect="1"/>
          </p:cNvPicPr>
          <p:nvPr>
            <p:ph sz="half" idx="2"/>
          </p:nvPr>
        </p:nvPicPr>
        <p:blipFill>
          <a:blip r:embed="rId2"/>
          <a:srcRect l="-8079" r="-8079"/>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Campaign for Independence</a:t>
            </a:r>
            <a:endParaRPr lang="en-US" dirty="0"/>
          </a:p>
        </p:txBody>
      </p:sp>
      <p:pic>
        <p:nvPicPr>
          <p:cNvPr id="5" name="Content Placeholder 4" descr="1930-pick-salt-GS_BG.jpg"/>
          <p:cNvPicPr>
            <a:picLocks noGrp="1" noChangeAspect="1"/>
          </p:cNvPicPr>
          <p:nvPr>
            <p:ph sz="half" idx="1"/>
          </p:nvPr>
        </p:nvPicPr>
        <p:blipFill>
          <a:blip r:embed="rId3"/>
          <a:srcRect l="-11692" r="-11692"/>
          <a:stretch>
            <a:fillRect/>
          </a:stretch>
        </p:blipFill>
        <p:spPr>
          <a:xfrm>
            <a:off x="457200" y="1646238"/>
            <a:ext cx="3830638" cy="4525962"/>
          </a:xfrm>
        </p:spPr>
      </p:pic>
      <p:sp>
        <p:nvSpPr>
          <p:cNvPr id="4" name="Content Placeholder 3"/>
          <p:cNvSpPr>
            <a:spLocks noGrp="1"/>
          </p:cNvSpPr>
          <p:nvPr>
            <p:ph sz="half" idx="2"/>
          </p:nvPr>
        </p:nvSpPr>
        <p:spPr>
          <a:xfrm>
            <a:off x="4288505" y="1645919"/>
            <a:ext cx="4651379" cy="5212081"/>
          </a:xfrm>
        </p:spPr>
        <p:txBody>
          <a:bodyPr>
            <a:normAutofit fontScale="92500"/>
          </a:bodyPr>
          <a:lstStyle/>
          <a:p>
            <a:r>
              <a:rPr lang="en-US" dirty="0" smtClean="0"/>
              <a:t>Gandhi launched civil disobedience campaign to weaken British authority</a:t>
            </a:r>
          </a:p>
          <a:p>
            <a:r>
              <a:rPr lang="en-US" dirty="0" smtClean="0"/>
              <a:t>Organized the Salt March</a:t>
            </a:r>
          </a:p>
          <a:p>
            <a:r>
              <a:rPr lang="en-US" dirty="0" smtClean="0"/>
              <a:t>Demonstrations for independence were widespread</a:t>
            </a:r>
          </a:p>
          <a:p>
            <a:r>
              <a:rPr lang="en-US" dirty="0" smtClean="0"/>
              <a:t>In 1935, British Parliament passed Government of India Act</a:t>
            </a:r>
          </a:p>
          <a:p>
            <a:r>
              <a:rPr lang="en-US" dirty="0" smtClean="0"/>
              <a:t>Complete independence was not granted until 1948</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1838" y="498230"/>
            <a:ext cx="8032937" cy="2731008"/>
          </a:xfrm>
        </p:spPr>
        <p:txBody>
          <a:bodyPr>
            <a:normAutofit/>
          </a:bodyPr>
          <a:lstStyle/>
          <a:p>
            <a:r>
              <a:rPr lang="en-US" dirty="0" smtClean="0"/>
              <a:t>Europe Between the Wars</a:t>
            </a:r>
            <a:endParaRPr lang="en-US" dirty="0"/>
          </a:p>
        </p:txBody>
      </p:sp>
      <p:sp>
        <p:nvSpPr>
          <p:cNvPr id="3" name="Text Placeholder 2"/>
          <p:cNvSpPr>
            <a:spLocks noGrp="1"/>
          </p:cNvSpPr>
          <p:nvPr>
            <p:ph type="body" idx="1"/>
          </p:nvPr>
        </p:nvSpPr>
        <p:spPr/>
        <p:txBody>
          <a:bodyPr/>
          <a:lstStyle/>
          <a:p>
            <a:r>
              <a:rPr lang="en-US" dirty="0" smtClean="0"/>
              <a:t>Section Four</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Seven Overview</a:t>
            </a:r>
            <a:endParaRPr lang="en-US" dirty="0"/>
          </a:p>
        </p:txBody>
      </p:sp>
      <p:sp>
        <p:nvSpPr>
          <p:cNvPr id="3" name="Content Placeholder 2"/>
          <p:cNvSpPr>
            <a:spLocks noGrp="1"/>
          </p:cNvSpPr>
          <p:nvPr>
            <p:ph idx="1"/>
          </p:nvPr>
        </p:nvSpPr>
        <p:spPr>
          <a:xfrm>
            <a:off x="247413" y="1646236"/>
            <a:ext cx="8642987" cy="4968455"/>
          </a:xfrm>
        </p:spPr>
        <p:txBody>
          <a:bodyPr>
            <a:normAutofit fontScale="77500" lnSpcReduction="20000"/>
          </a:bodyPr>
          <a:lstStyle/>
          <a:p>
            <a:pPr marL="0" indent="0">
              <a:buNone/>
            </a:pPr>
            <a:r>
              <a:rPr lang="en-US" sz="3355" dirty="0" smtClean="0"/>
              <a:t>At the end of World War I, Europe had been largely torn apart by the war. The next two decades were marked by revolutions in both Russia and China, a rise of nationalism throughout India and Southeast Asia, and global depression. As the world battled this depression, Europe saw the rise of fascism. By the mid-1930s, Germany and Italy seemed set on military conquest, and it seemed the world was moving towards war once again. We will explore this unit in five main sections:</a:t>
            </a:r>
          </a:p>
          <a:p>
            <a:pPr marL="0" indent="0">
              <a:buNone/>
            </a:pPr>
            <a:endParaRPr lang="en-US" dirty="0" smtClean="0"/>
          </a:p>
          <a:p>
            <a:pPr marL="571500" indent="-571500" algn="ctr">
              <a:buAutoNum type="romanUcPeriod"/>
            </a:pPr>
            <a:r>
              <a:rPr lang="en-US" sz="3355" dirty="0" smtClean="0"/>
              <a:t>Revolution in Russia</a:t>
            </a:r>
          </a:p>
          <a:p>
            <a:pPr marL="571500" indent="-571500" algn="ctr">
              <a:buAutoNum type="romanUcPeriod"/>
            </a:pPr>
            <a:r>
              <a:rPr lang="en-US" sz="3355" dirty="0" smtClean="0"/>
              <a:t>End of Chinese Imperial Rule</a:t>
            </a:r>
          </a:p>
          <a:p>
            <a:pPr marL="571500" indent="-571500" algn="ctr">
              <a:buAutoNum type="romanUcPeriod"/>
            </a:pPr>
            <a:r>
              <a:rPr lang="en-US" sz="3355" dirty="0" smtClean="0"/>
              <a:t>India Gains Independence</a:t>
            </a:r>
          </a:p>
          <a:p>
            <a:pPr marL="571500" indent="-571500" algn="ctr">
              <a:buAutoNum type="romanUcPeriod"/>
            </a:pPr>
            <a:r>
              <a:rPr lang="en-US" sz="3355" dirty="0" smtClean="0"/>
              <a:t>Depression &amp; The Rise of Fascism</a:t>
            </a:r>
          </a:p>
          <a:p>
            <a:pPr marL="571500" indent="-571500" algn="ctr">
              <a:buAutoNum type="romanUcPeriod"/>
            </a:pPr>
            <a:r>
              <a:rPr lang="en-US" sz="3355" dirty="0" smtClean="0"/>
              <a:t>Europe Between the Wars</a:t>
            </a:r>
            <a:endParaRPr lang="en-US" sz="3355"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Setting the Stage</a:t>
            </a:r>
            <a:endParaRPr lang="en-US" dirty="0"/>
          </a:p>
        </p:txBody>
      </p:sp>
      <p:sp>
        <p:nvSpPr>
          <p:cNvPr id="7" name="Content Placeholder 6"/>
          <p:cNvSpPr>
            <a:spLocks noGrp="1"/>
          </p:cNvSpPr>
          <p:nvPr>
            <p:ph idx="1"/>
          </p:nvPr>
        </p:nvSpPr>
        <p:spPr>
          <a:xfrm>
            <a:off x="457199" y="1646236"/>
            <a:ext cx="8229601" cy="4984951"/>
          </a:xfrm>
        </p:spPr>
        <p:txBody>
          <a:bodyPr>
            <a:normAutofit fontScale="77500" lnSpcReduction="20000"/>
          </a:bodyPr>
          <a:lstStyle/>
          <a:p>
            <a:pPr marL="0" indent="0">
              <a:buNone/>
            </a:pPr>
            <a:r>
              <a:rPr lang="en-US" dirty="0" smtClean="0"/>
              <a:t>	In both human suffering and economic terms, the cost of World War I was immense. The Great War left every major European country nearly bankrupt. Only the United States and Japan came out of the war in better financial shape than before. Neither had been a wartime battlefield. In fact, both had expanded their trade during the war. In addition, Europe’s domination in world affairs had declined since the war. The long and brutal fight had drained the continent’s resources.</a:t>
            </a:r>
          </a:p>
          <a:p>
            <a:pPr marL="0" indent="0">
              <a:buNone/>
            </a:pPr>
            <a:r>
              <a:rPr lang="en-US" dirty="0" smtClean="0"/>
              <a:t>	Many democracies, including the United States, Britain, and France, remained strong despite the economic crisis caused by the Great Depression. However, millions of people lost faith in democratic government. In response, they turned to an extreme system of government called fascism.  </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Europe After the War</a:t>
            </a:r>
            <a:endParaRPr lang="en-US" dirty="0"/>
          </a:p>
        </p:txBody>
      </p:sp>
      <p:sp>
        <p:nvSpPr>
          <p:cNvPr id="5" name="Content Placeholder 4"/>
          <p:cNvSpPr>
            <a:spLocks noGrp="1"/>
          </p:cNvSpPr>
          <p:nvPr>
            <p:ph sz="half" idx="1"/>
          </p:nvPr>
        </p:nvSpPr>
        <p:spPr>
          <a:xfrm>
            <a:off x="247414" y="1645920"/>
            <a:ext cx="4400786" cy="4995421"/>
          </a:xfrm>
        </p:spPr>
        <p:txBody>
          <a:bodyPr>
            <a:normAutofit lnSpcReduction="10000"/>
          </a:bodyPr>
          <a:lstStyle/>
          <a:p>
            <a:r>
              <a:rPr lang="en-US" sz="2950" dirty="0" smtClean="0"/>
              <a:t>Germany’s new democratic government was called the Weimar Republic</a:t>
            </a:r>
          </a:p>
          <a:p>
            <a:pPr>
              <a:buNone/>
            </a:pPr>
            <a:r>
              <a:rPr lang="en-US" sz="2950" dirty="0" smtClean="0"/>
              <a:t>DAWES PLAN: $200 million loan from US to help Germany’s economy</a:t>
            </a:r>
          </a:p>
          <a:p>
            <a:r>
              <a:rPr lang="en-US" sz="2950" dirty="0" smtClean="0"/>
              <a:t>German economy began to recover</a:t>
            </a:r>
            <a:endParaRPr lang="en-US" sz="2950" dirty="0"/>
          </a:p>
        </p:txBody>
      </p:sp>
      <p:pic>
        <p:nvPicPr>
          <p:cNvPr id="7" name="Content Placeholder 6" descr="dawes_postcard.jpg"/>
          <p:cNvPicPr>
            <a:picLocks noGrp="1" noChangeAspect="1"/>
          </p:cNvPicPr>
          <p:nvPr>
            <p:ph sz="half" idx="2"/>
          </p:nvPr>
        </p:nvPicPr>
        <p:blipFill>
          <a:blip r:embed="rId3"/>
          <a:srcRect l="-13100" r="-13100"/>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Depression</a:t>
            </a:r>
            <a:endParaRPr lang="en-US" dirty="0"/>
          </a:p>
        </p:txBody>
      </p:sp>
      <p:pic>
        <p:nvPicPr>
          <p:cNvPr id="5" name="Content Placeholder 4" descr="NSAPMI3_EXTR.jpg"/>
          <p:cNvPicPr>
            <a:picLocks noGrp="1" noChangeAspect="1"/>
          </p:cNvPicPr>
          <p:nvPr>
            <p:ph sz="half" idx="1"/>
          </p:nvPr>
        </p:nvPicPr>
        <p:blipFill>
          <a:blip r:embed="rId2"/>
          <a:srcRect l="-9038" r="-9038"/>
          <a:stretch>
            <a:fillRect/>
          </a:stretch>
        </p:blipFill>
        <p:spPr/>
      </p:pic>
      <p:sp>
        <p:nvSpPr>
          <p:cNvPr id="4" name="Content Placeholder 3"/>
          <p:cNvSpPr>
            <a:spLocks noGrp="1"/>
          </p:cNvSpPr>
          <p:nvPr>
            <p:ph sz="half" idx="2"/>
          </p:nvPr>
        </p:nvSpPr>
        <p:spPr>
          <a:xfrm>
            <a:off x="4495800" y="1645920"/>
            <a:ext cx="4275189" cy="5212080"/>
          </a:xfrm>
        </p:spPr>
        <p:txBody>
          <a:bodyPr>
            <a:noAutofit/>
          </a:bodyPr>
          <a:lstStyle/>
          <a:p>
            <a:r>
              <a:rPr lang="en-US" sz="3000" dirty="0" smtClean="0"/>
              <a:t>In 1929, stock market crashed</a:t>
            </a:r>
          </a:p>
          <a:p>
            <a:r>
              <a:rPr lang="en-US" sz="3000" dirty="0" smtClean="0"/>
              <a:t>Caused the Great Depression – touched every corner of the American economy</a:t>
            </a:r>
          </a:p>
          <a:p>
            <a:r>
              <a:rPr lang="en-US" sz="3000" dirty="0" smtClean="0"/>
              <a:t>Collapse of American economy sent shockwaves around the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Responds to Crisis</a:t>
            </a:r>
            <a:endParaRPr lang="en-US" dirty="0"/>
          </a:p>
        </p:txBody>
      </p:sp>
      <p:sp>
        <p:nvSpPr>
          <p:cNvPr id="3" name="Content Placeholder 2"/>
          <p:cNvSpPr>
            <a:spLocks noGrp="1"/>
          </p:cNvSpPr>
          <p:nvPr>
            <p:ph sz="half" idx="1"/>
          </p:nvPr>
        </p:nvSpPr>
        <p:spPr>
          <a:xfrm>
            <a:off x="230920" y="1645920"/>
            <a:ext cx="4264880" cy="4968772"/>
          </a:xfrm>
        </p:spPr>
        <p:txBody>
          <a:bodyPr>
            <a:normAutofit/>
          </a:bodyPr>
          <a:lstStyle/>
          <a:p>
            <a:r>
              <a:rPr lang="en-US" sz="2900" dirty="0" smtClean="0"/>
              <a:t>Depression presented serious challenge to economic and political systems</a:t>
            </a:r>
          </a:p>
          <a:p>
            <a:r>
              <a:rPr lang="en-US" sz="2900" dirty="0" smtClean="0"/>
              <a:t>Countries met the crisis in own ways</a:t>
            </a:r>
          </a:p>
          <a:p>
            <a:r>
              <a:rPr lang="en-US" sz="2900" dirty="0" smtClean="0"/>
              <a:t>US voters elected Franklin D. Roosevelt</a:t>
            </a:r>
          </a:p>
          <a:p>
            <a:r>
              <a:rPr lang="en-US" sz="2900" dirty="0" smtClean="0"/>
              <a:t>FDR was established as leader of democracy</a:t>
            </a:r>
            <a:endParaRPr lang="en-US" sz="2900" dirty="0"/>
          </a:p>
        </p:txBody>
      </p:sp>
      <p:pic>
        <p:nvPicPr>
          <p:cNvPr id="5" name="Content Placeholder 4" descr="FDR_in_1933.jpg"/>
          <p:cNvPicPr>
            <a:picLocks noGrp="1" noChangeAspect="1"/>
          </p:cNvPicPr>
          <p:nvPr>
            <p:ph sz="half" idx="2"/>
          </p:nvPr>
        </p:nvPicPr>
        <p:blipFill>
          <a:blip r:embed="rId2"/>
          <a:srcRect l="-2506" r="-2506"/>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Fascism</a:t>
            </a:r>
            <a:endParaRPr lang="en-US" dirty="0"/>
          </a:p>
        </p:txBody>
      </p:sp>
      <p:sp>
        <p:nvSpPr>
          <p:cNvPr id="4" name="Content Placeholder 3"/>
          <p:cNvSpPr>
            <a:spLocks noGrp="1"/>
          </p:cNvSpPr>
          <p:nvPr>
            <p:ph idx="1"/>
          </p:nvPr>
        </p:nvSpPr>
        <p:spPr>
          <a:xfrm>
            <a:off x="247413" y="1666044"/>
            <a:ext cx="8642987" cy="5191956"/>
          </a:xfrm>
        </p:spPr>
        <p:txBody>
          <a:bodyPr>
            <a:normAutofit/>
          </a:bodyPr>
          <a:lstStyle/>
          <a:p>
            <a:pPr>
              <a:buNone/>
            </a:pPr>
            <a:r>
              <a:rPr lang="en-US" sz="3300" dirty="0" smtClean="0"/>
              <a:t>FASCISM: militant, political movement that emphasized loyalty to the state and obedience to its leader</a:t>
            </a:r>
          </a:p>
          <a:p>
            <a:r>
              <a:rPr lang="en-US" sz="3300" dirty="0" smtClean="0"/>
              <a:t>Benito Mussolini founded the Fascist Party in 1919 and gained popularity</a:t>
            </a:r>
          </a:p>
          <a:p>
            <a:r>
              <a:rPr lang="en-US" sz="3300" dirty="0" smtClean="0"/>
              <a:t>In October 1922, Mussolini became Il Duce</a:t>
            </a:r>
          </a:p>
          <a:p>
            <a:r>
              <a:rPr lang="en-US" sz="3300" dirty="0" smtClean="0"/>
              <a:t>Italy became the model for fascists in other countries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Hitler Takes Control</a:t>
            </a:r>
            <a:endParaRPr lang="en-US" dirty="0"/>
          </a:p>
        </p:txBody>
      </p:sp>
      <p:pic>
        <p:nvPicPr>
          <p:cNvPr id="7" name="Content Placeholder 6" descr="Hitler.jpg"/>
          <p:cNvPicPr>
            <a:picLocks noGrp="1" noChangeAspect="1"/>
          </p:cNvPicPr>
          <p:nvPr>
            <p:ph sz="half" idx="1"/>
          </p:nvPr>
        </p:nvPicPr>
        <p:blipFill>
          <a:blip r:embed="rId2"/>
          <a:srcRect l="-20590" r="-20590"/>
          <a:stretch>
            <a:fillRect/>
          </a:stretch>
        </p:blipFill>
        <p:spPr>
          <a:xfrm>
            <a:off x="457201" y="1886175"/>
            <a:ext cx="4038600" cy="4526280"/>
          </a:xfrm>
        </p:spPr>
      </p:pic>
      <p:sp>
        <p:nvSpPr>
          <p:cNvPr id="6" name="Content Placeholder 5"/>
          <p:cNvSpPr>
            <a:spLocks noGrp="1"/>
          </p:cNvSpPr>
          <p:nvPr>
            <p:ph sz="half" idx="2"/>
          </p:nvPr>
        </p:nvSpPr>
        <p:spPr>
          <a:xfrm>
            <a:off x="4495801" y="1645920"/>
            <a:ext cx="4411094" cy="5212080"/>
          </a:xfrm>
        </p:spPr>
        <p:txBody>
          <a:bodyPr>
            <a:normAutofit lnSpcReduction="10000"/>
          </a:bodyPr>
          <a:lstStyle/>
          <a:p>
            <a:pPr>
              <a:buNone/>
            </a:pPr>
            <a:r>
              <a:rPr lang="en-US" dirty="0" smtClean="0"/>
              <a:t>ADOLF HITLER: leader of Nazi Party; supreme German leader</a:t>
            </a:r>
          </a:p>
          <a:p>
            <a:r>
              <a:rPr lang="en-US" dirty="0" smtClean="0"/>
              <a:t>Nazism is a brand of fascism</a:t>
            </a:r>
          </a:p>
          <a:p>
            <a:r>
              <a:rPr lang="en-US" dirty="0" smtClean="0"/>
              <a:t>Arrested in 1923 for treason, but released in 1924 and revived the Nazi Party</a:t>
            </a:r>
          </a:p>
          <a:p>
            <a:r>
              <a:rPr lang="en-US" dirty="0" smtClean="0"/>
              <a:t>Largest party by 1932</a:t>
            </a:r>
          </a:p>
          <a:p>
            <a:r>
              <a:rPr lang="en-US" dirty="0" smtClean="0"/>
              <a:t>In January 1933, named Chancellor of Germany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Hitler Defies Versailles Treaty</a:t>
            </a:r>
            <a:endParaRPr lang="en-US" dirty="0"/>
          </a:p>
        </p:txBody>
      </p:sp>
      <p:sp>
        <p:nvSpPr>
          <p:cNvPr id="8" name="Content Placeholder 7"/>
          <p:cNvSpPr>
            <a:spLocks noGrp="1"/>
          </p:cNvSpPr>
          <p:nvPr>
            <p:ph sz="half" idx="1"/>
          </p:nvPr>
        </p:nvSpPr>
        <p:spPr>
          <a:xfrm>
            <a:off x="457200" y="1645920"/>
            <a:ext cx="4750345" cy="5212080"/>
          </a:xfrm>
        </p:spPr>
        <p:txBody>
          <a:bodyPr>
            <a:normAutofit lnSpcReduction="10000"/>
          </a:bodyPr>
          <a:lstStyle/>
          <a:p>
            <a:r>
              <a:rPr lang="en-US" sz="2700" dirty="0" smtClean="0"/>
              <a:t>Pledged to undo the treaty</a:t>
            </a:r>
          </a:p>
          <a:p>
            <a:r>
              <a:rPr lang="en-US" sz="2700" dirty="0" smtClean="0"/>
              <a:t>In March 1935, Hitler announced Germany would not obey military restrictions</a:t>
            </a:r>
          </a:p>
          <a:p>
            <a:r>
              <a:rPr lang="en-US" sz="2700" dirty="0" smtClean="0"/>
              <a:t>Germany reoccupied Rhineland – turning point</a:t>
            </a:r>
          </a:p>
          <a:p>
            <a:r>
              <a:rPr lang="en-US" sz="2700" dirty="0" smtClean="0"/>
              <a:t>British urged appeasement</a:t>
            </a:r>
          </a:p>
          <a:p>
            <a:pPr>
              <a:buNone/>
            </a:pPr>
            <a:r>
              <a:rPr lang="en-US" sz="2700" dirty="0" smtClean="0"/>
              <a:t>APPEASEMENT: giving in to an aggressor to keep peace</a:t>
            </a:r>
          </a:p>
          <a:p>
            <a:r>
              <a:rPr lang="en-US" sz="2700" dirty="0" smtClean="0"/>
              <a:t>Germany &amp; Italy allied in 1936</a:t>
            </a:r>
          </a:p>
          <a:p>
            <a:endParaRPr lang="en-US" sz="2700" dirty="0"/>
          </a:p>
        </p:txBody>
      </p:sp>
      <p:pic>
        <p:nvPicPr>
          <p:cNvPr id="10" name="Content Placeholder 9" descr="Hitler1a.jpg"/>
          <p:cNvPicPr>
            <a:picLocks noGrp="1" noChangeAspect="1"/>
          </p:cNvPicPr>
          <p:nvPr>
            <p:ph sz="half" idx="2"/>
          </p:nvPr>
        </p:nvPicPr>
        <p:blipFill>
          <a:blip r:embed="rId2"/>
          <a:srcRect l="-4176" r="-4176"/>
          <a:stretch>
            <a:fillRect/>
          </a:stretch>
        </p:blipFill>
        <p:spPr>
          <a:xfrm>
            <a:off x="5090316" y="1886176"/>
            <a:ext cx="3814087" cy="427465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Western Democracies Fail</a:t>
            </a:r>
            <a:endParaRPr lang="en-US" dirty="0"/>
          </a:p>
        </p:txBody>
      </p:sp>
      <p:sp>
        <p:nvSpPr>
          <p:cNvPr id="5" name="Content Placeholder 4"/>
          <p:cNvSpPr>
            <a:spLocks noGrp="1"/>
          </p:cNvSpPr>
          <p:nvPr>
            <p:ph idx="1"/>
          </p:nvPr>
        </p:nvSpPr>
        <p:spPr>
          <a:xfrm>
            <a:off x="214425" y="1646236"/>
            <a:ext cx="8708964" cy="5211763"/>
          </a:xfrm>
        </p:spPr>
        <p:txBody>
          <a:bodyPr>
            <a:normAutofit fontScale="85000" lnSpcReduction="10000"/>
          </a:bodyPr>
          <a:lstStyle/>
          <a:p>
            <a:pPr marL="0" indent="0">
              <a:buNone/>
            </a:pPr>
            <a:r>
              <a:rPr lang="en-US" dirty="0" smtClean="0"/>
              <a:t>Instead of taking a stand against Fascist aggression in the 1930s, Britain and France repeatedly made concessions, hoping to keep peace. Both nations were dealing with serious economic problems as a result of the Great Depression. In addition the horrors of World War I had created a deep desire to avoid war. Allowing Hitler and Mussolini small territorial gains seemed a small price to pay for peace.</a:t>
            </a:r>
          </a:p>
          <a:p>
            <a:pPr marL="0" indent="0">
              <a:buNone/>
            </a:pPr>
            <a:endParaRPr lang="en-US" dirty="0" smtClean="0"/>
          </a:p>
          <a:p>
            <a:r>
              <a:rPr lang="en-US" dirty="0" smtClean="0"/>
              <a:t>Americans supported isolationism </a:t>
            </a:r>
          </a:p>
          <a:p>
            <a:r>
              <a:rPr lang="en-US" dirty="0" smtClean="0"/>
              <a:t>Hitler absorbed Austria and Czechoslovakia into the Third Reich on November 5, 1937</a:t>
            </a:r>
          </a:p>
          <a:p>
            <a:pPr>
              <a:buNone/>
            </a:pPr>
            <a:r>
              <a:rPr lang="en-US" dirty="0" smtClean="0"/>
              <a:t>THIRD REICH: German Empire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Revolution in Russia</a:t>
            </a:r>
            <a:endParaRPr lang="en-US" dirty="0"/>
          </a:p>
        </p:txBody>
      </p:sp>
      <p:sp>
        <p:nvSpPr>
          <p:cNvPr id="5" name="Text Placeholder 4"/>
          <p:cNvSpPr>
            <a:spLocks noGrp="1"/>
          </p:cNvSpPr>
          <p:nvPr>
            <p:ph type="body" idx="1"/>
          </p:nvPr>
        </p:nvSpPr>
        <p:spPr/>
        <p:txBody>
          <a:bodyPr/>
          <a:lstStyle/>
          <a:p>
            <a:r>
              <a:rPr lang="en-US" dirty="0" smtClean="0"/>
              <a:t>Section One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Setting the Stage</a:t>
            </a:r>
            <a:endParaRPr lang="en-US" dirty="0"/>
          </a:p>
        </p:txBody>
      </p:sp>
      <p:sp>
        <p:nvSpPr>
          <p:cNvPr id="5" name="Content Placeholder 4"/>
          <p:cNvSpPr>
            <a:spLocks noGrp="1"/>
          </p:cNvSpPr>
          <p:nvPr>
            <p:ph idx="1"/>
          </p:nvPr>
        </p:nvSpPr>
        <p:spPr>
          <a:xfrm>
            <a:off x="457200" y="1646236"/>
            <a:ext cx="8229600" cy="5211763"/>
          </a:xfrm>
        </p:spPr>
        <p:txBody>
          <a:bodyPr>
            <a:normAutofit lnSpcReduction="10000"/>
          </a:bodyPr>
          <a:lstStyle/>
          <a:p>
            <a:pPr marL="0" indent="0" algn="ctr">
              <a:buNone/>
            </a:pPr>
            <a:r>
              <a:rPr lang="en-US" dirty="0" smtClean="0"/>
              <a:t>The Russian Revolution was like a firecracker with a very long fuse. The explosion came in 1917, but the fuse had been burning for nearly a century. The cruel, oppressive rule of most 19</a:t>
            </a:r>
            <a:r>
              <a:rPr lang="en-US" baseline="30000" dirty="0" smtClean="0"/>
              <a:t>th</a:t>
            </a:r>
            <a:r>
              <a:rPr lang="en-US" dirty="0" smtClean="0"/>
              <a:t>-century czars caused widespread social unrest for decades. Anger over social inequalities and the ruthless treatment of peasants grew. In 1881, revolutionaries assassinated Czar Alexander II and Russia was headed toward a full-scale revolution.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Romanov Dynasty</a:t>
            </a:r>
            <a:endParaRPr lang="en-US" dirty="0"/>
          </a:p>
        </p:txBody>
      </p:sp>
      <p:pic>
        <p:nvPicPr>
          <p:cNvPr id="9" name="Content Placeholder 8" descr="Mikola_II.jpg"/>
          <p:cNvPicPr>
            <a:picLocks noGrp="1" noChangeAspect="1"/>
          </p:cNvPicPr>
          <p:nvPr>
            <p:ph sz="half" idx="1"/>
          </p:nvPr>
        </p:nvPicPr>
        <p:blipFill>
          <a:blip r:embed="rId2"/>
          <a:srcRect l="-10182" r="-10182"/>
          <a:stretch>
            <a:fillRect/>
          </a:stretch>
        </p:blipFill>
        <p:spPr/>
      </p:pic>
      <p:sp>
        <p:nvSpPr>
          <p:cNvPr id="8" name="Content Placeholder 7"/>
          <p:cNvSpPr>
            <a:spLocks noGrp="1"/>
          </p:cNvSpPr>
          <p:nvPr>
            <p:ph sz="half" idx="2"/>
          </p:nvPr>
        </p:nvSpPr>
        <p:spPr>
          <a:xfrm>
            <a:off x="4648200" y="1645920"/>
            <a:ext cx="4291684" cy="4952276"/>
          </a:xfrm>
        </p:spPr>
        <p:txBody>
          <a:bodyPr>
            <a:normAutofit/>
          </a:bodyPr>
          <a:lstStyle/>
          <a:p>
            <a:r>
              <a:rPr lang="en-US" sz="3100" dirty="0" smtClean="0"/>
              <a:t>Nicholas II became czar in 1894</a:t>
            </a:r>
          </a:p>
          <a:p>
            <a:r>
              <a:rPr lang="en-US" sz="3100" dirty="0" smtClean="0"/>
              <a:t>Reform programs were successful</a:t>
            </a:r>
          </a:p>
          <a:p>
            <a:r>
              <a:rPr lang="en-US" sz="3100" dirty="0" smtClean="0"/>
              <a:t>Built the Trans-Siberian Railway – world’s largest continuous rail line</a:t>
            </a:r>
          </a:p>
          <a:p>
            <a:r>
              <a:rPr lang="en-US" sz="3100" dirty="0" smtClean="0"/>
              <a:t>Growth brought new problems</a:t>
            </a:r>
            <a:endParaRPr lang="en-US" sz="3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Revolutionaries</a:t>
            </a:r>
            <a:endParaRPr lang="en-US" dirty="0"/>
          </a:p>
        </p:txBody>
      </p:sp>
      <p:sp>
        <p:nvSpPr>
          <p:cNvPr id="3" name="Content Placeholder 2"/>
          <p:cNvSpPr>
            <a:spLocks noGrp="1"/>
          </p:cNvSpPr>
          <p:nvPr>
            <p:ph sz="half" idx="1"/>
          </p:nvPr>
        </p:nvSpPr>
        <p:spPr>
          <a:xfrm>
            <a:off x="197931" y="1645920"/>
            <a:ext cx="4450269" cy="5212080"/>
          </a:xfrm>
        </p:spPr>
        <p:txBody>
          <a:bodyPr>
            <a:normAutofit fontScale="92500"/>
          </a:bodyPr>
          <a:lstStyle/>
          <a:p>
            <a:r>
              <a:rPr lang="en-US" dirty="0" smtClean="0"/>
              <a:t>In 1903, Russian Marxists split into 2 groups</a:t>
            </a:r>
          </a:p>
          <a:p>
            <a:pPr>
              <a:buNone/>
            </a:pPr>
            <a:r>
              <a:rPr lang="en-US" dirty="0" smtClean="0"/>
              <a:t>MENSHEVIKS: broad base of popular support for revolution</a:t>
            </a:r>
          </a:p>
          <a:p>
            <a:pPr>
              <a:buNone/>
            </a:pPr>
            <a:r>
              <a:rPr lang="en-US" dirty="0" smtClean="0"/>
              <a:t>BOLSHEVIKS: supported small number of committed revolutionaries</a:t>
            </a:r>
          </a:p>
          <a:p>
            <a:pPr>
              <a:buNone/>
            </a:pPr>
            <a:r>
              <a:rPr lang="en-US" dirty="0" smtClean="0"/>
              <a:t>LENIN: leader of the Bolsheviks</a:t>
            </a:r>
          </a:p>
          <a:p>
            <a:r>
              <a:rPr lang="en-US" dirty="0" smtClean="0"/>
              <a:t>Lenin fled Russia in early 1900s to avoid arrest</a:t>
            </a:r>
            <a:endParaRPr lang="en-US" dirty="0"/>
          </a:p>
        </p:txBody>
      </p:sp>
      <p:pic>
        <p:nvPicPr>
          <p:cNvPr id="5" name="Content Placeholder 4" descr="lenin1.jpg"/>
          <p:cNvPicPr>
            <a:picLocks noGrp="1" noChangeAspect="1"/>
          </p:cNvPicPr>
          <p:nvPr>
            <p:ph sz="half" idx="2"/>
          </p:nvPr>
        </p:nvPicPr>
        <p:blipFill>
          <a:blip r:embed="rId2"/>
          <a:srcRect l="-8812" r="-8812"/>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30920" y="253536"/>
            <a:ext cx="8708964" cy="1143000"/>
          </a:xfrm>
        </p:spPr>
        <p:txBody>
          <a:bodyPr>
            <a:normAutofit fontScale="90000"/>
          </a:bodyPr>
          <a:lstStyle/>
          <a:p>
            <a:r>
              <a:rPr lang="en-US" dirty="0" smtClean="0"/>
              <a:t>T</a:t>
            </a:r>
            <a:r>
              <a:rPr lang="en-US" dirty="0" smtClean="0"/>
              <a:t>he Romanov Dynasty Faces Crisis </a:t>
            </a:r>
            <a:endParaRPr lang="en-US" dirty="0"/>
          </a:p>
        </p:txBody>
      </p:sp>
      <p:sp>
        <p:nvSpPr>
          <p:cNvPr id="4" name="Content Placeholder 3"/>
          <p:cNvSpPr>
            <a:spLocks noGrp="1"/>
          </p:cNvSpPr>
          <p:nvPr>
            <p:ph idx="1"/>
          </p:nvPr>
        </p:nvSpPr>
        <p:spPr>
          <a:xfrm>
            <a:off x="230920" y="1646236"/>
            <a:ext cx="8708964" cy="5211763"/>
          </a:xfrm>
        </p:spPr>
        <p:txBody>
          <a:bodyPr>
            <a:normAutofit fontScale="92500"/>
          </a:bodyPr>
          <a:lstStyle/>
          <a:p>
            <a:pPr marL="0" indent="0">
              <a:buNone/>
            </a:pPr>
            <a:r>
              <a:rPr lang="en-US" dirty="0" smtClean="0"/>
              <a:t>Between 1904 &amp; 1917, Russia faced a series of crises, including:</a:t>
            </a:r>
          </a:p>
          <a:p>
            <a:pPr marL="514350" indent="-514350">
              <a:buAutoNum type="arabicPeriod"/>
            </a:pPr>
            <a:r>
              <a:rPr lang="en-US" dirty="0" smtClean="0"/>
              <a:t>Russo-Japanese War</a:t>
            </a:r>
          </a:p>
          <a:p>
            <a:pPr marL="514350" indent="-514350">
              <a:buAutoNum type="arabicPeriod"/>
            </a:pPr>
            <a:r>
              <a:rPr lang="en-US" dirty="0" smtClean="0"/>
              <a:t>Bloody Sunday: Revolution of 1905</a:t>
            </a:r>
          </a:p>
          <a:p>
            <a:pPr marL="514350" indent="-514350">
              <a:buAutoNum type="arabicPeriod"/>
            </a:pPr>
            <a:r>
              <a:rPr lang="en-US" dirty="0" smtClean="0"/>
              <a:t>World War I</a:t>
            </a:r>
          </a:p>
          <a:p>
            <a:r>
              <a:rPr lang="en-US" dirty="0" smtClean="0"/>
              <a:t>In 1915, Czarina Alexandra ran the government and fell under influence of Rasputin</a:t>
            </a:r>
          </a:p>
          <a:p>
            <a:pPr>
              <a:buNone/>
            </a:pPr>
            <a:r>
              <a:rPr lang="en-US" dirty="0" smtClean="0"/>
              <a:t>RASPUTIN: self-described “holy man” who claimed to have magical healing powers</a:t>
            </a:r>
          </a:p>
          <a:p>
            <a:r>
              <a:rPr lang="en-US" dirty="0" smtClean="0"/>
              <a:t>Alexandra allowed Rasputin to make key political decisions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March Revolution</a:t>
            </a:r>
            <a:endParaRPr lang="en-US" dirty="0"/>
          </a:p>
        </p:txBody>
      </p:sp>
      <p:pic>
        <p:nvPicPr>
          <p:cNvPr id="6" name="Content Placeholder 5" descr="MarchRevolution.jpg"/>
          <p:cNvPicPr>
            <a:picLocks noGrp="1" noChangeAspect="1"/>
          </p:cNvPicPr>
          <p:nvPr>
            <p:ph sz="half" idx="1"/>
          </p:nvPr>
        </p:nvPicPr>
        <p:blipFill>
          <a:blip r:embed="rId2"/>
          <a:srcRect l="-7812" r="-7812"/>
          <a:stretch>
            <a:fillRect/>
          </a:stretch>
        </p:blipFill>
        <p:spPr/>
      </p:pic>
      <p:sp>
        <p:nvSpPr>
          <p:cNvPr id="5" name="Content Placeholder 4"/>
          <p:cNvSpPr>
            <a:spLocks noGrp="1"/>
          </p:cNvSpPr>
          <p:nvPr>
            <p:ph sz="half" idx="2"/>
          </p:nvPr>
        </p:nvSpPr>
        <p:spPr>
          <a:xfrm>
            <a:off x="4495800" y="1645920"/>
            <a:ext cx="4601896" cy="5212081"/>
          </a:xfrm>
        </p:spPr>
        <p:txBody>
          <a:bodyPr>
            <a:normAutofit lnSpcReduction="10000"/>
          </a:bodyPr>
          <a:lstStyle/>
          <a:p>
            <a:r>
              <a:rPr lang="en-US" dirty="0" smtClean="0"/>
              <a:t>In March 1917, women textile workers led a strike</a:t>
            </a:r>
          </a:p>
          <a:p>
            <a:r>
              <a:rPr lang="en-US" dirty="0" smtClean="0"/>
              <a:t>Soldiers later joined with the workers</a:t>
            </a:r>
          </a:p>
          <a:p>
            <a:r>
              <a:rPr lang="en-US" dirty="0" smtClean="0"/>
              <a:t>Forced Czar Nicholas II to give up the throne</a:t>
            </a:r>
          </a:p>
          <a:p>
            <a:r>
              <a:rPr lang="en-US" dirty="0" smtClean="0"/>
              <a:t>One year later, czar and his family were killed</a:t>
            </a:r>
          </a:p>
          <a:p>
            <a:r>
              <a:rPr lang="en-US" dirty="0" smtClean="0"/>
              <a:t>A temporary </a:t>
            </a:r>
            <a:r>
              <a:rPr lang="en-US" dirty="0" err="1" smtClean="0"/>
              <a:t>gov’t</a:t>
            </a:r>
            <a:r>
              <a:rPr lang="en-US" dirty="0" smtClean="0"/>
              <a:t> was set up</a:t>
            </a:r>
          </a:p>
          <a:p>
            <a:r>
              <a:rPr lang="en-US" dirty="0" smtClean="0"/>
              <a:t>Lenin returned in April 1917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Bolshevik Revolution</a:t>
            </a:r>
            <a:endParaRPr lang="en-US" dirty="0"/>
          </a:p>
        </p:txBody>
      </p:sp>
      <p:sp>
        <p:nvSpPr>
          <p:cNvPr id="3" name="Content Placeholder 2"/>
          <p:cNvSpPr>
            <a:spLocks noGrp="1"/>
          </p:cNvSpPr>
          <p:nvPr>
            <p:ph sz="half" idx="1"/>
          </p:nvPr>
        </p:nvSpPr>
        <p:spPr>
          <a:xfrm>
            <a:off x="197931" y="1645920"/>
            <a:ext cx="4297869" cy="5212080"/>
          </a:xfrm>
        </p:spPr>
        <p:txBody>
          <a:bodyPr>
            <a:normAutofit/>
          </a:bodyPr>
          <a:lstStyle/>
          <a:p>
            <a:r>
              <a:rPr lang="en-US" dirty="0" smtClean="0"/>
              <a:t>In November 1917, Bolshevik Red Guards stormed the palace and took over</a:t>
            </a:r>
          </a:p>
          <a:p>
            <a:r>
              <a:rPr lang="en-US" dirty="0" smtClean="0"/>
              <a:t>Lenin distributed farm land to peasants</a:t>
            </a:r>
          </a:p>
          <a:p>
            <a:r>
              <a:rPr lang="en-US" dirty="0" smtClean="0"/>
              <a:t>Signed Treaty of Brest-Litovsk with Germany</a:t>
            </a:r>
          </a:p>
          <a:p>
            <a:r>
              <a:rPr lang="en-US" dirty="0" smtClean="0"/>
              <a:t>Renamed party the Communist Party</a:t>
            </a:r>
          </a:p>
          <a:p>
            <a:r>
              <a:rPr lang="en-US" dirty="0" smtClean="0"/>
              <a:t>USSR slowly recovered</a:t>
            </a:r>
          </a:p>
        </p:txBody>
      </p:sp>
      <p:pic>
        <p:nvPicPr>
          <p:cNvPr id="5" name="Content Placeholder 4" descr="BolshevikRevolution.jpg"/>
          <p:cNvPicPr>
            <a:picLocks noGrp="1" noChangeAspect="1"/>
          </p:cNvPicPr>
          <p:nvPr>
            <p:ph sz="half" idx="2"/>
          </p:nvPr>
        </p:nvPicPr>
        <p:blipFill>
          <a:blip r:embed="rId2"/>
          <a:srcRect l="-10581" r="-10581"/>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ＭＳ 明朝"/>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967</TotalTime>
  <Words>1566</Words>
  <Application>Microsoft Macintosh PowerPoint</Application>
  <PresentationFormat>On-screen Show (4:3)</PresentationFormat>
  <Paragraphs>139</Paragraphs>
  <Slides>27</Slides>
  <Notes>4</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Foundry</vt:lpstr>
      <vt:lpstr>World Between The Wars</vt:lpstr>
      <vt:lpstr>Unit Seven Overview</vt:lpstr>
      <vt:lpstr>Revolution in Russia</vt:lpstr>
      <vt:lpstr>Setting the Stage</vt:lpstr>
      <vt:lpstr>Romanov Dynasty</vt:lpstr>
      <vt:lpstr>Growth of Revolutionaries</vt:lpstr>
      <vt:lpstr>The Romanov Dynasty Faces Crisis </vt:lpstr>
      <vt:lpstr>March Revolution</vt:lpstr>
      <vt:lpstr>Bolshevik Revolution</vt:lpstr>
      <vt:lpstr>Stalinist Russia</vt:lpstr>
      <vt:lpstr>End of Chinese Imperial Rule</vt:lpstr>
      <vt:lpstr>Setting the Stage</vt:lpstr>
      <vt:lpstr>Overthrow of the Qing Dynasty</vt:lpstr>
      <vt:lpstr>Communism in China</vt:lpstr>
      <vt:lpstr>India Gains Independence</vt:lpstr>
      <vt:lpstr>Setting the Stage</vt:lpstr>
      <vt:lpstr>Emergence of Mohandas Gandhi</vt:lpstr>
      <vt:lpstr>Campaign for Independence</vt:lpstr>
      <vt:lpstr>Europe Between the Wars</vt:lpstr>
      <vt:lpstr>Setting the Stage</vt:lpstr>
      <vt:lpstr>Europe After the War</vt:lpstr>
      <vt:lpstr>The Great Depression</vt:lpstr>
      <vt:lpstr>World Responds to Crisis</vt:lpstr>
      <vt:lpstr>Rise of Fascism</vt:lpstr>
      <vt:lpstr>Hitler Takes Control</vt:lpstr>
      <vt:lpstr>Hitler Defies Versailles Treaty</vt:lpstr>
      <vt:lpstr>Western Democracies Fail</vt:lpstr>
    </vt:vector>
  </TitlesOfParts>
  <Company>New England School of Law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Between The Wars</dc:title>
  <dc:creator>Sara Estis</dc:creator>
  <cp:lastModifiedBy>Sara Estis</cp:lastModifiedBy>
  <cp:revision>12</cp:revision>
  <dcterms:created xsi:type="dcterms:W3CDTF">2013-12-29T23:53:06Z</dcterms:created>
  <dcterms:modified xsi:type="dcterms:W3CDTF">2013-12-30T16:00:50Z</dcterms:modified>
</cp:coreProperties>
</file>