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931" r:id="rId1"/>
  </p:sldMasterIdLst>
  <p:notesMasterIdLst>
    <p:notesMasterId r:id="rId31"/>
  </p:notesMasterIdLst>
  <p:sldIdLst>
    <p:sldId id="256" r:id="rId2"/>
    <p:sldId id="274" r:id="rId3"/>
    <p:sldId id="257" r:id="rId4"/>
    <p:sldId id="258" r:id="rId5"/>
    <p:sldId id="259" r:id="rId6"/>
    <p:sldId id="260" r:id="rId7"/>
    <p:sldId id="261" r:id="rId8"/>
    <p:sldId id="262" r:id="rId9"/>
    <p:sldId id="263" r:id="rId10"/>
    <p:sldId id="264" r:id="rId11"/>
    <p:sldId id="265" r:id="rId12"/>
    <p:sldId id="266" r:id="rId13"/>
    <p:sldId id="268" r:id="rId14"/>
    <p:sldId id="267" r:id="rId15"/>
    <p:sldId id="269" r:id="rId16"/>
    <p:sldId id="270" r:id="rId17"/>
    <p:sldId id="271" r:id="rId18"/>
    <p:sldId id="272" r:id="rId19"/>
    <p:sldId id="273" r:id="rId20"/>
    <p:sldId id="275" r:id="rId21"/>
    <p:sldId id="276" r:id="rId22"/>
    <p:sldId id="277" r:id="rId23"/>
    <p:sldId id="278" r:id="rId24"/>
    <p:sldId id="279" r:id="rId25"/>
    <p:sldId id="280" r:id="rId26"/>
    <p:sldId id="281" r:id="rId27"/>
    <p:sldId id="282" r:id="rId28"/>
    <p:sldId id="283" r:id="rId29"/>
    <p:sldId id="28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4" d="100"/>
          <a:sy n="94" d="100"/>
        </p:scale>
        <p:origin x="-464"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8BAB4F-9DF7-6942-8A96-819DF078CC1E}" type="datetimeFigureOut">
              <a:rPr lang="en-US" smtClean="0"/>
              <a:pPr/>
              <a:t>11/4/13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CF7FA7-349E-8448-8BE6-033C458B255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CF7FA7-349E-8448-8BE6-033C458B255E}"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Early in the industrial rev, members of the middle class were indifferent to the suffering of workers</a:t>
            </a:r>
          </a:p>
          <a:p>
            <a:pPr>
              <a:buFontTx/>
              <a:buChar char="-"/>
            </a:pPr>
            <a:r>
              <a:rPr lang="en-US" dirty="0" smtClean="0"/>
              <a:t>As industrialization</a:t>
            </a:r>
            <a:r>
              <a:rPr lang="en-US" baseline="0" dirty="0" smtClean="0"/>
              <a:t> continued, people began to call for reforms to improve conditions</a:t>
            </a:r>
          </a:p>
          <a:p>
            <a:pPr>
              <a:buFontTx/>
              <a:buChar char="-"/>
            </a:pPr>
            <a:endParaRPr lang="en-US" baseline="0" dirty="0" smtClean="0"/>
          </a:p>
          <a:p>
            <a:pPr>
              <a:buFontTx/>
              <a:buChar char="-"/>
            </a:pPr>
            <a:r>
              <a:rPr lang="en-US" baseline="0" dirty="0" smtClean="0"/>
              <a:t> journalists and writers described in vivid detail the conditions in the factories and mines</a:t>
            </a:r>
          </a:p>
          <a:p>
            <a:pPr>
              <a:buFontTx/>
              <a:buChar char="-"/>
            </a:pPr>
            <a:endParaRPr lang="en-US" baseline="0" dirty="0" smtClean="0"/>
          </a:p>
          <a:p>
            <a:pPr>
              <a:buFontTx/>
              <a:buChar char="-"/>
            </a:pPr>
            <a:r>
              <a:rPr lang="en-US" baseline="0" dirty="0" smtClean="0"/>
              <a:t> ten hours act eventually extended to everyone</a:t>
            </a:r>
            <a:endParaRPr lang="en-US" dirty="0"/>
          </a:p>
        </p:txBody>
      </p:sp>
      <p:sp>
        <p:nvSpPr>
          <p:cNvPr id="4" name="Slide Number Placeholder 3"/>
          <p:cNvSpPr>
            <a:spLocks noGrp="1"/>
          </p:cNvSpPr>
          <p:nvPr>
            <p:ph type="sldNum" sz="quarter" idx="10"/>
          </p:nvPr>
        </p:nvSpPr>
        <p:spPr/>
        <p:txBody>
          <a:bodyPr/>
          <a:lstStyle/>
          <a:p>
            <a:fld id="{62CF7FA7-349E-8448-8BE6-033C458B255E}" type="slidenum">
              <a:rPr lang="en-US" smtClean="0"/>
              <a:pPr/>
              <a:t>26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CF7FA7-349E-8448-8BE6-033C458B255E}" type="slidenum">
              <a:rPr lang="en-US" smtClean="0"/>
              <a:pPr/>
              <a:t>27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CF7FA7-349E-8448-8BE6-033C458B255E}" type="slidenum">
              <a:rPr lang="en-US" smtClean="0"/>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CF7FA7-349E-8448-8BE6-033C458B255E}"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CF7FA7-349E-8448-8BE6-033C458B255E}"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new invention triggered</a:t>
            </a:r>
            <a:r>
              <a:rPr lang="en-US" baseline="0" dirty="0" smtClean="0"/>
              <a:t> other new inventions</a:t>
            </a:r>
          </a:p>
          <a:p>
            <a:endParaRPr lang="en-US" baseline="0" dirty="0" smtClean="0"/>
          </a:p>
          <a:p>
            <a:r>
              <a:rPr lang="en-US" baseline="0" dirty="0" smtClean="0"/>
              <a:t>Early textile mills were examples of the factory system in place</a:t>
            </a:r>
            <a:endParaRPr lang="en-US" dirty="0"/>
          </a:p>
        </p:txBody>
      </p:sp>
      <p:sp>
        <p:nvSpPr>
          <p:cNvPr id="4" name="Slide Number Placeholder 3"/>
          <p:cNvSpPr>
            <a:spLocks noGrp="1"/>
          </p:cNvSpPr>
          <p:nvPr>
            <p:ph type="sldNum" sz="quarter" idx="10"/>
          </p:nvPr>
        </p:nvSpPr>
        <p:spPr/>
        <p:txBody>
          <a:bodyPr/>
          <a:lstStyle/>
          <a:p>
            <a:fld id="{62CF7FA7-349E-8448-8BE6-033C458B255E}"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Individuals could improve social standing</a:t>
            </a:r>
            <a:endParaRPr lang="en-US" dirty="0"/>
          </a:p>
        </p:txBody>
      </p:sp>
      <p:sp>
        <p:nvSpPr>
          <p:cNvPr id="4" name="Slide Number Placeholder 3"/>
          <p:cNvSpPr>
            <a:spLocks noGrp="1"/>
          </p:cNvSpPr>
          <p:nvPr>
            <p:ph type="sldNum" sz="quarter" idx="10"/>
          </p:nvPr>
        </p:nvSpPr>
        <p:spPr/>
        <p:txBody>
          <a:bodyPr/>
          <a:lstStyle/>
          <a:p>
            <a:fld id="{62CF7FA7-349E-8448-8BE6-033C458B255E}"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CF7FA7-349E-8448-8BE6-033C458B255E}"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CF7FA7-349E-8448-8BE6-033C458B255E}"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CF7FA7-349E-8448-8BE6-033C458B255E}"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Radically changed patterns of life</a:t>
            </a:r>
          </a:p>
          <a:p>
            <a:endParaRPr lang="en-US" dirty="0" smtClean="0"/>
          </a:p>
          <a:p>
            <a:r>
              <a:rPr lang="en-US" dirty="0" smtClean="0"/>
              <a:t>140 mil to 463 mil (x3 = 420)</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2CF7FA7-349E-8448-8BE6-033C458B255E}"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089E71B-FF11-2C40-80DD-C8FEB8EB2899}" type="datetimeFigureOut">
              <a:rPr lang="en-US" smtClean="0"/>
              <a:pPr/>
              <a:t>11/4/13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89E71B-FF11-2C40-80DD-C8FEB8EB2899}" type="datetimeFigureOut">
              <a:rPr lang="en-US" smtClean="0"/>
              <a:pPr/>
              <a:t>11/4/13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9170D-3FDE-B44A-A16B-C06A2D4337F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89E71B-FF11-2C40-80DD-C8FEB8EB2899}" type="datetimeFigureOut">
              <a:rPr lang="en-US" smtClean="0"/>
              <a:pPr/>
              <a:t>11/4/13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9170D-3FDE-B44A-A16B-C06A2D4337F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89E71B-FF11-2C40-80DD-C8FEB8EB2899}" type="datetimeFigureOut">
              <a:rPr lang="en-US" smtClean="0"/>
              <a:pPr/>
              <a:t>11/4/13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9170D-3FDE-B44A-A16B-C06A2D4337F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A68F8B9-AF0E-4407-9120-908A1FA1066B}" type="datetime1">
              <a:rPr lang="en-US" smtClean="0"/>
              <a:pPr/>
              <a:t>11/4/13</a:t>
            </a:fld>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59EC1F77-7E87-445D-9269-B7FDF20BAC8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089E71B-FF11-2C40-80DD-C8FEB8EB2899}" type="datetimeFigureOut">
              <a:rPr lang="en-US" smtClean="0"/>
              <a:pPr/>
              <a:t>11/4/13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59170D-3FDE-B44A-A16B-C06A2D4337F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089E71B-FF11-2C40-80DD-C8FEB8EB2899}" type="datetimeFigureOut">
              <a:rPr lang="en-US" smtClean="0"/>
              <a:pPr/>
              <a:t>11/4/13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59170D-3FDE-B44A-A16B-C06A2D4337F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089E71B-FF11-2C40-80DD-C8FEB8EB2899}" type="datetimeFigureOut">
              <a:rPr lang="en-US" smtClean="0"/>
              <a:pPr/>
              <a:t>11/4/13</a:t>
            </a:fld>
            <a:endParaRPr lang="en-US"/>
          </a:p>
        </p:txBody>
      </p:sp>
      <p:sp>
        <p:nvSpPr>
          <p:cNvPr id="8" name="Slide Number Placeholder 7"/>
          <p:cNvSpPr>
            <a:spLocks noGrp="1"/>
          </p:cNvSpPr>
          <p:nvPr>
            <p:ph type="sldNum" sz="quarter" idx="11"/>
          </p:nvPr>
        </p:nvSpPr>
        <p:spPr/>
        <p:txBody>
          <a:bodyPr/>
          <a:lstStyle/>
          <a:p>
            <a:fld id="{6459170D-3FDE-B44A-A16B-C06A2D4337FC}"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9E71B-FF11-2C40-80DD-C8FEB8EB2899}" type="datetimeFigureOut">
              <a:rPr lang="en-US" smtClean="0"/>
              <a:pPr/>
              <a:t>11/4/13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59170D-3FDE-B44A-A16B-C06A2D4337F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089E71B-FF11-2C40-80DD-C8FEB8EB2899}" type="datetimeFigureOut">
              <a:rPr lang="en-US" smtClean="0"/>
              <a:pPr/>
              <a:t>11/4/13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6459170D-3FDE-B44A-A16B-C06A2D4337F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E089E71B-FF11-2C40-80DD-C8FEB8EB2899}" type="datetimeFigureOut">
              <a:rPr lang="en-US" smtClean="0"/>
              <a:pPr/>
              <a:t>11/4/13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59170D-3FDE-B44A-A16B-C06A2D4337F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089E71B-FF11-2C40-80DD-C8FEB8EB2899}" type="datetimeFigureOut">
              <a:rPr lang="en-US" smtClean="0"/>
              <a:pPr/>
              <a:t>11/4/13</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459170D-3FDE-B44A-A16B-C06A2D4337F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0.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921" y="3337560"/>
            <a:ext cx="7224480" cy="2301240"/>
          </a:xfrm>
        </p:spPr>
        <p:txBody>
          <a:bodyPr>
            <a:normAutofit/>
          </a:bodyPr>
          <a:lstStyle/>
          <a:p>
            <a:r>
              <a:rPr lang="en-US" sz="5200" dirty="0" smtClean="0"/>
              <a:t>Industrial Revolution</a:t>
            </a:r>
            <a:endParaRPr lang="en-US" sz="5200" dirty="0"/>
          </a:p>
        </p:txBody>
      </p:sp>
      <p:sp>
        <p:nvSpPr>
          <p:cNvPr id="3" name="Subtitle 2"/>
          <p:cNvSpPr>
            <a:spLocks noGrp="1"/>
          </p:cNvSpPr>
          <p:nvPr>
            <p:ph type="subTitle" idx="1"/>
          </p:nvPr>
        </p:nvSpPr>
        <p:spPr>
          <a:xfrm>
            <a:off x="433049" y="1544812"/>
            <a:ext cx="7022351" cy="1752600"/>
          </a:xfrm>
        </p:spPr>
        <p:txBody>
          <a:bodyPr>
            <a:normAutofit/>
          </a:bodyPr>
          <a:lstStyle/>
          <a:p>
            <a:r>
              <a:rPr lang="en-US" sz="2400" dirty="0" smtClean="0"/>
              <a:t>Unit Four</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8776" cy="1143000"/>
          </a:xfrm>
        </p:spPr>
        <p:txBody>
          <a:bodyPr>
            <a:normAutofit fontScale="90000"/>
          </a:bodyPr>
          <a:lstStyle/>
          <a:p>
            <a:pPr algn="ctr"/>
            <a:r>
              <a:rPr lang="en-US" dirty="0" smtClean="0"/>
              <a:t>Advances in </a:t>
            </a:r>
            <a:br>
              <a:rPr lang="en-US" dirty="0" smtClean="0"/>
            </a:br>
            <a:r>
              <a:rPr lang="en-US" dirty="0" smtClean="0"/>
              <a:t>Transportation &amp; Communication</a:t>
            </a:r>
            <a:endParaRPr lang="en-US" dirty="0"/>
          </a:p>
        </p:txBody>
      </p:sp>
      <p:sp>
        <p:nvSpPr>
          <p:cNvPr id="4" name="Content Placeholder 3"/>
          <p:cNvSpPr>
            <a:spLocks noGrp="1"/>
          </p:cNvSpPr>
          <p:nvPr>
            <p:ph sz="half" idx="2"/>
          </p:nvPr>
        </p:nvSpPr>
        <p:spPr>
          <a:xfrm>
            <a:off x="3859655" y="1814504"/>
            <a:ext cx="5047240" cy="4816683"/>
          </a:xfrm>
        </p:spPr>
        <p:txBody>
          <a:bodyPr>
            <a:noAutofit/>
          </a:bodyPr>
          <a:lstStyle/>
          <a:p>
            <a:r>
              <a:rPr lang="en-US" sz="2700" dirty="0" smtClean="0"/>
              <a:t>Canal building connected mines and factories</a:t>
            </a:r>
          </a:p>
          <a:p>
            <a:r>
              <a:rPr lang="en-US" sz="2700" dirty="0" smtClean="0"/>
              <a:t>Road building increased</a:t>
            </a:r>
          </a:p>
          <a:p>
            <a:r>
              <a:rPr lang="en-US" sz="2700" dirty="0" smtClean="0"/>
              <a:t>Railroad industry developed</a:t>
            </a:r>
          </a:p>
          <a:p>
            <a:r>
              <a:rPr lang="en-US" sz="2700" dirty="0" smtClean="0"/>
              <a:t>Railroads brought raw materials, factories and markets together</a:t>
            </a:r>
          </a:p>
          <a:p>
            <a:r>
              <a:rPr lang="en-US" sz="2700" dirty="0" smtClean="0"/>
              <a:t>Railroad and the steamship improved communication within nations and around the world</a:t>
            </a:r>
            <a:endParaRPr lang="en-US" sz="2700" dirty="0"/>
          </a:p>
        </p:txBody>
      </p:sp>
      <p:pic>
        <p:nvPicPr>
          <p:cNvPr id="5" name="Picture 4" descr="therocket.jpg"/>
          <p:cNvPicPr>
            <a:picLocks noChangeAspect="1"/>
          </p:cNvPicPr>
          <p:nvPr/>
        </p:nvPicPr>
        <p:blipFill>
          <a:blip r:embed="rId2"/>
          <a:stretch>
            <a:fillRect/>
          </a:stretch>
        </p:blipFill>
        <p:spPr>
          <a:xfrm>
            <a:off x="321731" y="2697480"/>
            <a:ext cx="3339994" cy="29228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35270" cy="1143000"/>
          </a:xfrm>
        </p:spPr>
        <p:txBody>
          <a:bodyPr/>
          <a:lstStyle/>
          <a:p>
            <a:pPr algn="ctr"/>
            <a:r>
              <a:rPr lang="en-US" dirty="0" smtClean="0"/>
              <a:t>Follow the Leader</a:t>
            </a:r>
            <a:endParaRPr lang="en-US" dirty="0"/>
          </a:p>
        </p:txBody>
      </p:sp>
      <p:sp>
        <p:nvSpPr>
          <p:cNvPr id="6" name="Content Placeholder 5"/>
          <p:cNvSpPr>
            <a:spLocks noGrp="1"/>
          </p:cNvSpPr>
          <p:nvPr>
            <p:ph idx="1"/>
          </p:nvPr>
        </p:nvSpPr>
        <p:spPr>
          <a:xfrm>
            <a:off x="247414" y="1600200"/>
            <a:ext cx="8692470" cy="4965005"/>
          </a:xfrm>
        </p:spPr>
        <p:txBody>
          <a:bodyPr/>
          <a:lstStyle/>
          <a:p>
            <a:pPr marL="49213" indent="-12700" algn="ctr">
              <a:spcBef>
                <a:spcPts val="0"/>
              </a:spcBef>
              <a:buNone/>
            </a:pPr>
            <a:r>
              <a:rPr lang="en-US" dirty="0" smtClean="0"/>
              <a:t>Britain led the Industrial Revolution</a:t>
            </a:r>
            <a:r>
              <a:rPr lang="en-US" dirty="0" smtClean="0"/>
              <a:t> </a:t>
            </a:r>
          </a:p>
          <a:p>
            <a:pPr marL="49213" indent="-12700" algn="ctr">
              <a:spcBef>
                <a:spcPts val="0"/>
              </a:spcBef>
              <a:buNone/>
            </a:pPr>
            <a:r>
              <a:rPr lang="en-US" dirty="0" smtClean="0"/>
              <a:t>for six </a:t>
            </a:r>
            <a:r>
              <a:rPr lang="en-US" dirty="0" smtClean="0"/>
              <a:t>main reasons:</a:t>
            </a:r>
          </a:p>
          <a:p>
            <a:pPr marL="550863" indent="-514350">
              <a:buAutoNum type="arabicPeriod"/>
            </a:pPr>
            <a:r>
              <a:rPr lang="en-US" dirty="0" smtClean="0"/>
              <a:t>Agricultural Revolution</a:t>
            </a:r>
          </a:p>
          <a:p>
            <a:pPr marL="550863" indent="-514350">
              <a:buAutoNum type="arabicPeriod"/>
            </a:pPr>
            <a:r>
              <a:rPr lang="en-US" dirty="0" smtClean="0"/>
              <a:t>Plentiful iron and coal resources</a:t>
            </a:r>
          </a:p>
          <a:p>
            <a:pPr marL="550863" indent="-514350">
              <a:buAutoNum type="arabicPeriod"/>
            </a:pPr>
            <a:r>
              <a:rPr lang="en-US" dirty="0" smtClean="0"/>
              <a:t>Leading commercial power in Europe</a:t>
            </a:r>
          </a:p>
          <a:p>
            <a:pPr marL="550863" indent="-514350">
              <a:buAutoNum type="arabicPeriod"/>
            </a:pPr>
            <a:r>
              <a:rPr lang="en-US" dirty="0" smtClean="0"/>
              <a:t>Large colonial empire to provide raw materials</a:t>
            </a:r>
          </a:p>
          <a:p>
            <a:pPr marL="550863" indent="-514350">
              <a:buAutoNum type="arabicPeriod"/>
            </a:pPr>
            <a:r>
              <a:rPr lang="en-US" dirty="0" smtClean="0"/>
              <a:t>Adopted policies to encourage industry growth</a:t>
            </a:r>
          </a:p>
          <a:p>
            <a:pPr marL="550863" indent="-514350">
              <a:buAutoNum type="arabicPeriod"/>
            </a:pPr>
            <a:r>
              <a:rPr lang="en-US" dirty="0" smtClean="0"/>
              <a:t>Intellectual and social climate in Britain encouraged industrialization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Rise of Modern Industry</a:t>
            </a:r>
            <a:endParaRPr lang="en-US" dirty="0"/>
          </a:p>
        </p:txBody>
      </p:sp>
      <p:sp>
        <p:nvSpPr>
          <p:cNvPr id="5" name="Text Placeholder 4"/>
          <p:cNvSpPr>
            <a:spLocks noGrp="1"/>
          </p:cNvSpPr>
          <p:nvPr>
            <p:ph type="body" idx="1"/>
          </p:nvPr>
        </p:nvSpPr>
        <p:spPr/>
        <p:txBody>
          <a:bodyPr/>
          <a:lstStyle/>
          <a:p>
            <a:r>
              <a:rPr lang="en-US" dirty="0" smtClean="0"/>
              <a:t>Section Two</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18776" cy="1143000"/>
          </a:xfrm>
        </p:spPr>
        <p:txBody>
          <a:bodyPr/>
          <a:lstStyle/>
          <a:p>
            <a:pPr algn="ctr"/>
            <a:r>
              <a:rPr lang="en-US" dirty="0" smtClean="0"/>
              <a:t>Rise of Modern Industry</a:t>
            </a:r>
            <a:endParaRPr lang="en-US" dirty="0"/>
          </a:p>
        </p:txBody>
      </p:sp>
      <p:sp>
        <p:nvSpPr>
          <p:cNvPr id="5" name="Content Placeholder 4"/>
          <p:cNvSpPr>
            <a:spLocks noGrp="1"/>
          </p:cNvSpPr>
          <p:nvPr>
            <p:ph idx="1"/>
          </p:nvPr>
        </p:nvSpPr>
        <p:spPr>
          <a:xfrm>
            <a:off x="457200" y="1814504"/>
            <a:ext cx="8218776" cy="4525963"/>
          </a:xfrm>
        </p:spPr>
        <p:txBody>
          <a:bodyPr>
            <a:normAutofit/>
          </a:bodyPr>
          <a:lstStyle/>
          <a:p>
            <a:pPr marL="49213" indent="-12700" algn="ctr">
              <a:buNone/>
            </a:pPr>
            <a:r>
              <a:rPr lang="en-US" sz="3500" dirty="0" smtClean="0"/>
              <a:t>The pace of industrialization quickened after 1850 and the Industrial Revolution went into its second stage. Industry grew rapidly in western Europe, especially in Belgium, France and Germany. In the rest of the world, industry began to grow more rapidly in the United States and in Japan.</a:t>
            </a:r>
            <a:endParaRPr lang="en-US" sz="3500"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51764" cy="1143000"/>
          </a:xfrm>
        </p:spPr>
        <p:txBody>
          <a:bodyPr/>
          <a:lstStyle/>
          <a:p>
            <a:pPr algn="ctr"/>
            <a:r>
              <a:rPr lang="en-US" dirty="0" smtClean="0"/>
              <a:t>Spread of Industrialization</a:t>
            </a:r>
            <a:endParaRPr lang="en-US" dirty="0"/>
          </a:p>
        </p:txBody>
      </p:sp>
      <p:sp>
        <p:nvSpPr>
          <p:cNvPr id="5" name="Content Placeholder 4"/>
          <p:cNvSpPr>
            <a:spLocks noGrp="1"/>
          </p:cNvSpPr>
          <p:nvPr>
            <p:ph sz="half" idx="1"/>
          </p:nvPr>
        </p:nvSpPr>
        <p:spPr>
          <a:xfrm>
            <a:off x="229697" y="1600200"/>
            <a:ext cx="4492527" cy="4992667"/>
          </a:xfrm>
        </p:spPr>
        <p:txBody>
          <a:bodyPr/>
          <a:lstStyle/>
          <a:p>
            <a:pPr marL="0" indent="36513">
              <a:buNone/>
            </a:pPr>
            <a:r>
              <a:rPr lang="en-US" dirty="0" smtClean="0"/>
              <a:t>Other nations began to challenge British leadership in the Industrial Revolution.</a:t>
            </a:r>
          </a:p>
          <a:p>
            <a:r>
              <a:rPr lang="en-US" dirty="0" smtClean="0"/>
              <a:t>Belgium was first to industrialize, followed by France</a:t>
            </a:r>
          </a:p>
          <a:p>
            <a:r>
              <a:rPr lang="en-US" dirty="0" smtClean="0"/>
              <a:t>The US followed, using their natural resources</a:t>
            </a:r>
          </a:p>
          <a:p>
            <a:r>
              <a:rPr lang="en-US" dirty="0" smtClean="0"/>
              <a:t>In the US, railroad building fostered rapid economic growth</a:t>
            </a:r>
            <a:endParaRPr lang="en-US" dirty="0"/>
          </a:p>
        </p:txBody>
      </p:sp>
      <p:pic>
        <p:nvPicPr>
          <p:cNvPr id="7" name="Content Placeholder 6" descr="industrializationineurope.JPG"/>
          <p:cNvPicPr>
            <a:picLocks noGrp="1" noChangeAspect="1"/>
          </p:cNvPicPr>
          <p:nvPr>
            <p:ph sz="half" idx="2"/>
          </p:nvPr>
        </p:nvPicPr>
        <p:blipFill>
          <a:blip r:embed="rId2"/>
          <a:srcRect l="-10249" r="-10249"/>
          <a:stretch>
            <a:fillRect/>
          </a:stretch>
        </p:blipFill>
        <p:spPr>
          <a:xfrm>
            <a:off x="4722225" y="1600200"/>
            <a:ext cx="4421775" cy="483054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30782" cy="1143000"/>
          </a:xfrm>
        </p:spPr>
        <p:txBody>
          <a:bodyPr>
            <a:normAutofit/>
          </a:bodyPr>
          <a:lstStyle/>
          <a:p>
            <a:pPr algn="ctr"/>
            <a:r>
              <a:rPr lang="en-US" dirty="0" smtClean="0"/>
              <a:t>Advances Science &amp; Technology</a:t>
            </a:r>
            <a:endParaRPr lang="en-US" dirty="0"/>
          </a:p>
        </p:txBody>
      </p:sp>
      <p:pic>
        <p:nvPicPr>
          <p:cNvPr id="5" name="Content Placeholder 4" descr="alexander_graham_bell_500px.jpg"/>
          <p:cNvPicPr>
            <a:picLocks noGrp="1" noChangeAspect="1"/>
          </p:cNvPicPr>
          <p:nvPr>
            <p:ph sz="half" idx="1"/>
          </p:nvPr>
        </p:nvPicPr>
        <p:blipFill>
          <a:blip r:embed="rId2"/>
          <a:srcRect t="-20790" b="-20790"/>
          <a:stretch>
            <a:fillRect/>
          </a:stretch>
        </p:blipFill>
        <p:spPr>
          <a:xfrm>
            <a:off x="265644" y="1600200"/>
            <a:ext cx="3849156" cy="4762997"/>
          </a:xfrm>
        </p:spPr>
      </p:pic>
      <p:sp>
        <p:nvSpPr>
          <p:cNvPr id="4" name="Content Placeholder 3"/>
          <p:cNvSpPr>
            <a:spLocks noGrp="1"/>
          </p:cNvSpPr>
          <p:nvPr>
            <p:ph sz="half" idx="2"/>
          </p:nvPr>
        </p:nvSpPr>
        <p:spPr>
          <a:xfrm>
            <a:off x="4114800" y="1600200"/>
            <a:ext cx="4816392" cy="4952137"/>
          </a:xfrm>
        </p:spPr>
        <p:txBody>
          <a:bodyPr>
            <a:normAutofit lnSpcReduction="10000"/>
          </a:bodyPr>
          <a:lstStyle/>
          <a:p>
            <a:r>
              <a:rPr lang="en-US" dirty="0" smtClean="0"/>
              <a:t>Scientific research resulted in new inventions</a:t>
            </a:r>
          </a:p>
          <a:p>
            <a:r>
              <a:rPr lang="en-US" dirty="0" smtClean="0"/>
              <a:t>Scientific research brought sweeping changes to various industries – textiles &amp; electricity</a:t>
            </a:r>
          </a:p>
          <a:p>
            <a:r>
              <a:rPr lang="en-US" dirty="0" smtClean="0"/>
              <a:t>1866: 1</a:t>
            </a:r>
            <a:r>
              <a:rPr lang="en-US" baseline="30000" dirty="0" smtClean="0"/>
              <a:t>st</a:t>
            </a:r>
            <a:r>
              <a:rPr lang="en-US" dirty="0" smtClean="0"/>
              <a:t> underwater telegraph across Atlantic</a:t>
            </a:r>
          </a:p>
          <a:p>
            <a:r>
              <a:rPr lang="en-US" dirty="0" smtClean="0"/>
              <a:t>1876: Alexander Graham Bell invented the telephone</a:t>
            </a:r>
          </a:p>
          <a:p>
            <a:r>
              <a:rPr lang="en-US" dirty="0" smtClean="0"/>
              <a:t>1900: Marconi developed the radio</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17271" cy="1143000"/>
          </a:xfrm>
        </p:spPr>
        <p:txBody>
          <a:bodyPr/>
          <a:lstStyle/>
          <a:p>
            <a:pPr algn="ctr"/>
            <a:r>
              <a:rPr lang="en-US" dirty="0" smtClean="0"/>
              <a:t>Revolution in Transportation</a:t>
            </a:r>
            <a:endParaRPr lang="en-US" dirty="0"/>
          </a:p>
        </p:txBody>
      </p:sp>
      <p:sp>
        <p:nvSpPr>
          <p:cNvPr id="3" name="Content Placeholder 2"/>
          <p:cNvSpPr>
            <a:spLocks noGrp="1"/>
          </p:cNvSpPr>
          <p:nvPr>
            <p:ph sz="half" idx="1"/>
          </p:nvPr>
        </p:nvSpPr>
        <p:spPr>
          <a:xfrm>
            <a:off x="457198" y="2215636"/>
            <a:ext cx="4015154" cy="4101009"/>
          </a:xfrm>
        </p:spPr>
        <p:txBody>
          <a:bodyPr>
            <a:noAutofit/>
          </a:bodyPr>
          <a:lstStyle/>
          <a:p>
            <a:r>
              <a:rPr lang="en-US" sz="3000" dirty="0" smtClean="0"/>
              <a:t>Dramatic advances made in late 1800s</a:t>
            </a:r>
          </a:p>
          <a:p>
            <a:r>
              <a:rPr lang="en-US" sz="3000" dirty="0" smtClean="0"/>
              <a:t>Development of internal combustion engine revolutionized transportation industry</a:t>
            </a:r>
          </a:p>
        </p:txBody>
      </p:sp>
      <p:pic>
        <p:nvPicPr>
          <p:cNvPr id="5" name="Content Placeholder 4" descr="internalcombustengine.jpg"/>
          <p:cNvPicPr>
            <a:picLocks noGrp="1" noChangeAspect="1"/>
          </p:cNvPicPr>
          <p:nvPr>
            <p:ph sz="half" idx="2"/>
          </p:nvPr>
        </p:nvPicPr>
        <p:blipFill>
          <a:blip r:embed="rId3"/>
          <a:srcRect t="-4771" b="-4771"/>
          <a:stretch>
            <a:fillRect/>
          </a:stretch>
        </p:blipFill>
        <p:spPr>
          <a:xfrm>
            <a:off x="5016870" y="1966312"/>
            <a:ext cx="3657600" cy="45259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17271" cy="1143000"/>
          </a:xfrm>
        </p:spPr>
        <p:txBody>
          <a:bodyPr/>
          <a:lstStyle/>
          <a:p>
            <a:pPr algn="ctr"/>
            <a:r>
              <a:rPr lang="en-US" dirty="0" smtClean="0"/>
              <a:t>New Production Methods</a:t>
            </a:r>
            <a:endParaRPr lang="en-US" dirty="0"/>
          </a:p>
        </p:txBody>
      </p:sp>
      <p:sp>
        <p:nvSpPr>
          <p:cNvPr id="4" name="Content Placeholder 3"/>
          <p:cNvSpPr>
            <a:spLocks noGrp="1"/>
          </p:cNvSpPr>
          <p:nvPr>
            <p:ph sz="half" idx="2"/>
          </p:nvPr>
        </p:nvSpPr>
        <p:spPr>
          <a:xfrm>
            <a:off x="243209" y="1600200"/>
            <a:ext cx="8687983" cy="5257800"/>
          </a:xfrm>
        </p:spPr>
        <p:txBody>
          <a:bodyPr>
            <a:noAutofit/>
          </a:bodyPr>
          <a:lstStyle/>
          <a:p>
            <a:r>
              <a:rPr lang="en-US" sz="2500" dirty="0" smtClean="0"/>
              <a:t>New machines &amp; technology improved worker productivity</a:t>
            </a:r>
          </a:p>
          <a:p>
            <a:pPr marL="53975" indent="-17463">
              <a:buNone/>
            </a:pPr>
            <a:r>
              <a:rPr lang="en-US" sz="2500" dirty="0" smtClean="0"/>
              <a:t>INTERCHANGEABLE PARTS: identical component parts that can be used in place of one another in manufacturing</a:t>
            </a:r>
          </a:p>
          <a:p>
            <a:pPr marL="53975" indent="-17463">
              <a:buNone/>
            </a:pPr>
            <a:r>
              <a:rPr lang="en-US" sz="2500" dirty="0" smtClean="0"/>
              <a:t>ASSEMBLY LINE: </a:t>
            </a:r>
            <a:r>
              <a:rPr lang="en-US" sz="2500" dirty="0" smtClean="0"/>
              <a:t>series of workers and machines where identical items are progressively assembled in order</a:t>
            </a:r>
            <a:endParaRPr lang="en-US" sz="2500" dirty="0" smtClean="0"/>
          </a:p>
          <a:p>
            <a:pPr marL="53975" indent="-17463">
              <a:buNone/>
            </a:pPr>
            <a:r>
              <a:rPr lang="en-US" sz="2500" dirty="0" smtClean="0"/>
              <a:t>DIVISION OF LABOR: complex jobs broken down into a series of small tasks</a:t>
            </a:r>
          </a:p>
          <a:p>
            <a:r>
              <a:rPr lang="en-US" sz="2500" dirty="0" smtClean="0"/>
              <a:t>Efficiency allowed for reduced costs and lower prices</a:t>
            </a:r>
          </a:p>
          <a:p>
            <a:r>
              <a:rPr lang="en-US" sz="2500" dirty="0" smtClean="0"/>
              <a:t>Manufacturers introduced mass production</a:t>
            </a:r>
          </a:p>
          <a:p>
            <a:pPr>
              <a:buNone/>
            </a:pPr>
            <a:r>
              <a:rPr lang="en-US" sz="2500" dirty="0" smtClean="0"/>
              <a:t>MASS PRODUCTION: turning out large amounts of identical goods</a:t>
            </a:r>
            <a:endParaRPr lang="en-US"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30782" cy="1143000"/>
          </a:xfrm>
        </p:spPr>
        <p:txBody>
          <a:bodyPr/>
          <a:lstStyle/>
          <a:p>
            <a:pPr algn="ctr"/>
            <a:r>
              <a:rPr lang="en-US" dirty="0" smtClean="0"/>
              <a:t>Financing Industrial Growth</a:t>
            </a:r>
            <a:endParaRPr lang="en-US" dirty="0"/>
          </a:p>
        </p:txBody>
      </p:sp>
      <p:pic>
        <p:nvPicPr>
          <p:cNvPr id="5" name="Content Placeholder 4" descr="standardoilco.gif"/>
          <p:cNvPicPr>
            <a:picLocks noGrp="1" noChangeAspect="1"/>
          </p:cNvPicPr>
          <p:nvPr>
            <p:ph sz="half" idx="1"/>
          </p:nvPr>
        </p:nvPicPr>
        <p:blipFill>
          <a:blip r:embed="rId3"/>
          <a:srcRect l="-4437" r="-4437"/>
          <a:stretch>
            <a:fillRect/>
          </a:stretch>
        </p:blipFill>
        <p:spPr>
          <a:xfrm>
            <a:off x="457200" y="1600200"/>
            <a:ext cx="3839500" cy="4925117"/>
          </a:xfrm>
        </p:spPr>
      </p:pic>
      <p:sp>
        <p:nvSpPr>
          <p:cNvPr id="4" name="Content Placeholder 3"/>
          <p:cNvSpPr>
            <a:spLocks noGrp="1"/>
          </p:cNvSpPr>
          <p:nvPr>
            <p:ph sz="half" idx="2"/>
          </p:nvPr>
        </p:nvSpPr>
        <p:spPr>
          <a:xfrm>
            <a:off x="4472352" y="1600200"/>
            <a:ext cx="4431816" cy="5087237"/>
          </a:xfrm>
        </p:spPr>
        <p:txBody>
          <a:bodyPr>
            <a:normAutofit fontScale="92500" lnSpcReduction="10000"/>
          </a:bodyPr>
          <a:lstStyle/>
          <a:p>
            <a:r>
              <a:rPr lang="en-US" dirty="0" smtClean="0"/>
              <a:t>New ways of financing developed</a:t>
            </a:r>
          </a:p>
          <a:p>
            <a:pPr marL="53975" indent="-17463">
              <a:buNone/>
            </a:pPr>
            <a:r>
              <a:rPr lang="en-US" dirty="0" smtClean="0"/>
              <a:t>CORPORATION: business owned by many investors who each have a share in the business</a:t>
            </a:r>
          </a:p>
          <a:p>
            <a:pPr marL="53975" indent="-17463">
              <a:buNone/>
            </a:pPr>
            <a:r>
              <a:rPr lang="en-US" dirty="0" smtClean="0"/>
              <a:t>MONOPOLY: total control over the market for a particular product</a:t>
            </a:r>
          </a:p>
          <a:p>
            <a:r>
              <a:rPr lang="en-US" dirty="0" smtClean="0"/>
              <a:t>Banks played a prominent role in financing the industry</a:t>
            </a:r>
          </a:p>
          <a:p>
            <a:r>
              <a:rPr lang="en-US" dirty="0" smtClean="0"/>
              <a:t>By late 1800s, an international economy existed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Effects of Industrialization</a:t>
            </a:r>
            <a:endParaRPr lang="en-US" dirty="0"/>
          </a:p>
        </p:txBody>
      </p:sp>
      <p:sp>
        <p:nvSpPr>
          <p:cNvPr id="6" name="Text Placeholder 5"/>
          <p:cNvSpPr>
            <a:spLocks noGrp="1"/>
          </p:cNvSpPr>
          <p:nvPr>
            <p:ph type="body" idx="1"/>
          </p:nvPr>
        </p:nvSpPr>
        <p:spPr/>
        <p:txBody>
          <a:bodyPr/>
          <a:lstStyle/>
          <a:p>
            <a:r>
              <a:rPr lang="en-US" dirty="0" smtClean="0"/>
              <a:t>Section Three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35270" cy="1143000"/>
          </a:xfrm>
        </p:spPr>
        <p:txBody>
          <a:bodyPr/>
          <a:lstStyle/>
          <a:p>
            <a:pPr algn="ctr"/>
            <a:r>
              <a:rPr lang="en-US" dirty="0" smtClean="0"/>
              <a:t>The Industrial Revolution</a:t>
            </a:r>
            <a:endParaRPr lang="en-US" dirty="0"/>
          </a:p>
        </p:txBody>
      </p:sp>
      <p:sp>
        <p:nvSpPr>
          <p:cNvPr id="5" name="Content Placeholder 4"/>
          <p:cNvSpPr>
            <a:spLocks noGrp="1"/>
          </p:cNvSpPr>
          <p:nvPr>
            <p:ph idx="1"/>
          </p:nvPr>
        </p:nvSpPr>
        <p:spPr>
          <a:xfrm>
            <a:off x="457200" y="2259882"/>
            <a:ext cx="8235270" cy="3579384"/>
          </a:xfrm>
        </p:spPr>
        <p:txBody>
          <a:bodyPr>
            <a:normAutofit lnSpcReduction="10000"/>
          </a:bodyPr>
          <a:lstStyle/>
          <a:p>
            <a:pPr marL="0" indent="36513" algn="ctr">
              <a:buNone/>
            </a:pPr>
            <a:r>
              <a:rPr lang="en-US" dirty="0" smtClean="0"/>
              <a:t>Our fourth unit in Modern World will focus on the Industrial Revolution in four sections:</a:t>
            </a:r>
          </a:p>
          <a:p>
            <a:pPr marL="0" indent="36513" algn="ctr">
              <a:buNone/>
            </a:pPr>
            <a:endParaRPr lang="en-US" dirty="0" smtClean="0"/>
          </a:p>
          <a:p>
            <a:pPr marL="0" indent="36513" algn="ctr">
              <a:buAutoNum type="romanUcPeriod"/>
            </a:pPr>
            <a:r>
              <a:rPr lang="en-US" dirty="0" smtClean="0"/>
              <a:t> Beginnings of Industrial Revolution in Britain</a:t>
            </a:r>
          </a:p>
          <a:p>
            <a:pPr marL="0" indent="36513" algn="ctr">
              <a:buAutoNum type="romanUcPeriod"/>
            </a:pPr>
            <a:r>
              <a:rPr lang="en-US" dirty="0" smtClean="0"/>
              <a:t> Rise of Modern Industry</a:t>
            </a:r>
          </a:p>
          <a:p>
            <a:pPr marL="0" indent="36513" algn="ctr">
              <a:buAutoNum type="romanUcPeriod"/>
            </a:pPr>
            <a:r>
              <a:rPr lang="en-US" dirty="0" smtClean="0"/>
              <a:t> Effects of Industrialization</a:t>
            </a:r>
          </a:p>
          <a:p>
            <a:pPr marL="0" indent="36513" algn="ctr">
              <a:buAutoNum type="romanUcPeriod"/>
            </a:pPr>
            <a:r>
              <a:rPr lang="en-US" dirty="0" smtClean="0"/>
              <a:t> Responses to the Industrial Revolution</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18776" cy="1143000"/>
          </a:xfrm>
        </p:spPr>
        <p:txBody>
          <a:bodyPr/>
          <a:lstStyle/>
          <a:p>
            <a:pPr algn="ctr"/>
            <a:r>
              <a:rPr lang="en-US" dirty="0" smtClean="0"/>
              <a:t>Population Explosion</a:t>
            </a:r>
            <a:endParaRPr lang="en-US" dirty="0"/>
          </a:p>
        </p:txBody>
      </p:sp>
      <p:sp>
        <p:nvSpPr>
          <p:cNvPr id="5" name="Content Placeholder 4"/>
          <p:cNvSpPr>
            <a:spLocks noGrp="1"/>
          </p:cNvSpPr>
          <p:nvPr>
            <p:ph sz="half" idx="1"/>
          </p:nvPr>
        </p:nvSpPr>
        <p:spPr>
          <a:xfrm>
            <a:off x="457200" y="1600200"/>
            <a:ext cx="4012742" cy="4525963"/>
          </a:xfrm>
        </p:spPr>
        <p:txBody>
          <a:bodyPr/>
          <a:lstStyle/>
          <a:p>
            <a:r>
              <a:rPr lang="en-US" dirty="0" smtClean="0"/>
              <a:t>Beginning of the revolution is marked by a population explosion</a:t>
            </a:r>
          </a:p>
          <a:p>
            <a:r>
              <a:rPr lang="en-US" dirty="0" smtClean="0"/>
              <a:t>Between 1750 and 1914, population of Europe more than tripled</a:t>
            </a:r>
          </a:p>
          <a:p>
            <a:r>
              <a:rPr lang="en-US" dirty="0" smtClean="0"/>
              <a:t>Increase due to agricultural and industrial revolutions</a:t>
            </a:r>
            <a:endParaRPr lang="en-US" dirty="0"/>
          </a:p>
        </p:txBody>
      </p:sp>
      <p:pic>
        <p:nvPicPr>
          <p:cNvPr id="7" name="Content Placeholder 6" descr="europeanpopulation.jpg"/>
          <p:cNvPicPr>
            <a:picLocks noGrp="1" noChangeAspect="1"/>
          </p:cNvPicPr>
          <p:nvPr>
            <p:ph sz="half" idx="2"/>
          </p:nvPr>
        </p:nvPicPr>
        <p:blipFill>
          <a:blip r:embed="rId3"/>
          <a:srcRect t="-14711" b="-14711"/>
          <a:stretch>
            <a:fillRect/>
          </a:stretch>
        </p:blipFill>
        <p:spPr>
          <a:xfrm>
            <a:off x="4700588" y="1600200"/>
            <a:ext cx="3975100" cy="45259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8776" cy="1143000"/>
          </a:xfrm>
        </p:spPr>
        <p:txBody>
          <a:bodyPr/>
          <a:lstStyle/>
          <a:p>
            <a:pPr algn="ctr"/>
            <a:r>
              <a:rPr lang="en-US" dirty="0" smtClean="0"/>
              <a:t>Problems in Growing Cities</a:t>
            </a:r>
            <a:endParaRPr lang="en-US" dirty="0"/>
          </a:p>
        </p:txBody>
      </p:sp>
      <p:sp>
        <p:nvSpPr>
          <p:cNvPr id="4" name="Content Placeholder 3"/>
          <p:cNvSpPr>
            <a:spLocks noGrp="1"/>
          </p:cNvSpPr>
          <p:nvPr>
            <p:ph sz="half" idx="2"/>
          </p:nvPr>
        </p:nvSpPr>
        <p:spPr>
          <a:xfrm>
            <a:off x="457201" y="1769806"/>
            <a:ext cx="8218776" cy="4762408"/>
          </a:xfrm>
        </p:spPr>
        <p:txBody>
          <a:bodyPr>
            <a:normAutofit/>
          </a:bodyPr>
          <a:lstStyle/>
          <a:p>
            <a:r>
              <a:rPr lang="en-US" sz="3200" dirty="0" smtClean="0"/>
              <a:t>The nature of cities changed</a:t>
            </a:r>
          </a:p>
          <a:p>
            <a:r>
              <a:rPr lang="en-US" sz="3200" dirty="0" smtClean="0"/>
              <a:t>Cities grew rapidly around mill and factory sites</a:t>
            </a:r>
          </a:p>
          <a:p>
            <a:r>
              <a:rPr lang="en-US" sz="3200" dirty="0" smtClean="0"/>
              <a:t>Rapid growth had problems: </a:t>
            </a:r>
          </a:p>
          <a:p>
            <a:pPr marL="550926" indent="-514350">
              <a:buAutoNum type="arabicPeriod"/>
            </a:pPr>
            <a:r>
              <a:rPr lang="en-US" sz="3200" dirty="0" smtClean="0"/>
              <a:t>Overcrowding </a:t>
            </a:r>
          </a:p>
          <a:p>
            <a:pPr marL="550926" indent="-514350">
              <a:buAutoNum type="arabicPeriod"/>
            </a:pPr>
            <a:r>
              <a:rPr lang="en-US" sz="3200" dirty="0" smtClean="0"/>
              <a:t>Inadequate water</a:t>
            </a:r>
          </a:p>
          <a:p>
            <a:pPr marL="550926" indent="-514350">
              <a:buAutoNum type="arabicPeriod"/>
            </a:pPr>
            <a:r>
              <a:rPr lang="en-US" sz="3200" dirty="0" smtClean="0"/>
              <a:t>No sanitation system</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35270" cy="1143000"/>
          </a:xfrm>
        </p:spPr>
        <p:txBody>
          <a:bodyPr/>
          <a:lstStyle/>
          <a:p>
            <a:pPr algn="ctr"/>
            <a:r>
              <a:rPr lang="en-US" dirty="0" smtClean="0"/>
              <a:t>Factory Work</a:t>
            </a:r>
            <a:endParaRPr lang="en-US" dirty="0"/>
          </a:p>
        </p:txBody>
      </p:sp>
      <p:sp>
        <p:nvSpPr>
          <p:cNvPr id="3" name="Content Placeholder 2"/>
          <p:cNvSpPr>
            <a:spLocks noGrp="1"/>
          </p:cNvSpPr>
          <p:nvPr>
            <p:ph sz="half" idx="1"/>
          </p:nvPr>
        </p:nvSpPr>
        <p:spPr>
          <a:xfrm>
            <a:off x="230919" y="1600200"/>
            <a:ext cx="4469941" cy="4981501"/>
          </a:xfrm>
        </p:spPr>
        <p:txBody>
          <a:bodyPr>
            <a:normAutofit/>
          </a:bodyPr>
          <a:lstStyle/>
          <a:p>
            <a:r>
              <a:rPr lang="en-US" dirty="0" smtClean="0"/>
              <a:t>Miserable working conditions</a:t>
            </a:r>
          </a:p>
          <a:p>
            <a:r>
              <a:rPr lang="en-US" dirty="0" smtClean="0"/>
              <a:t>Wages were very low</a:t>
            </a:r>
          </a:p>
          <a:p>
            <a:r>
              <a:rPr lang="en-US" dirty="0" smtClean="0"/>
              <a:t>Children began working at age 5</a:t>
            </a:r>
          </a:p>
          <a:p>
            <a:r>
              <a:rPr lang="en-US" dirty="0" smtClean="0"/>
              <a:t>People worked 6 days a week without paid holidays or sick time</a:t>
            </a:r>
          </a:p>
          <a:p>
            <a:r>
              <a:rPr lang="en-US" dirty="0" smtClean="0"/>
              <a:t>Factories were unhealthy and dangerous</a:t>
            </a:r>
            <a:endParaRPr lang="en-US" dirty="0"/>
          </a:p>
        </p:txBody>
      </p:sp>
      <p:pic>
        <p:nvPicPr>
          <p:cNvPr id="7" name="Content Placeholder 6" descr="dangerousfactory.jpg"/>
          <p:cNvPicPr>
            <a:picLocks noGrp="1" noChangeAspect="1"/>
          </p:cNvPicPr>
          <p:nvPr>
            <p:ph sz="half" idx="2"/>
          </p:nvPr>
        </p:nvPicPr>
        <p:blipFill>
          <a:blip r:embed="rId2"/>
          <a:srcRect t="-38229" b="-38229"/>
          <a:stretch>
            <a:fillRect/>
          </a:stretch>
        </p:blipFill>
        <p:spPr>
          <a:xfrm>
            <a:off x="4864189" y="1775830"/>
            <a:ext cx="4039979" cy="45259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35270" cy="1143000"/>
          </a:xfrm>
        </p:spPr>
        <p:txBody>
          <a:bodyPr/>
          <a:lstStyle/>
          <a:p>
            <a:pPr algn="ctr"/>
            <a:r>
              <a:rPr lang="en-US" dirty="0" smtClean="0"/>
              <a:t>New Social Structure</a:t>
            </a:r>
            <a:endParaRPr lang="en-US" dirty="0"/>
          </a:p>
        </p:txBody>
      </p:sp>
      <p:sp>
        <p:nvSpPr>
          <p:cNvPr id="4" name="Content Placeholder 3"/>
          <p:cNvSpPr>
            <a:spLocks noGrp="1"/>
          </p:cNvSpPr>
          <p:nvPr>
            <p:ph sz="half" idx="2"/>
          </p:nvPr>
        </p:nvSpPr>
        <p:spPr>
          <a:xfrm>
            <a:off x="457201" y="2485835"/>
            <a:ext cx="8235270" cy="3188354"/>
          </a:xfrm>
        </p:spPr>
        <p:txBody>
          <a:bodyPr>
            <a:noAutofit/>
          </a:bodyPr>
          <a:lstStyle/>
          <a:p>
            <a:r>
              <a:rPr lang="en-US" sz="3000" dirty="0" smtClean="0"/>
              <a:t>Europe’s social structure was transformed</a:t>
            </a:r>
          </a:p>
          <a:p>
            <a:r>
              <a:rPr lang="en-US" sz="3000" dirty="0" smtClean="0"/>
              <a:t>Middle class expanded and challenged the landowning aristocracy</a:t>
            </a:r>
          </a:p>
          <a:p>
            <a:r>
              <a:rPr lang="en-US" sz="3000" dirty="0" smtClean="0"/>
              <a:t>Produced a new social class of industrial workers</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8776" cy="1143000"/>
          </a:xfrm>
        </p:spPr>
        <p:txBody>
          <a:bodyPr/>
          <a:lstStyle/>
          <a:p>
            <a:pPr algn="ctr"/>
            <a:r>
              <a:rPr lang="en-US" dirty="0" smtClean="0"/>
              <a:t>Changing Roles for Women</a:t>
            </a:r>
            <a:endParaRPr lang="en-US" dirty="0"/>
          </a:p>
        </p:txBody>
      </p:sp>
      <p:sp>
        <p:nvSpPr>
          <p:cNvPr id="3" name="Content Placeholder 2"/>
          <p:cNvSpPr>
            <a:spLocks noGrp="1"/>
          </p:cNvSpPr>
          <p:nvPr>
            <p:ph sz="half" idx="1"/>
          </p:nvPr>
        </p:nvSpPr>
        <p:spPr>
          <a:xfrm>
            <a:off x="247414" y="1600200"/>
            <a:ext cx="4222528" cy="4981501"/>
          </a:xfrm>
        </p:spPr>
        <p:txBody>
          <a:bodyPr>
            <a:normAutofit/>
          </a:bodyPr>
          <a:lstStyle/>
          <a:p>
            <a:r>
              <a:rPr lang="en-US" dirty="0" smtClean="0"/>
              <a:t>Women’s traditional roles changed</a:t>
            </a:r>
          </a:p>
          <a:p>
            <a:r>
              <a:rPr lang="en-US" dirty="0" smtClean="0"/>
              <a:t>Women went to work in factories to help support families</a:t>
            </a:r>
          </a:p>
          <a:p>
            <a:r>
              <a:rPr lang="en-US" dirty="0" smtClean="0"/>
              <a:t>Women (only lower class) worked outside of the home, but still took care of the home</a:t>
            </a:r>
          </a:p>
          <a:p>
            <a:r>
              <a:rPr lang="en-US" dirty="0" smtClean="0"/>
              <a:t>Demand for domestic servants grew</a:t>
            </a:r>
            <a:endParaRPr lang="en-US" dirty="0"/>
          </a:p>
        </p:txBody>
      </p:sp>
      <p:pic>
        <p:nvPicPr>
          <p:cNvPr id="5" name="Content Placeholder 4" descr="womeninfactory.jpg"/>
          <p:cNvPicPr>
            <a:picLocks noGrp="1" noChangeAspect="1"/>
          </p:cNvPicPr>
          <p:nvPr>
            <p:ph sz="half" idx="2"/>
          </p:nvPr>
        </p:nvPicPr>
        <p:blipFill>
          <a:blip r:embed="rId2"/>
          <a:srcRect t="-4390" b="-4390"/>
          <a:stretch>
            <a:fillRect/>
          </a:stretch>
        </p:blipFill>
        <p:spPr>
          <a:xfrm>
            <a:off x="4700588" y="1600200"/>
            <a:ext cx="3975100" cy="476299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Responses to the </a:t>
            </a:r>
            <a:br>
              <a:rPr lang="en-US" dirty="0" smtClean="0"/>
            </a:br>
            <a:r>
              <a:rPr lang="en-US" dirty="0" smtClean="0"/>
              <a:t>Industrial Revolution</a:t>
            </a:r>
            <a:endParaRPr lang="en-US" dirty="0"/>
          </a:p>
        </p:txBody>
      </p:sp>
      <p:sp>
        <p:nvSpPr>
          <p:cNvPr id="6" name="Text Placeholder 5"/>
          <p:cNvSpPr>
            <a:spLocks noGrp="1"/>
          </p:cNvSpPr>
          <p:nvPr>
            <p:ph type="body" idx="1"/>
          </p:nvPr>
        </p:nvSpPr>
        <p:spPr/>
        <p:txBody>
          <a:bodyPr/>
          <a:lstStyle/>
          <a:p>
            <a:r>
              <a:rPr lang="en-US" dirty="0" smtClean="0"/>
              <a:t>Section Four</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35270" cy="1143000"/>
          </a:xfrm>
        </p:spPr>
        <p:txBody>
          <a:bodyPr>
            <a:normAutofit/>
          </a:bodyPr>
          <a:lstStyle/>
          <a:p>
            <a:pPr algn="ctr"/>
            <a:r>
              <a:rPr lang="en-US" dirty="0" smtClean="0"/>
              <a:t>Demands for Change in Britain</a:t>
            </a:r>
            <a:endParaRPr lang="en-US" dirty="0"/>
          </a:p>
        </p:txBody>
      </p:sp>
      <p:sp>
        <p:nvSpPr>
          <p:cNvPr id="6" name="Content Placeholder 5"/>
          <p:cNvSpPr>
            <a:spLocks noGrp="1"/>
          </p:cNvSpPr>
          <p:nvPr>
            <p:ph idx="1"/>
          </p:nvPr>
        </p:nvSpPr>
        <p:spPr>
          <a:xfrm>
            <a:off x="457200" y="1600200"/>
            <a:ext cx="8235270" cy="4997996"/>
          </a:xfrm>
        </p:spPr>
        <p:txBody>
          <a:bodyPr>
            <a:normAutofit fontScale="92500" lnSpcReduction="10000"/>
          </a:bodyPr>
          <a:lstStyle/>
          <a:p>
            <a:r>
              <a:rPr lang="en-US" dirty="0" smtClean="0"/>
              <a:t>Workers in Britain protested against bad conditions</a:t>
            </a:r>
          </a:p>
          <a:p>
            <a:r>
              <a:rPr lang="en-US" dirty="0" smtClean="0"/>
              <a:t>Protests were sometimes violent</a:t>
            </a:r>
          </a:p>
          <a:p>
            <a:r>
              <a:rPr lang="en-US" dirty="0" smtClean="0"/>
              <a:t>Support for reform helped by journalists and writers</a:t>
            </a:r>
          </a:p>
          <a:p>
            <a:pPr>
              <a:buNone/>
            </a:pPr>
            <a:r>
              <a:rPr lang="en-US" dirty="0" smtClean="0"/>
              <a:t>FACTORY ACT OF 1833: limited working day for children</a:t>
            </a:r>
          </a:p>
          <a:p>
            <a:pPr>
              <a:buNone/>
            </a:pPr>
            <a:r>
              <a:rPr lang="en-US" dirty="0" smtClean="0"/>
              <a:t>MINES ACT: passed in 1842, barred boys under 13 and women from working in mines</a:t>
            </a:r>
          </a:p>
          <a:p>
            <a:pPr>
              <a:buNone/>
            </a:pPr>
            <a:r>
              <a:rPr lang="en-US" dirty="0" smtClean="0"/>
              <a:t>TEN HOURS ACT: limited work day for children under 18 and women to 10 hours a day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18776" cy="1143000"/>
          </a:xfrm>
        </p:spPr>
        <p:txBody>
          <a:bodyPr/>
          <a:lstStyle/>
          <a:p>
            <a:pPr algn="ctr"/>
            <a:r>
              <a:rPr lang="en-US" dirty="0" smtClean="0"/>
              <a:t>Rise of Labor Unions</a:t>
            </a:r>
            <a:endParaRPr lang="en-US" dirty="0"/>
          </a:p>
        </p:txBody>
      </p:sp>
      <p:pic>
        <p:nvPicPr>
          <p:cNvPr id="7" name="Content Placeholder 6" descr="laborunions.jpg"/>
          <p:cNvPicPr>
            <a:picLocks noGrp="1" noChangeAspect="1"/>
          </p:cNvPicPr>
          <p:nvPr>
            <p:ph sz="half" idx="1"/>
          </p:nvPr>
        </p:nvPicPr>
        <p:blipFill>
          <a:blip r:embed="rId3"/>
          <a:srcRect t="-29057" b="-29057"/>
          <a:stretch>
            <a:fillRect/>
          </a:stretch>
        </p:blipFill>
        <p:spPr>
          <a:xfrm>
            <a:off x="457200" y="1600200"/>
            <a:ext cx="3704384" cy="4817037"/>
          </a:xfrm>
        </p:spPr>
      </p:pic>
      <p:sp>
        <p:nvSpPr>
          <p:cNvPr id="6" name="Content Placeholder 5"/>
          <p:cNvSpPr>
            <a:spLocks noGrp="1"/>
          </p:cNvSpPr>
          <p:nvPr>
            <p:ph sz="half" idx="2"/>
          </p:nvPr>
        </p:nvSpPr>
        <p:spPr>
          <a:xfrm>
            <a:off x="4420459" y="1600200"/>
            <a:ext cx="4502930" cy="4997996"/>
          </a:xfrm>
        </p:spPr>
        <p:txBody>
          <a:bodyPr>
            <a:normAutofit fontScale="92500"/>
          </a:bodyPr>
          <a:lstStyle/>
          <a:p>
            <a:r>
              <a:rPr lang="en-US" dirty="0" smtClean="0"/>
              <a:t>Workers formed associations to gain a better position</a:t>
            </a:r>
          </a:p>
          <a:p>
            <a:r>
              <a:rPr lang="en-US" dirty="0" smtClean="0"/>
              <a:t>Government saw labor unions as dangerous</a:t>
            </a:r>
          </a:p>
          <a:p>
            <a:r>
              <a:rPr lang="en-US" dirty="0" smtClean="0"/>
              <a:t>Laws were passed to outlaw unions, but were later repealed</a:t>
            </a:r>
          </a:p>
          <a:p>
            <a:r>
              <a:rPr lang="en-US" dirty="0" smtClean="0"/>
              <a:t>Slowly local unions formed larger associations</a:t>
            </a:r>
          </a:p>
          <a:p>
            <a:r>
              <a:rPr lang="en-US" dirty="0" smtClean="0"/>
              <a:t>By 1900, union membership was growing rapidly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35270" cy="1143000"/>
          </a:xfrm>
        </p:spPr>
        <p:txBody>
          <a:bodyPr/>
          <a:lstStyle/>
          <a:p>
            <a:pPr algn="ctr"/>
            <a:r>
              <a:rPr lang="en-US" dirty="0" smtClean="0"/>
              <a:t>Gains for Workers</a:t>
            </a:r>
            <a:endParaRPr lang="en-US" dirty="0"/>
          </a:p>
        </p:txBody>
      </p:sp>
      <p:sp>
        <p:nvSpPr>
          <p:cNvPr id="3" name="Content Placeholder 2"/>
          <p:cNvSpPr>
            <a:spLocks noGrp="1"/>
          </p:cNvSpPr>
          <p:nvPr>
            <p:ph sz="half" idx="1"/>
          </p:nvPr>
        </p:nvSpPr>
        <p:spPr>
          <a:xfrm>
            <a:off x="457200" y="1600200"/>
            <a:ext cx="8235270" cy="4997996"/>
          </a:xfrm>
        </p:spPr>
        <p:txBody>
          <a:bodyPr>
            <a:noAutofit/>
          </a:bodyPr>
          <a:lstStyle/>
          <a:p>
            <a:pPr marL="53975" indent="-17463">
              <a:buNone/>
            </a:pPr>
            <a:r>
              <a:rPr lang="en-US" sz="2700" dirty="0" smtClean="0"/>
              <a:t>Between 1870 and 1914, work conditions dramatically improved in a number of ways:</a:t>
            </a:r>
          </a:p>
          <a:p>
            <a:pPr marL="550926" indent="-514350">
              <a:buAutoNum type="arabicPeriod"/>
            </a:pPr>
            <a:r>
              <a:rPr lang="en-US" sz="2700" dirty="0" smtClean="0"/>
              <a:t>Raise in wages</a:t>
            </a:r>
          </a:p>
          <a:p>
            <a:pPr marL="550926" indent="-514350">
              <a:buAutoNum type="arabicPeriod"/>
            </a:pPr>
            <a:r>
              <a:rPr lang="en-US" sz="2700" dirty="0" smtClean="0"/>
              <a:t>Cheaper goods</a:t>
            </a:r>
          </a:p>
          <a:p>
            <a:pPr marL="550926" indent="-514350">
              <a:buAutoNum type="arabicPeriod"/>
            </a:pPr>
            <a:r>
              <a:rPr lang="en-US" sz="2700" dirty="0" smtClean="0"/>
              <a:t>Employers came to believe that productivity could occur in a safe </a:t>
            </a:r>
            <a:r>
              <a:rPr lang="en-US" sz="2700" dirty="0" smtClean="0"/>
              <a:t>environment</a:t>
            </a:r>
          </a:p>
          <a:p>
            <a:r>
              <a:rPr lang="en-US" sz="2700" dirty="0" smtClean="0"/>
              <a:t>Factory codes were established for safety</a:t>
            </a:r>
          </a:p>
          <a:p>
            <a:r>
              <a:rPr lang="en-US" sz="2700" dirty="0" smtClean="0"/>
              <a:t>Governments set up insurance and pension funds</a:t>
            </a:r>
          </a:p>
          <a:p>
            <a:r>
              <a:rPr lang="en-US" sz="2700" dirty="0" smtClean="0"/>
              <a:t>By 1914, standard of living was better than 100 years </a:t>
            </a:r>
            <a:r>
              <a:rPr lang="en-US" sz="2700" dirty="0" smtClean="0"/>
              <a:t>before</a:t>
            </a:r>
            <a:endParaRPr lang="en-US" sz="27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8776" cy="1143000"/>
          </a:xfrm>
        </p:spPr>
        <p:txBody>
          <a:bodyPr/>
          <a:lstStyle/>
          <a:p>
            <a:pPr algn="ctr"/>
            <a:r>
              <a:rPr lang="en-US" dirty="0" smtClean="0"/>
              <a:t>Improving City Life</a:t>
            </a:r>
            <a:endParaRPr lang="en-US" dirty="0"/>
          </a:p>
        </p:txBody>
      </p:sp>
      <p:sp>
        <p:nvSpPr>
          <p:cNvPr id="3" name="Content Placeholder 2"/>
          <p:cNvSpPr>
            <a:spLocks noGrp="1"/>
          </p:cNvSpPr>
          <p:nvPr>
            <p:ph sz="half" idx="1"/>
          </p:nvPr>
        </p:nvSpPr>
        <p:spPr>
          <a:xfrm>
            <a:off x="230920" y="1600200"/>
            <a:ext cx="4239022" cy="5014492"/>
          </a:xfrm>
        </p:spPr>
        <p:txBody>
          <a:bodyPr>
            <a:noAutofit/>
          </a:bodyPr>
          <a:lstStyle/>
          <a:p>
            <a:r>
              <a:rPr lang="en-US" sz="2800" dirty="0" smtClean="0"/>
              <a:t>City governments worked to improve conditions</a:t>
            </a:r>
          </a:p>
          <a:p>
            <a:r>
              <a:rPr lang="en-US" sz="2800" dirty="0" smtClean="0"/>
              <a:t>Better streets and homes constructed</a:t>
            </a:r>
          </a:p>
          <a:p>
            <a:r>
              <a:rPr lang="en-US" sz="2800" dirty="0" smtClean="0"/>
              <a:t>Cities became safer with street lights</a:t>
            </a:r>
          </a:p>
          <a:p>
            <a:r>
              <a:rPr lang="en-US" sz="2800" dirty="0" smtClean="0"/>
              <a:t>By 1900s, cities had become increasingly attractive places to live</a:t>
            </a:r>
            <a:endParaRPr lang="en-US" sz="2800" dirty="0"/>
          </a:p>
        </p:txBody>
      </p:sp>
      <p:pic>
        <p:nvPicPr>
          <p:cNvPr id="5" name="Content Placeholder 4" descr="streetlights.jpg"/>
          <p:cNvPicPr>
            <a:picLocks noGrp="1" noChangeAspect="1"/>
          </p:cNvPicPr>
          <p:nvPr>
            <p:ph sz="half" idx="2"/>
          </p:nvPr>
        </p:nvPicPr>
        <p:blipFill>
          <a:blip r:embed="rId3"/>
          <a:srcRect l="-1236" r="-1236"/>
          <a:stretch>
            <a:fillRect/>
          </a:stretch>
        </p:blipFill>
        <p:spPr>
          <a:xfrm>
            <a:off x="5018376" y="1769806"/>
            <a:ext cx="3657600" cy="435635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lgn="ctr"/>
            <a:r>
              <a:rPr lang="en-US" dirty="0" smtClean="0"/>
              <a:t>The Industrial Revolution</a:t>
            </a:r>
            <a:endParaRPr lang="en-US" dirty="0"/>
          </a:p>
        </p:txBody>
      </p:sp>
      <p:sp>
        <p:nvSpPr>
          <p:cNvPr id="3" name="Content Placeholder 2"/>
          <p:cNvSpPr>
            <a:spLocks noGrp="1"/>
          </p:cNvSpPr>
          <p:nvPr>
            <p:ph idx="1"/>
          </p:nvPr>
        </p:nvSpPr>
        <p:spPr>
          <a:xfrm>
            <a:off x="457200" y="1417638"/>
            <a:ext cx="8218776" cy="5114576"/>
          </a:xfrm>
        </p:spPr>
        <p:txBody>
          <a:bodyPr>
            <a:normAutofit/>
          </a:bodyPr>
          <a:lstStyle/>
          <a:p>
            <a:pPr marL="49213" indent="-12700">
              <a:buNone/>
            </a:pPr>
            <a:r>
              <a:rPr lang="en-US" dirty="0" smtClean="0"/>
              <a:t>The Industrial Revolution began in Britain in the 18</a:t>
            </a:r>
            <a:r>
              <a:rPr lang="en-US" baseline="30000" dirty="0" smtClean="0"/>
              <a:t>th</a:t>
            </a:r>
            <a:r>
              <a:rPr lang="en-US" dirty="0" smtClean="0"/>
              <a:t> century, and eventually spread to the rest of the world throughout the 19</a:t>
            </a:r>
            <a:r>
              <a:rPr lang="en-US" baseline="30000" dirty="0" smtClean="0"/>
              <a:t>th</a:t>
            </a:r>
            <a:r>
              <a:rPr lang="en-US" dirty="0" smtClean="0"/>
              <a:t> century, and the start of the 20</a:t>
            </a:r>
            <a:r>
              <a:rPr lang="en-US" baseline="30000" dirty="0" smtClean="0"/>
              <a:t>th</a:t>
            </a:r>
            <a:r>
              <a:rPr lang="en-US" dirty="0" smtClean="0"/>
              <a:t> century. The revolution is broken into two distinct stages:</a:t>
            </a:r>
          </a:p>
          <a:p>
            <a:pPr marL="608013" indent="-571500">
              <a:buAutoNum type="romanUcPeriod"/>
            </a:pPr>
            <a:r>
              <a:rPr lang="en-US" u="sng" dirty="0" smtClean="0"/>
              <a:t>1750 – 1850</a:t>
            </a:r>
            <a:r>
              <a:rPr lang="en-US" dirty="0" smtClean="0"/>
              <a:t>: Great Britain took the lead by shifting to new methods of production</a:t>
            </a:r>
          </a:p>
          <a:p>
            <a:pPr marL="608013" indent="-571500">
              <a:buAutoNum type="romanUcPeriod"/>
            </a:pPr>
            <a:r>
              <a:rPr lang="en-US" u="sng" dirty="0" smtClean="0"/>
              <a:t>Mid-1800’s – 1914</a:t>
            </a:r>
            <a:r>
              <a:rPr lang="en-US" dirty="0" smtClean="0"/>
              <a:t>: Western Europe &amp; the United States developed into modern industrial powers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Beginnings of the Industrial Revolution in Britain</a:t>
            </a:r>
            <a:endParaRPr lang="en-US" dirty="0"/>
          </a:p>
        </p:txBody>
      </p:sp>
      <p:sp>
        <p:nvSpPr>
          <p:cNvPr id="5" name="Text Placeholder 4"/>
          <p:cNvSpPr>
            <a:spLocks noGrp="1"/>
          </p:cNvSpPr>
          <p:nvPr>
            <p:ph type="body" idx="1"/>
          </p:nvPr>
        </p:nvSpPr>
        <p:spPr/>
        <p:txBody>
          <a:bodyPr/>
          <a:lstStyle/>
          <a:p>
            <a:r>
              <a:rPr lang="en-US" dirty="0" smtClean="0"/>
              <a:t>Section One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35270" cy="1143000"/>
          </a:xfrm>
        </p:spPr>
        <p:txBody>
          <a:bodyPr/>
          <a:lstStyle/>
          <a:p>
            <a:pPr algn="ctr"/>
            <a:r>
              <a:rPr lang="en-US" dirty="0" smtClean="0"/>
              <a:t>Agricultural Revolution</a:t>
            </a:r>
            <a:endParaRPr lang="en-US" dirty="0"/>
          </a:p>
        </p:txBody>
      </p:sp>
      <p:pic>
        <p:nvPicPr>
          <p:cNvPr id="9" name="Content Placeholder 8" descr="agricultural-rev.jpg"/>
          <p:cNvPicPr>
            <a:picLocks noGrp="1" noChangeAspect="1"/>
          </p:cNvPicPr>
          <p:nvPr>
            <p:ph sz="half" idx="1"/>
          </p:nvPr>
        </p:nvPicPr>
        <p:blipFill>
          <a:blip r:embed="rId2"/>
          <a:srcRect t="-7189" b="-7189"/>
          <a:stretch>
            <a:fillRect/>
          </a:stretch>
        </p:blipFill>
        <p:spPr>
          <a:xfrm>
            <a:off x="457200" y="1600200"/>
            <a:ext cx="4013200" cy="4525963"/>
          </a:xfrm>
        </p:spPr>
      </p:pic>
      <p:sp>
        <p:nvSpPr>
          <p:cNvPr id="8" name="Content Placeholder 7"/>
          <p:cNvSpPr>
            <a:spLocks noGrp="1"/>
          </p:cNvSpPr>
          <p:nvPr>
            <p:ph sz="half" idx="2"/>
          </p:nvPr>
        </p:nvSpPr>
        <p:spPr>
          <a:xfrm>
            <a:off x="4700861" y="1600200"/>
            <a:ext cx="3991609" cy="4525963"/>
          </a:xfrm>
        </p:spPr>
        <p:txBody>
          <a:bodyPr>
            <a:noAutofit/>
          </a:bodyPr>
          <a:lstStyle/>
          <a:p>
            <a:r>
              <a:rPr lang="en-US" sz="3200" dirty="0" smtClean="0"/>
              <a:t>Agricultural variety increased with new crops from America and new ways of using land</a:t>
            </a:r>
          </a:p>
          <a:p>
            <a:r>
              <a:rPr lang="en-US" sz="3200" dirty="0" smtClean="0"/>
              <a:t>Invention of machines also increased food production</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35270" cy="1143000"/>
          </a:xfrm>
        </p:spPr>
        <p:txBody>
          <a:bodyPr/>
          <a:lstStyle/>
          <a:p>
            <a:pPr algn="ctr"/>
            <a:r>
              <a:rPr lang="en-US" dirty="0" smtClean="0"/>
              <a:t>Agricultural Inventions</a:t>
            </a:r>
            <a:endParaRPr lang="en-US" dirty="0"/>
          </a:p>
        </p:txBody>
      </p:sp>
      <p:sp>
        <p:nvSpPr>
          <p:cNvPr id="3" name="Content Placeholder 2"/>
          <p:cNvSpPr>
            <a:spLocks noGrp="1"/>
          </p:cNvSpPr>
          <p:nvPr>
            <p:ph sz="half" idx="1"/>
          </p:nvPr>
        </p:nvSpPr>
        <p:spPr/>
        <p:txBody>
          <a:bodyPr>
            <a:normAutofit/>
          </a:bodyPr>
          <a:lstStyle/>
          <a:p>
            <a:r>
              <a:rPr lang="en-US" sz="3200" dirty="0" smtClean="0">
                <a:latin typeface="Arial (Body)"/>
                <a:cs typeface="Arial (Body)"/>
              </a:rPr>
              <a:t>Charles Townshend created the four-crop field rotation system</a:t>
            </a:r>
          </a:p>
          <a:p>
            <a:r>
              <a:rPr lang="en-US" sz="3200" dirty="0" err="1" smtClean="0">
                <a:latin typeface="Arial (Body)"/>
                <a:cs typeface="Arial (Body)"/>
              </a:rPr>
              <a:t>Jethro</a:t>
            </a:r>
            <a:r>
              <a:rPr lang="en-US" sz="3200" dirty="0" smtClean="0">
                <a:latin typeface="Arial (Body)"/>
                <a:cs typeface="Arial (Body)"/>
              </a:rPr>
              <a:t> </a:t>
            </a:r>
            <a:r>
              <a:rPr lang="en-US" sz="3200" dirty="0" err="1" smtClean="0">
                <a:latin typeface="Arial (Body)"/>
                <a:cs typeface="Arial (Body)"/>
              </a:rPr>
              <a:t>Tull</a:t>
            </a:r>
            <a:r>
              <a:rPr lang="en-US" sz="3200" dirty="0" smtClean="0">
                <a:latin typeface="Arial (Body)"/>
                <a:cs typeface="Arial (Body)"/>
              </a:rPr>
              <a:t> invented the seed drill </a:t>
            </a:r>
            <a:endParaRPr lang="en-US" sz="3200" dirty="0">
              <a:latin typeface="Arial (Body)"/>
              <a:cs typeface="Arial (Body)"/>
            </a:endParaRPr>
          </a:p>
        </p:txBody>
      </p:sp>
      <p:pic>
        <p:nvPicPr>
          <p:cNvPr id="5" name="Picture 4" descr="seeddrill.jpg"/>
          <p:cNvPicPr>
            <a:picLocks noChangeAspect="1"/>
          </p:cNvPicPr>
          <p:nvPr/>
        </p:nvPicPr>
        <p:blipFill>
          <a:blip r:embed="rId2"/>
          <a:stretch>
            <a:fillRect/>
          </a:stretch>
        </p:blipFill>
        <p:spPr>
          <a:xfrm>
            <a:off x="4114800" y="3680737"/>
            <a:ext cx="4655715" cy="2445426"/>
          </a:xfrm>
          <a:prstGeom prst="rect">
            <a:avLst/>
          </a:prstGeom>
        </p:spPr>
      </p:pic>
      <p:pic>
        <p:nvPicPr>
          <p:cNvPr id="6" name="Picture 5" descr="fourcropfieldrotation.jpg"/>
          <p:cNvPicPr>
            <a:picLocks noChangeAspect="1"/>
          </p:cNvPicPr>
          <p:nvPr/>
        </p:nvPicPr>
        <p:blipFill>
          <a:blip r:embed="rId3"/>
          <a:stretch>
            <a:fillRect/>
          </a:stretch>
        </p:blipFill>
        <p:spPr>
          <a:xfrm>
            <a:off x="5399338" y="1600200"/>
            <a:ext cx="2070666" cy="19250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35270" cy="1143000"/>
          </a:xfrm>
        </p:spPr>
        <p:txBody>
          <a:bodyPr/>
          <a:lstStyle/>
          <a:p>
            <a:pPr algn="ctr"/>
            <a:r>
              <a:rPr lang="en-US" dirty="0" smtClean="0"/>
              <a:t>Enclosure Movement</a:t>
            </a:r>
            <a:endParaRPr lang="en-US" dirty="0"/>
          </a:p>
        </p:txBody>
      </p:sp>
      <p:sp>
        <p:nvSpPr>
          <p:cNvPr id="4" name="Content Placeholder 3"/>
          <p:cNvSpPr>
            <a:spLocks noGrp="1"/>
          </p:cNvSpPr>
          <p:nvPr>
            <p:ph sz="half" idx="2"/>
          </p:nvPr>
        </p:nvSpPr>
        <p:spPr>
          <a:xfrm>
            <a:off x="3909137" y="1600200"/>
            <a:ext cx="4981264" cy="5030987"/>
          </a:xfrm>
        </p:spPr>
        <p:txBody>
          <a:bodyPr>
            <a:normAutofit fontScale="92500"/>
          </a:bodyPr>
          <a:lstStyle/>
          <a:p>
            <a:pPr marL="49213" indent="-12700">
              <a:buNone/>
            </a:pPr>
            <a:r>
              <a:rPr lang="en-US" sz="2500" dirty="0" smtClean="0"/>
              <a:t>ENCLOSURE MOVEMENT: </a:t>
            </a:r>
            <a:r>
              <a:rPr lang="en-US" dirty="0" smtClean="0"/>
              <a:t>fencing off of public lands by individual landowners</a:t>
            </a:r>
          </a:p>
          <a:p>
            <a:pPr>
              <a:buNone/>
            </a:pPr>
            <a:endParaRPr lang="en-US" sz="1081" dirty="0" smtClean="0"/>
          </a:p>
          <a:p>
            <a:pPr marL="49213" indent="-12700">
              <a:buNone/>
            </a:pPr>
            <a:r>
              <a:rPr lang="en-US" sz="2703" dirty="0" smtClean="0"/>
              <a:t>Two major effects of the movement were:</a:t>
            </a:r>
          </a:p>
          <a:p>
            <a:pPr marL="550926" indent="-514350">
              <a:buAutoNum type="arabicPeriod"/>
            </a:pPr>
            <a:r>
              <a:rPr lang="en-US" sz="2703" dirty="0" smtClean="0"/>
              <a:t>Made agriculture more efficient because wealthy landowners farmed more land with new crops</a:t>
            </a:r>
          </a:p>
          <a:p>
            <a:pPr marL="550926" indent="-514350">
              <a:buAutoNum type="arabicPeriod"/>
            </a:pPr>
            <a:r>
              <a:rPr lang="en-US" sz="2703" dirty="0" smtClean="0"/>
              <a:t>Pushed small farmers off land – leading to the formation of a large labor force</a:t>
            </a:r>
            <a:endParaRPr lang="en-US" sz="2703" dirty="0"/>
          </a:p>
        </p:txBody>
      </p:sp>
      <p:pic>
        <p:nvPicPr>
          <p:cNvPr id="5" name="Picture 4" descr="enclosuremovement.JPG"/>
          <p:cNvPicPr>
            <a:picLocks noChangeAspect="1"/>
          </p:cNvPicPr>
          <p:nvPr/>
        </p:nvPicPr>
        <p:blipFill>
          <a:blip r:embed="rId3"/>
          <a:stretch>
            <a:fillRect/>
          </a:stretch>
        </p:blipFill>
        <p:spPr>
          <a:xfrm>
            <a:off x="457200" y="1600200"/>
            <a:ext cx="3084656" cy="47340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35270" cy="1143000"/>
          </a:xfrm>
        </p:spPr>
        <p:txBody>
          <a:bodyPr>
            <a:normAutofit/>
          </a:bodyPr>
          <a:lstStyle/>
          <a:p>
            <a:pPr algn="ctr"/>
            <a:r>
              <a:rPr lang="en-US" dirty="0" smtClean="0"/>
              <a:t>Changes in the Textile Industry</a:t>
            </a:r>
            <a:endParaRPr lang="en-US" dirty="0"/>
          </a:p>
        </p:txBody>
      </p:sp>
      <p:sp>
        <p:nvSpPr>
          <p:cNvPr id="5" name="Content Placeholder 4"/>
          <p:cNvSpPr>
            <a:spLocks noGrp="1"/>
          </p:cNvSpPr>
          <p:nvPr>
            <p:ph idx="1"/>
          </p:nvPr>
        </p:nvSpPr>
        <p:spPr>
          <a:xfrm>
            <a:off x="197931" y="1600200"/>
            <a:ext cx="8725458" cy="4997996"/>
          </a:xfrm>
        </p:spPr>
        <p:txBody>
          <a:bodyPr>
            <a:normAutofit/>
          </a:bodyPr>
          <a:lstStyle/>
          <a:p>
            <a:r>
              <a:rPr lang="en-US" sz="3200" dirty="0" smtClean="0"/>
              <a:t>New demands for laborers in the British textile industry</a:t>
            </a:r>
          </a:p>
          <a:p>
            <a:r>
              <a:rPr lang="en-US" sz="3200" dirty="0" smtClean="0"/>
              <a:t>New inventors improved the manufacture of cloth</a:t>
            </a:r>
          </a:p>
          <a:p>
            <a:r>
              <a:rPr lang="en-US" sz="3200" dirty="0" smtClean="0"/>
              <a:t>New machines were expensive and had to be set up near rivers – mills were built and hundreds were hired</a:t>
            </a:r>
          </a:p>
          <a:p>
            <a:pPr>
              <a:buNone/>
            </a:pPr>
            <a:r>
              <a:rPr lang="en-US" sz="3200" dirty="0" smtClean="0"/>
              <a:t>FACTORY SYSTEM: workers and machines in one place to manufacture goods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18776" cy="1143000"/>
          </a:xfrm>
        </p:spPr>
        <p:txBody>
          <a:bodyPr/>
          <a:lstStyle/>
          <a:p>
            <a:pPr algn="ctr"/>
            <a:r>
              <a:rPr lang="en-US" dirty="0" smtClean="0"/>
              <a:t>Industrial Development</a:t>
            </a:r>
            <a:endParaRPr lang="en-US" dirty="0"/>
          </a:p>
        </p:txBody>
      </p:sp>
      <p:sp>
        <p:nvSpPr>
          <p:cNvPr id="5" name="Content Placeholder 4"/>
          <p:cNvSpPr>
            <a:spLocks noGrp="1"/>
          </p:cNvSpPr>
          <p:nvPr>
            <p:ph sz="half" idx="1"/>
          </p:nvPr>
        </p:nvSpPr>
        <p:spPr>
          <a:xfrm>
            <a:off x="247413" y="1600200"/>
            <a:ext cx="4479963" cy="5257800"/>
          </a:xfrm>
        </p:spPr>
        <p:txBody>
          <a:bodyPr>
            <a:normAutofit/>
          </a:bodyPr>
          <a:lstStyle/>
          <a:p>
            <a:r>
              <a:rPr lang="en-US" sz="2800" dirty="0" smtClean="0"/>
              <a:t>Steam became a major source of energy and the steam powered engine was improved in the 1760’s</a:t>
            </a:r>
          </a:p>
          <a:p>
            <a:r>
              <a:rPr lang="en-US" sz="2800" dirty="0" smtClean="0"/>
              <a:t>Iron production and steel production improved and increased</a:t>
            </a:r>
          </a:p>
          <a:p>
            <a:r>
              <a:rPr lang="en-US" sz="2800" dirty="0" smtClean="0"/>
              <a:t>Steel production was made easier with the Bessemer Process</a:t>
            </a:r>
            <a:endParaRPr lang="en-US" sz="2800" dirty="0"/>
          </a:p>
        </p:txBody>
      </p:sp>
      <p:pic>
        <p:nvPicPr>
          <p:cNvPr id="7" name="Content Placeholder 6" descr="bessemerprocess.gif"/>
          <p:cNvPicPr>
            <a:picLocks noGrp="1" noChangeAspect="1"/>
          </p:cNvPicPr>
          <p:nvPr>
            <p:ph sz="half" idx="2"/>
          </p:nvPr>
        </p:nvPicPr>
        <p:blipFill>
          <a:blip r:embed="rId2"/>
          <a:srcRect t="-19184" b="-19184"/>
          <a:stretch>
            <a:fillRect/>
          </a:stretch>
        </p:blipFill>
        <p:spPr>
          <a:xfrm>
            <a:off x="4931781" y="1138189"/>
            <a:ext cx="4008103" cy="5719811"/>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Technic.thmx</Template>
  <TotalTime>178</TotalTime>
  <Words>1172</Words>
  <Application>Microsoft Macintosh PowerPoint</Application>
  <PresentationFormat>On-screen Show (4:3)</PresentationFormat>
  <Paragraphs>164</Paragraphs>
  <Slides>29</Slides>
  <Notes>12</Notes>
  <HiddenSlides>0</HiddenSlides>
  <MMClips>0</MMClips>
  <ScaleCrop>false</ScaleCrop>
  <HeadingPairs>
    <vt:vector size="4" baseType="variant">
      <vt:variant>
        <vt:lpstr>Design Template</vt:lpstr>
      </vt:variant>
      <vt:variant>
        <vt:i4>1</vt:i4>
      </vt:variant>
      <vt:variant>
        <vt:lpstr>Slide Titles</vt:lpstr>
      </vt:variant>
      <vt:variant>
        <vt:i4>29</vt:i4>
      </vt:variant>
    </vt:vector>
  </HeadingPairs>
  <TitlesOfParts>
    <vt:vector size="30" baseType="lpstr">
      <vt:lpstr>Technic</vt:lpstr>
      <vt:lpstr>Industrial Revolution</vt:lpstr>
      <vt:lpstr>The Industrial Revolution</vt:lpstr>
      <vt:lpstr>The Industrial Revolution</vt:lpstr>
      <vt:lpstr>Beginnings of the Industrial Revolution in Britain</vt:lpstr>
      <vt:lpstr>Agricultural Revolution</vt:lpstr>
      <vt:lpstr>Agricultural Inventions</vt:lpstr>
      <vt:lpstr>Enclosure Movement</vt:lpstr>
      <vt:lpstr>Changes in the Textile Industry</vt:lpstr>
      <vt:lpstr>Industrial Development</vt:lpstr>
      <vt:lpstr>Advances in  Transportation &amp; Communication</vt:lpstr>
      <vt:lpstr>Follow the Leader</vt:lpstr>
      <vt:lpstr>Rise of Modern Industry</vt:lpstr>
      <vt:lpstr>Rise of Modern Industry</vt:lpstr>
      <vt:lpstr>Spread of Industrialization</vt:lpstr>
      <vt:lpstr>Advances Science &amp; Technology</vt:lpstr>
      <vt:lpstr>Revolution in Transportation</vt:lpstr>
      <vt:lpstr>New Production Methods</vt:lpstr>
      <vt:lpstr>Financing Industrial Growth</vt:lpstr>
      <vt:lpstr>Effects of Industrialization</vt:lpstr>
      <vt:lpstr>Population Explosion</vt:lpstr>
      <vt:lpstr>Problems in Growing Cities</vt:lpstr>
      <vt:lpstr>Factory Work</vt:lpstr>
      <vt:lpstr>New Social Structure</vt:lpstr>
      <vt:lpstr>Changing Roles for Women</vt:lpstr>
      <vt:lpstr>Responses to the  Industrial Revolution</vt:lpstr>
      <vt:lpstr>Demands for Change in Britain</vt:lpstr>
      <vt:lpstr>Rise of Labor Unions</vt:lpstr>
      <vt:lpstr>Gains for Workers</vt:lpstr>
      <vt:lpstr>Improving City Life</vt:lpstr>
    </vt:vector>
  </TitlesOfParts>
  <Company>New England School of Law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Revolution</dc:title>
  <dc:creator>Sara Estis</dc:creator>
  <cp:lastModifiedBy>Sara Estis</cp:lastModifiedBy>
  <cp:revision>16</cp:revision>
  <dcterms:created xsi:type="dcterms:W3CDTF">2013-11-05T02:24:18Z</dcterms:created>
  <dcterms:modified xsi:type="dcterms:W3CDTF">2013-11-05T03:21:37Z</dcterms:modified>
</cp:coreProperties>
</file>