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257" r:id="rId3"/>
    <p:sldId id="258" r:id="rId4"/>
    <p:sldId id="259" r:id="rId5"/>
    <p:sldId id="261" r:id="rId6"/>
    <p:sldId id="262" r:id="rId7"/>
    <p:sldId id="270" r:id="rId8"/>
    <p:sldId id="263" r:id="rId9"/>
    <p:sldId id="264" r:id="rId10"/>
    <p:sldId id="265" r:id="rId11"/>
    <p:sldId id="266" r:id="rId12"/>
    <p:sldId id="267" r:id="rId13"/>
    <p:sldId id="269" r:id="rId14"/>
    <p:sldId id="271" r:id="rId15"/>
    <p:sldId id="272" r:id="rId16"/>
    <p:sldId id="273" r:id="rId17"/>
    <p:sldId id="274" r:id="rId18"/>
    <p:sldId id="275" r:id="rId19"/>
    <p:sldId id="276" r:id="rId20"/>
    <p:sldId id="27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881EBD-012A-4E60-ABFF-2A2AB5124D24}" type="datetimeFigureOut">
              <a:rPr lang="en-US" smtClean="0"/>
              <a:pPr/>
              <a:t>10/3/2013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D77B8D-6E4F-42E4-92F3-DDC624B48A87}" type="slidenum">
              <a:rPr lang="en-US" smtClean="0"/>
              <a:pPr/>
              <a:t>‹#›</a:t>
            </a:fld>
            <a:endParaRPr lang="en-US"/>
          </a:p>
        </p:txBody>
      </p:sp>
    </p:spTree>
    <p:extLst>
      <p:ext uri="{BB962C8B-B14F-4D97-AF65-F5344CB8AC3E}">
        <p14:creationId xmlns:p14="http://schemas.microsoft.com/office/powerpoint/2010/main" val="290100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1</a:t>
            </a:fld>
            <a:endParaRPr lang="en-US"/>
          </a:p>
        </p:txBody>
      </p:sp>
    </p:spTree>
    <p:extLst>
      <p:ext uri="{BB962C8B-B14F-4D97-AF65-F5344CB8AC3E}">
        <p14:creationId xmlns:p14="http://schemas.microsoft.com/office/powerpoint/2010/main" val="340149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8E59A96-DD95-49B4-8867-E59E26C4E9BC}" type="slidenum">
              <a:rPr lang="en-US"/>
              <a:pPr/>
              <a:t>10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2723D15-139B-4AF9-B952-E74B02CE66A4}" type="slidenum">
              <a:rPr lang="en-US"/>
              <a:pPr/>
              <a:t>11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0F00248-A34F-44E6-AE03-4671AB6ED9F8}" type="slidenum">
              <a:rPr lang="en-US"/>
              <a:pPr/>
              <a:t>12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931774">
              <a:defRPr/>
            </a:pPr>
            <a:r>
              <a:rPr lang="en-US" dirty="0"/>
              <a:t>Problem: finding an impartial arbitrator— who shall be judge?</a:t>
            </a:r>
          </a:p>
          <a:p>
            <a:pPr eaLnBrk="1" hangingPunct="1"/>
            <a:endParaRPr lang="en-US" dirty="0" smtClean="0"/>
          </a:p>
          <a:p>
            <a:pPr eaLnBrk="1" hangingPunct="1"/>
            <a:r>
              <a:rPr lang="en-US" dirty="0" smtClean="0"/>
              <a:t>You do not give up natural and social rights in the social contract</a:t>
            </a:r>
          </a:p>
          <a:p>
            <a:pPr eaLnBrk="1" hangingPunct="1"/>
            <a:endParaRPr lang="en-US" dirty="0" smtClean="0"/>
          </a:p>
          <a:p>
            <a:pPr eaLnBrk="1" hangingPunct="1"/>
            <a:r>
              <a:rPr lang="en-US" dirty="0" smtClean="0"/>
              <a:t>Slavery would be wrong even if voluntary</a:t>
            </a:r>
          </a:p>
          <a:p>
            <a:pPr eaLnBrk="1" hangingPunct="1"/>
            <a:endParaRPr lang="en-US"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CBCC1A02-2EF0-4C74-9009-01A357CCBEC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14</a:t>
            </a:fld>
            <a:endParaRPr lang="en-US"/>
          </a:p>
        </p:txBody>
      </p:sp>
    </p:spTree>
    <p:extLst>
      <p:ext uri="{BB962C8B-B14F-4D97-AF65-F5344CB8AC3E}">
        <p14:creationId xmlns:p14="http://schemas.microsoft.com/office/powerpoint/2010/main" val="323589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15</a:t>
            </a:fld>
            <a:endParaRPr lang="en-US"/>
          </a:p>
        </p:txBody>
      </p:sp>
    </p:spTree>
    <p:extLst>
      <p:ext uri="{BB962C8B-B14F-4D97-AF65-F5344CB8AC3E}">
        <p14:creationId xmlns:p14="http://schemas.microsoft.com/office/powerpoint/2010/main" val="56354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16</a:t>
            </a:fld>
            <a:endParaRPr lang="en-US"/>
          </a:p>
        </p:txBody>
      </p:sp>
    </p:spTree>
    <p:extLst>
      <p:ext uri="{BB962C8B-B14F-4D97-AF65-F5344CB8AC3E}">
        <p14:creationId xmlns:p14="http://schemas.microsoft.com/office/powerpoint/2010/main" val="2789712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Impatient with the notion that people should accept misery</a:t>
            </a:r>
            <a:endParaRPr lang="en-US" dirty="0"/>
          </a:p>
        </p:txBody>
      </p:sp>
      <p:sp>
        <p:nvSpPr>
          <p:cNvPr id="4" name="Slide Number Placeholder 3"/>
          <p:cNvSpPr>
            <a:spLocks noGrp="1"/>
          </p:cNvSpPr>
          <p:nvPr>
            <p:ph type="sldNum" sz="quarter" idx="10"/>
          </p:nvPr>
        </p:nvSpPr>
        <p:spPr/>
        <p:txBody>
          <a:bodyPr/>
          <a:lstStyle/>
          <a:p>
            <a:fld id="{89D77B8D-6E4F-42E4-92F3-DDC624B48A87}" type="slidenum">
              <a:rPr lang="en-US" smtClean="0"/>
              <a:pPr/>
              <a:t>17</a:t>
            </a:fld>
            <a:endParaRPr lang="en-US"/>
          </a:p>
        </p:txBody>
      </p:sp>
    </p:spTree>
    <p:extLst>
      <p:ext uri="{BB962C8B-B14F-4D97-AF65-F5344CB8AC3E}">
        <p14:creationId xmlns:p14="http://schemas.microsoft.com/office/powerpoint/2010/main" val="144987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18</a:t>
            </a:fld>
            <a:endParaRPr lang="en-US"/>
          </a:p>
        </p:txBody>
      </p:sp>
    </p:spTree>
    <p:extLst>
      <p:ext uri="{BB962C8B-B14F-4D97-AF65-F5344CB8AC3E}">
        <p14:creationId xmlns:p14="http://schemas.microsoft.com/office/powerpoint/2010/main" val="94669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19</a:t>
            </a:fld>
            <a:endParaRPr lang="en-US"/>
          </a:p>
        </p:txBody>
      </p:sp>
    </p:spTree>
    <p:extLst>
      <p:ext uri="{BB962C8B-B14F-4D97-AF65-F5344CB8AC3E}">
        <p14:creationId xmlns:p14="http://schemas.microsoft.com/office/powerpoint/2010/main" val="189340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2</a:t>
            </a:fld>
            <a:endParaRPr lang="en-US"/>
          </a:p>
        </p:txBody>
      </p:sp>
    </p:spTree>
    <p:extLst>
      <p:ext uri="{BB962C8B-B14F-4D97-AF65-F5344CB8AC3E}">
        <p14:creationId xmlns:p14="http://schemas.microsoft.com/office/powerpoint/2010/main" val="2646860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 is born</a:t>
            </a:r>
            <a:r>
              <a:rPr lang="en-US" baseline="0" dirty="0" smtClean="0"/>
              <a:t> free and everywhere he is in chains.”</a:t>
            </a:r>
            <a:endParaRPr lang="en-US" dirty="0"/>
          </a:p>
        </p:txBody>
      </p:sp>
      <p:sp>
        <p:nvSpPr>
          <p:cNvPr id="4" name="Slide Number Placeholder 3"/>
          <p:cNvSpPr>
            <a:spLocks noGrp="1"/>
          </p:cNvSpPr>
          <p:nvPr>
            <p:ph type="sldNum" sz="quarter" idx="10"/>
          </p:nvPr>
        </p:nvSpPr>
        <p:spPr/>
        <p:txBody>
          <a:bodyPr/>
          <a:lstStyle/>
          <a:p>
            <a:fld id="{89D77B8D-6E4F-42E4-92F3-DDC624B48A87}"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Felt the accused should receive</a:t>
            </a:r>
            <a:r>
              <a:rPr lang="en-US" baseline="0" dirty="0" smtClean="0"/>
              <a:t> a speedy trial and punishments should not be arbitrary or cruel</a:t>
            </a:r>
          </a:p>
          <a:p>
            <a:r>
              <a:rPr lang="en-US" baseline="0" dirty="0" smtClean="0"/>
              <a:t>No use of torture</a:t>
            </a:r>
          </a:p>
          <a:p>
            <a:r>
              <a:rPr lang="en-US" baseline="0" dirty="0" smtClean="0"/>
              <a:t>Wanted capital punishment to be abolished</a:t>
            </a:r>
            <a:endParaRPr lang="en-US" dirty="0"/>
          </a:p>
        </p:txBody>
      </p:sp>
      <p:sp>
        <p:nvSpPr>
          <p:cNvPr id="4" name="Slide Number Placeholder 3"/>
          <p:cNvSpPr>
            <a:spLocks noGrp="1"/>
          </p:cNvSpPr>
          <p:nvPr>
            <p:ph type="sldNum" sz="quarter" idx="10"/>
          </p:nvPr>
        </p:nvSpPr>
        <p:spPr/>
        <p:txBody>
          <a:bodyPr/>
          <a:lstStyle/>
          <a:p>
            <a:fld id="{89D77B8D-6E4F-42E4-92F3-DDC624B48A87}"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Classical musicians: </a:t>
            </a:r>
            <a:r>
              <a:rPr lang="en-US" dirty="0" err="1" smtClean="0"/>
              <a:t>haydn</a:t>
            </a:r>
            <a:r>
              <a:rPr lang="en-US" dirty="0" smtClean="0"/>
              <a:t>,</a:t>
            </a:r>
            <a:r>
              <a:rPr lang="en-US" baseline="0" dirty="0" smtClean="0"/>
              <a:t> </a:t>
            </a:r>
            <a:r>
              <a:rPr lang="en-US" baseline="0" dirty="0" err="1" smtClean="0"/>
              <a:t>mozart</a:t>
            </a:r>
            <a:r>
              <a:rPr lang="en-US" baseline="0" dirty="0" smtClean="0"/>
              <a:t>, </a:t>
            </a:r>
            <a:r>
              <a:rPr lang="en-US" baseline="0" dirty="0" err="1" smtClean="0"/>
              <a:t>beethoven</a:t>
            </a:r>
            <a:endParaRPr lang="en-US" baseline="0" dirty="0" smtClean="0"/>
          </a:p>
          <a:p>
            <a:endParaRPr lang="en-US" baseline="0" dirty="0" smtClean="0"/>
          </a:p>
          <a:p>
            <a:r>
              <a:rPr lang="en-US" dirty="0" smtClean="0"/>
              <a:t>Novels: </a:t>
            </a:r>
            <a:r>
              <a:rPr lang="en-US" dirty="0" err="1" smtClean="0"/>
              <a:t>daniel</a:t>
            </a:r>
            <a:r>
              <a:rPr lang="en-US" baseline="0" dirty="0" smtClean="0"/>
              <a:t> </a:t>
            </a:r>
            <a:r>
              <a:rPr lang="en-US" baseline="0" dirty="0" err="1" smtClean="0"/>
              <a:t>defoe’s</a:t>
            </a:r>
            <a:r>
              <a:rPr lang="en-US" baseline="0" dirty="0" smtClean="0"/>
              <a:t> </a:t>
            </a:r>
            <a:r>
              <a:rPr lang="en-US" baseline="0" dirty="0" err="1" smtClean="0"/>
              <a:t>robinson</a:t>
            </a:r>
            <a:r>
              <a:rPr lang="en-US" baseline="0" dirty="0" smtClean="0"/>
              <a:t> </a:t>
            </a:r>
            <a:r>
              <a:rPr lang="en-US" baseline="0" dirty="0" err="1" smtClean="0"/>
              <a:t>crusoe</a:t>
            </a:r>
            <a:endParaRPr lang="en-US" dirty="0"/>
          </a:p>
        </p:txBody>
      </p:sp>
      <p:sp>
        <p:nvSpPr>
          <p:cNvPr id="4" name="Slide Number Placeholder 3"/>
          <p:cNvSpPr>
            <a:spLocks noGrp="1"/>
          </p:cNvSpPr>
          <p:nvPr>
            <p:ph type="sldNum" sz="quarter" idx="10"/>
          </p:nvPr>
        </p:nvSpPr>
        <p:spPr/>
        <p:txBody>
          <a:bodyPr/>
          <a:lstStyle/>
          <a:p>
            <a:fld id="{89D77B8D-6E4F-42E4-92F3-DDC624B48A87}"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Despot means absolute</a:t>
            </a:r>
            <a:r>
              <a:rPr lang="en-US" baseline="0" dirty="0" smtClean="0"/>
              <a:t> ruler</a:t>
            </a:r>
            <a:endParaRPr lang="en-US" dirty="0"/>
          </a:p>
        </p:txBody>
      </p:sp>
      <p:sp>
        <p:nvSpPr>
          <p:cNvPr id="4" name="Slide Number Placeholder 3"/>
          <p:cNvSpPr>
            <a:spLocks noGrp="1"/>
          </p:cNvSpPr>
          <p:nvPr>
            <p:ph type="sldNum" sz="quarter" idx="10"/>
          </p:nvPr>
        </p:nvSpPr>
        <p:spPr/>
        <p:txBody>
          <a:bodyPr/>
          <a:lstStyle/>
          <a:p>
            <a:fld id="{89D77B8D-6E4F-42E4-92F3-DDC624B48A87}"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3</a:t>
            </a:fld>
            <a:endParaRPr lang="en-US"/>
          </a:p>
        </p:txBody>
      </p:sp>
    </p:spTree>
    <p:extLst>
      <p:ext uri="{BB962C8B-B14F-4D97-AF65-F5344CB8AC3E}">
        <p14:creationId xmlns:p14="http://schemas.microsoft.com/office/powerpoint/2010/main" val="304595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4</a:t>
            </a:fld>
            <a:endParaRPr lang="en-US"/>
          </a:p>
        </p:txBody>
      </p:sp>
    </p:spTree>
    <p:extLst>
      <p:ext uri="{BB962C8B-B14F-4D97-AF65-F5344CB8AC3E}">
        <p14:creationId xmlns:p14="http://schemas.microsoft.com/office/powerpoint/2010/main" val="332240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endParaRPr lang="en-US" smtClean="0"/>
          </a:p>
        </p:txBody>
      </p:sp>
      <p:sp>
        <p:nvSpPr>
          <p:cNvPr id="13316" name="Slide Number Placeholder 3"/>
          <p:cNvSpPr>
            <a:spLocks noGrp="1"/>
          </p:cNvSpPr>
          <p:nvPr>
            <p:ph type="sldNum" sz="quarter" idx="5"/>
          </p:nvPr>
        </p:nvSpPr>
        <p:spPr>
          <a:noFill/>
        </p:spPr>
        <p:txBody>
          <a:bodyPr/>
          <a:lstStyle/>
          <a:p>
            <a:fld id="{0BD274D9-69D7-49E6-B7BE-20155B4FAF9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D7407DB4-17AD-45FE-BBD6-2428F946D013}" type="slidenum">
              <a:rPr lang="en-US"/>
              <a:pPr/>
              <a:t>6</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77B8D-6E4F-42E4-92F3-DDC624B48A87}" type="slidenum">
              <a:rPr lang="en-US" smtClean="0"/>
              <a:pPr/>
              <a:t>7</a:t>
            </a:fld>
            <a:endParaRPr lang="en-US"/>
          </a:p>
        </p:txBody>
      </p:sp>
    </p:spTree>
    <p:extLst>
      <p:ext uri="{BB962C8B-B14F-4D97-AF65-F5344CB8AC3E}">
        <p14:creationId xmlns:p14="http://schemas.microsoft.com/office/powerpoint/2010/main" val="223170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28A8051-034D-4437-9536-DF9ECF7E5C34}" type="slidenum">
              <a:rPr lang="en-US"/>
              <a:pPr/>
              <a:t>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A2A864F-56CF-480F-97FF-2E60D97FA77F}" type="slidenum">
              <a:rPr lang="en-US"/>
              <a:pPr/>
              <a:t>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A512E74-4CB9-47AA-93D3-3FAB97EAE2E2}" type="datetimeFigureOut">
              <a:rPr lang="en-US" smtClean="0"/>
              <a:pPr/>
              <a:t>10/3/2013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B231260-6997-46B4-B20E-3B1516405FF6}"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12E74-4CB9-47AA-93D3-3FAB97EAE2E2}"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31260-6997-46B4-B20E-3B1516405F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12E74-4CB9-47AA-93D3-3FAB97EAE2E2}"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31260-6997-46B4-B20E-3B1516405F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F71C4CA-8FFB-4210-9B48-6E00EEDDD924}" type="slidenum">
              <a:rPr lang="en-US"/>
              <a:pPr>
                <a:defRPr/>
              </a:pPr>
              <a:t>‹#›</a:t>
            </a:fld>
            <a:endParaRPr lang="en-US"/>
          </a:p>
        </p:txBody>
      </p:sp>
    </p:spTree>
    <p:extLst>
      <p:ext uri="{BB962C8B-B14F-4D97-AF65-F5344CB8AC3E}">
        <p14:creationId xmlns:p14="http://schemas.microsoft.com/office/powerpoint/2010/main" val="133803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12E74-4CB9-47AA-93D3-3FAB97EAE2E2}"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31260-6997-46B4-B20E-3B1516405F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12E74-4CB9-47AA-93D3-3FAB97EAE2E2}"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31260-6997-46B4-B20E-3B1516405F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A512E74-4CB9-47AA-93D3-3FAB97EAE2E2}"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31260-6997-46B4-B20E-3B1516405FF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12E74-4CB9-47AA-93D3-3FAB97EAE2E2}"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31260-6997-46B4-B20E-3B1516405F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512E74-4CB9-47AA-93D3-3FAB97EAE2E2}"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31260-6997-46B4-B20E-3B1516405F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12E74-4CB9-47AA-93D3-3FAB97EAE2E2}"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31260-6997-46B4-B20E-3B1516405F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A512E74-4CB9-47AA-93D3-3FAB97EAE2E2}" type="datetimeFigureOut">
              <a:rPr lang="en-US" smtClean="0"/>
              <a:pPr/>
              <a:t>10/3/2013</a:t>
            </a:fld>
            <a:endParaRPr lang="en-US"/>
          </a:p>
        </p:txBody>
      </p:sp>
      <p:sp>
        <p:nvSpPr>
          <p:cNvPr id="7" name="Slide Number Placeholder 6"/>
          <p:cNvSpPr>
            <a:spLocks noGrp="1"/>
          </p:cNvSpPr>
          <p:nvPr>
            <p:ph type="sldNum" sz="quarter" idx="12"/>
          </p:nvPr>
        </p:nvSpPr>
        <p:spPr/>
        <p:txBody>
          <a:bodyPr/>
          <a:lstStyle/>
          <a:p>
            <a:fld id="{4B231260-6997-46B4-B20E-3B1516405FF6}"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12E74-4CB9-47AA-93D3-3FAB97EAE2E2}" type="datetimeFigureOut">
              <a:rPr lang="en-US" smtClean="0"/>
              <a:pPr/>
              <a:t>10/3/2013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B231260-6997-46B4-B20E-3B1516405F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A512E74-4CB9-47AA-93D3-3FAB97EAE2E2}" type="datetimeFigureOut">
              <a:rPr lang="en-US" smtClean="0"/>
              <a:pPr/>
              <a:t>10/3/2013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B231260-6997-46B4-B20E-3B1516405F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708476"/>
            <a:ext cx="3657599" cy="1702160"/>
          </a:xfrm>
        </p:spPr>
        <p:txBody>
          <a:bodyPr>
            <a:normAutofit/>
          </a:bodyPr>
          <a:lstStyle/>
          <a:p>
            <a:r>
              <a:rPr lang="en-US" dirty="0" smtClean="0"/>
              <a:t>The Enlightenment</a:t>
            </a:r>
            <a:endParaRPr lang="en-US" dirty="0"/>
          </a:p>
        </p:txBody>
      </p:sp>
      <p:sp>
        <p:nvSpPr>
          <p:cNvPr id="3" name="Subtitle 2"/>
          <p:cNvSpPr>
            <a:spLocks noGrp="1"/>
          </p:cNvSpPr>
          <p:nvPr>
            <p:ph type="subTitle" idx="1"/>
          </p:nvPr>
        </p:nvSpPr>
        <p:spPr>
          <a:xfrm>
            <a:off x="4572000" y="4421080"/>
            <a:ext cx="3657599" cy="1260629"/>
          </a:xfrm>
        </p:spPr>
        <p:txBody>
          <a:bodyPr/>
          <a:lstStyle/>
          <a:p>
            <a:r>
              <a:rPr lang="en-US" dirty="0" smtClean="0"/>
              <a:t>Unit Two</a:t>
            </a:r>
            <a:endParaRPr lang="en-US" dirty="0"/>
          </a:p>
        </p:txBody>
      </p:sp>
    </p:spTree>
    <p:extLst>
      <p:ext uri="{BB962C8B-B14F-4D97-AF65-F5344CB8AC3E}">
        <p14:creationId xmlns:p14="http://schemas.microsoft.com/office/powerpoint/2010/main" val="175318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defRPr/>
            </a:pPr>
            <a:r>
              <a:rPr lang="en-US" dirty="0" smtClean="0"/>
              <a:t>John Locke (1632-1704)</a:t>
            </a:r>
          </a:p>
        </p:txBody>
      </p:sp>
      <p:sp>
        <p:nvSpPr>
          <p:cNvPr id="7171" name="Rectangle 3"/>
          <p:cNvSpPr>
            <a:spLocks noGrp="1" noChangeArrowheads="1"/>
          </p:cNvSpPr>
          <p:nvPr>
            <p:ph type="body" sz="half" idx="1"/>
          </p:nvPr>
        </p:nvSpPr>
        <p:spPr>
          <a:xfrm>
            <a:off x="609600" y="2209800"/>
            <a:ext cx="4648200" cy="4038600"/>
          </a:xfrm>
        </p:spPr>
        <p:txBody>
          <a:bodyPr>
            <a:normAutofit/>
          </a:bodyPr>
          <a:lstStyle/>
          <a:p>
            <a:pPr eaLnBrk="1" hangingPunct="1"/>
            <a:r>
              <a:rPr lang="en-US" sz="2600" dirty="0" smtClean="0"/>
              <a:t>Wrote </a:t>
            </a:r>
            <a:r>
              <a:rPr lang="en-US" sz="2600" i="1" dirty="0" smtClean="0"/>
              <a:t>Two Treatises of Government</a:t>
            </a:r>
            <a:r>
              <a:rPr lang="en-US" sz="2600" dirty="0" smtClean="0"/>
              <a:t> </a:t>
            </a:r>
          </a:p>
          <a:p>
            <a:pPr eaLnBrk="1" hangingPunct="1"/>
            <a:r>
              <a:rPr lang="en-US" sz="2600" dirty="0" smtClean="0"/>
              <a:t>Believed in Natural Rights from nature or God </a:t>
            </a:r>
          </a:p>
          <a:p>
            <a:pPr eaLnBrk="1" hangingPunct="1"/>
            <a:r>
              <a:rPr lang="en-US" sz="2600" dirty="0" smtClean="0"/>
              <a:t>Believed in Limited Government that protected people’s Natural Rights</a:t>
            </a:r>
          </a:p>
        </p:txBody>
      </p:sp>
      <p:pic>
        <p:nvPicPr>
          <p:cNvPr id="7172" name="Picture 4"/>
          <p:cNvPicPr>
            <a:picLocks noGrp="1" noChangeAspect="1" noChangeArrowheads="1"/>
          </p:cNvPicPr>
          <p:nvPr>
            <p:ph sz="half" idx="2"/>
          </p:nvPr>
        </p:nvPicPr>
        <p:blipFill>
          <a:blip r:embed="rId3" cstate="print"/>
          <a:srcRect/>
          <a:stretch>
            <a:fillRect/>
          </a:stretch>
        </p:blipFill>
        <p:spPr>
          <a:xfrm>
            <a:off x="5334000" y="2057400"/>
            <a:ext cx="3150755" cy="4038600"/>
          </a:xfrm>
        </p:spPr>
      </p:pic>
    </p:spTree>
    <p:extLst>
      <p:ext uri="{BB962C8B-B14F-4D97-AF65-F5344CB8AC3E}">
        <p14:creationId xmlns:p14="http://schemas.microsoft.com/office/powerpoint/2010/main" val="46682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914400"/>
            <a:ext cx="8229600" cy="724936"/>
          </a:xfrm>
        </p:spPr>
        <p:txBody>
          <a:bodyPr/>
          <a:lstStyle/>
          <a:p>
            <a:pPr algn="ctr" eaLnBrk="1" hangingPunct="1">
              <a:defRPr/>
            </a:pPr>
            <a:r>
              <a:rPr lang="en-US" dirty="0" smtClean="0"/>
              <a:t>Locke’s State of Nature</a:t>
            </a:r>
          </a:p>
        </p:txBody>
      </p:sp>
      <p:sp>
        <p:nvSpPr>
          <p:cNvPr id="8195" name="Rectangle 3"/>
          <p:cNvSpPr>
            <a:spLocks noGrp="1" noChangeArrowheads="1"/>
          </p:cNvSpPr>
          <p:nvPr>
            <p:ph type="body" idx="1"/>
          </p:nvPr>
        </p:nvSpPr>
        <p:spPr>
          <a:xfrm>
            <a:off x="533400" y="1790700"/>
            <a:ext cx="8077200" cy="4610100"/>
          </a:xfrm>
        </p:spPr>
        <p:txBody>
          <a:bodyPr/>
          <a:lstStyle/>
          <a:p>
            <a:pPr marL="68580" indent="0" eaLnBrk="1" hangingPunct="1">
              <a:buNone/>
            </a:pPr>
            <a:r>
              <a:rPr lang="en-US" sz="3600" dirty="0" smtClean="0"/>
              <a:t>You have natural rights in the state of nature:</a:t>
            </a:r>
          </a:p>
          <a:p>
            <a:pPr lvl="1" eaLnBrk="1" hangingPunct="1"/>
            <a:r>
              <a:rPr lang="en-US" sz="3200" dirty="0" smtClean="0"/>
              <a:t>Rights to life, health, liberty, and property</a:t>
            </a:r>
          </a:p>
          <a:p>
            <a:pPr lvl="1" eaLnBrk="1" hangingPunct="1"/>
            <a:r>
              <a:rPr lang="en-US" sz="3200" dirty="0" smtClean="0"/>
              <a:t>Right of self-preservation</a:t>
            </a:r>
          </a:p>
          <a:p>
            <a:pPr lvl="1" eaLnBrk="1" hangingPunct="1"/>
            <a:r>
              <a:rPr lang="en-US" sz="3200" dirty="0" smtClean="0"/>
              <a:t>Right to execute the law of nature</a:t>
            </a:r>
          </a:p>
          <a:p>
            <a:pPr marL="365760" lvl="1" indent="0" eaLnBrk="1" hangingPunct="1">
              <a:buNone/>
            </a:pPr>
            <a:endParaRPr lang="en-US" sz="1200" dirty="0" smtClean="0"/>
          </a:p>
          <a:p>
            <a:pPr marL="68580" indent="0" algn="ctr" eaLnBrk="1" hangingPunct="1">
              <a:buNone/>
            </a:pPr>
            <a:r>
              <a:rPr lang="en-US" sz="3600" dirty="0" smtClean="0"/>
              <a:t>This is </a:t>
            </a:r>
            <a:r>
              <a:rPr lang="en-US" sz="3600" b="1" i="1" u="sng" dirty="0" smtClean="0"/>
              <a:t>not</a:t>
            </a:r>
            <a:r>
              <a:rPr lang="en-US" sz="3600" dirty="0" smtClean="0"/>
              <a:t> a state of war.</a:t>
            </a:r>
          </a:p>
        </p:txBody>
      </p:sp>
    </p:spTree>
    <p:extLst>
      <p:ext uri="{BB962C8B-B14F-4D97-AF65-F5344CB8AC3E}">
        <p14:creationId xmlns:p14="http://schemas.microsoft.com/office/powerpoint/2010/main" val="23988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defRPr/>
            </a:pPr>
            <a:r>
              <a:rPr lang="en-US" dirty="0" smtClean="0"/>
              <a:t>Locke’s Social Contract</a:t>
            </a:r>
          </a:p>
        </p:txBody>
      </p:sp>
      <p:sp>
        <p:nvSpPr>
          <p:cNvPr id="9219" name="Rectangle 3"/>
          <p:cNvSpPr>
            <a:spLocks noGrp="1" noChangeArrowheads="1"/>
          </p:cNvSpPr>
          <p:nvPr>
            <p:ph type="body" sz="half" idx="1"/>
          </p:nvPr>
        </p:nvSpPr>
        <p:spPr>
          <a:xfrm>
            <a:off x="685800" y="2057400"/>
            <a:ext cx="4724400" cy="4953000"/>
          </a:xfrm>
        </p:spPr>
        <p:txBody>
          <a:bodyPr/>
          <a:lstStyle/>
          <a:p>
            <a:pPr marL="68580" indent="0" eaLnBrk="1" hangingPunct="1">
              <a:lnSpc>
                <a:spcPct val="90000"/>
              </a:lnSpc>
              <a:buNone/>
            </a:pPr>
            <a:r>
              <a:rPr lang="en-US" sz="2800" dirty="0" smtClean="0"/>
              <a:t>You would give up</a:t>
            </a:r>
          </a:p>
          <a:p>
            <a:pPr eaLnBrk="1" hangingPunct="1">
              <a:lnSpc>
                <a:spcPct val="90000"/>
              </a:lnSpc>
            </a:pPr>
            <a:endParaRPr lang="en-US" sz="2800" dirty="0" smtClean="0"/>
          </a:p>
          <a:p>
            <a:pPr marL="68580" indent="0" eaLnBrk="1" hangingPunct="1">
              <a:lnSpc>
                <a:spcPct val="90000"/>
              </a:lnSpc>
              <a:buNone/>
            </a:pPr>
            <a:r>
              <a:rPr lang="en-US" sz="2800" dirty="0" smtClean="0"/>
              <a:t>Your right to execute the law of nature</a:t>
            </a:r>
          </a:p>
          <a:p>
            <a:pPr eaLnBrk="1" hangingPunct="1">
              <a:lnSpc>
                <a:spcPct val="90000"/>
              </a:lnSpc>
            </a:pPr>
            <a:endParaRPr lang="en-US" sz="2800" dirty="0" smtClean="0"/>
          </a:p>
          <a:p>
            <a:pPr marL="68580" indent="0" eaLnBrk="1" hangingPunct="1">
              <a:lnSpc>
                <a:spcPct val="90000"/>
              </a:lnSpc>
              <a:buNone/>
            </a:pPr>
            <a:r>
              <a:rPr lang="en-US" sz="2800" dirty="0" smtClean="0"/>
              <a:t>To gain</a:t>
            </a:r>
          </a:p>
          <a:p>
            <a:pPr eaLnBrk="1" hangingPunct="1">
              <a:lnSpc>
                <a:spcPct val="90000"/>
              </a:lnSpc>
            </a:pPr>
            <a:endParaRPr lang="en-US" sz="2800" dirty="0" smtClean="0"/>
          </a:p>
          <a:p>
            <a:pPr marL="68580" indent="0" eaLnBrk="1" hangingPunct="1">
              <a:lnSpc>
                <a:spcPct val="90000"/>
              </a:lnSpc>
              <a:buNone/>
            </a:pPr>
            <a:r>
              <a:rPr lang="en-US" sz="2800" dirty="0" smtClean="0"/>
              <a:t>Impartial judgment</a:t>
            </a:r>
          </a:p>
        </p:txBody>
      </p:sp>
      <p:pic>
        <p:nvPicPr>
          <p:cNvPr id="9220" name="Picture 4"/>
          <p:cNvPicPr>
            <a:picLocks noGrp="1" noChangeAspect="1" noChangeArrowheads="1"/>
          </p:cNvPicPr>
          <p:nvPr>
            <p:ph sz="half" idx="2"/>
          </p:nvPr>
        </p:nvPicPr>
        <p:blipFill>
          <a:blip r:embed="rId3" cstate="print"/>
          <a:srcRect/>
          <a:stretch>
            <a:fillRect/>
          </a:stretch>
        </p:blipFill>
        <p:spPr>
          <a:xfrm>
            <a:off x="5562600" y="2590800"/>
            <a:ext cx="2671410" cy="2971800"/>
          </a:xfrm>
        </p:spPr>
      </p:pic>
      <p:sp>
        <p:nvSpPr>
          <p:cNvPr id="9221" name="Rectangle 5"/>
          <p:cNvSpPr>
            <a:spLocks noChangeArrowheads="1"/>
          </p:cNvSpPr>
          <p:nvPr/>
        </p:nvSpPr>
        <p:spPr bwMode="auto">
          <a:xfrm>
            <a:off x="609600" y="2743200"/>
            <a:ext cx="4724400" cy="1219200"/>
          </a:xfrm>
          <a:prstGeom prst="rect">
            <a:avLst/>
          </a:prstGeom>
          <a:solidFill>
            <a:schemeClr val="accent1">
              <a:alpha val="20000"/>
            </a:schemeClr>
          </a:solidFill>
          <a:ln w="9525">
            <a:solidFill>
              <a:schemeClr val="tx1"/>
            </a:solidFill>
            <a:miter lim="800000"/>
            <a:headEnd/>
            <a:tailEnd/>
          </a:ln>
        </p:spPr>
        <p:txBody>
          <a:bodyPr wrap="none" anchor="ctr"/>
          <a:lstStyle/>
          <a:p>
            <a:endParaRPr lang="en-US"/>
          </a:p>
        </p:txBody>
      </p:sp>
      <p:sp>
        <p:nvSpPr>
          <p:cNvPr id="9222" name="Rectangle 6"/>
          <p:cNvSpPr>
            <a:spLocks noChangeArrowheads="1"/>
          </p:cNvSpPr>
          <p:nvPr/>
        </p:nvSpPr>
        <p:spPr bwMode="auto">
          <a:xfrm>
            <a:off x="637309" y="4953000"/>
            <a:ext cx="4724400" cy="914400"/>
          </a:xfrm>
          <a:prstGeom prst="rect">
            <a:avLst/>
          </a:prstGeom>
          <a:solidFill>
            <a:schemeClr val="accent1">
              <a:alpha val="20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3250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027664"/>
            <a:ext cx="8229600" cy="877336"/>
          </a:xfrm>
        </p:spPr>
        <p:txBody>
          <a:bodyPr/>
          <a:lstStyle/>
          <a:p>
            <a:pPr algn="ctr" eaLnBrk="1" hangingPunct="1">
              <a:defRPr/>
            </a:pPr>
            <a:r>
              <a:rPr lang="en-US" dirty="0" smtClean="0"/>
              <a:t>Natural vs. Civil Rights</a:t>
            </a:r>
          </a:p>
        </p:txBody>
      </p:sp>
      <p:sp>
        <p:nvSpPr>
          <p:cNvPr id="11267" name="Rectangle 3"/>
          <p:cNvSpPr>
            <a:spLocks noGrp="1" noChangeArrowheads="1"/>
          </p:cNvSpPr>
          <p:nvPr>
            <p:ph type="body" idx="1"/>
          </p:nvPr>
        </p:nvSpPr>
        <p:spPr>
          <a:xfrm>
            <a:off x="685800" y="2438400"/>
            <a:ext cx="7772400" cy="3124200"/>
          </a:xfrm>
        </p:spPr>
        <p:txBody>
          <a:bodyPr>
            <a:normAutofit/>
          </a:bodyPr>
          <a:lstStyle/>
          <a:p>
            <a:pPr marL="68580" indent="0" eaLnBrk="1" hangingPunct="1">
              <a:buNone/>
            </a:pPr>
            <a:r>
              <a:rPr lang="en-US" sz="2600" dirty="0" smtClean="0"/>
              <a:t>Locke: “Bottom-up” Model</a:t>
            </a:r>
          </a:p>
          <a:p>
            <a:pPr lvl="1" eaLnBrk="1" hangingPunct="1"/>
            <a:r>
              <a:rPr lang="en-US" sz="2600" dirty="0" smtClean="0"/>
              <a:t>Some rights are natural, independent of government</a:t>
            </a:r>
          </a:p>
          <a:p>
            <a:pPr lvl="1" eaLnBrk="1" hangingPunct="1"/>
            <a:r>
              <a:rPr lang="en-US" sz="2600" dirty="0" smtClean="0"/>
              <a:t>Government gets its power from the individuals that allow the government to have control</a:t>
            </a:r>
          </a:p>
        </p:txBody>
      </p:sp>
    </p:spTree>
    <p:extLst>
      <p:ext uri="{BB962C8B-B14F-4D97-AF65-F5344CB8AC3E}">
        <p14:creationId xmlns:p14="http://schemas.microsoft.com/office/powerpoint/2010/main" val="180296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7664"/>
            <a:ext cx="8077200" cy="877336"/>
          </a:xfrm>
        </p:spPr>
        <p:txBody>
          <a:bodyPr>
            <a:normAutofit fontScale="90000"/>
          </a:bodyPr>
          <a:lstStyle/>
          <a:p>
            <a:pPr algn="ctr"/>
            <a:r>
              <a:rPr lang="en-US" dirty="0" smtClean="0"/>
              <a:t>The Philosophes Advocate Reason</a:t>
            </a:r>
            <a:endParaRPr lang="en-US" dirty="0"/>
          </a:p>
        </p:txBody>
      </p:sp>
      <p:sp>
        <p:nvSpPr>
          <p:cNvPr id="3" name="Content Placeholder 2"/>
          <p:cNvSpPr>
            <a:spLocks noGrp="1"/>
          </p:cNvSpPr>
          <p:nvPr>
            <p:ph idx="1"/>
          </p:nvPr>
        </p:nvSpPr>
        <p:spPr>
          <a:xfrm>
            <a:off x="762000" y="2286000"/>
            <a:ext cx="7620000" cy="3924748"/>
          </a:xfrm>
        </p:spPr>
        <p:txBody>
          <a:bodyPr>
            <a:normAutofit/>
          </a:bodyPr>
          <a:lstStyle/>
          <a:p>
            <a:pPr marL="68580" indent="0" algn="ctr">
              <a:buNone/>
            </a:pPr>
            <a:r>
              <a:rPr lang="en-US" sz="2600" dirty="0"/>
              <a:t>The Enlightenment reached its height in France in the mid-1700s. Paris became the meeting place for people who wanted to discuss politics and ideas. The social critics of this period in France were called </a:t>
            </a:r>
            <a:r>
              <a:rPr lang="en-US" sz="2600" b="1" dirty="0"/>
              <a:t>philosophes</a:t>
            </a:r>
            <a:r>
              <a:rPr lang="en-US" sz="2600" dirty="0"/>
              <a:t>, the French word for philosophers. The philosophes believed that people could apply reason to all aspects of life – just as Isaac Newton had applied reason to science.</a:t>
            </a:r>
          </a:p>
          <a:p>
            <a:pPr marL="68580" indent="0">
              <a:buNone/>
            </a:pPr>
            <a:endParaRPr lang="en-US" b="1" dirty="0"/>
          </a:p>
        </p:txBody>
      </p:sp>
    </p:spTree>
    <p:extLst>
      <p:ext uri="{BB962C8B-B14F-4D97-AF65-F5344CB8AC3E}">
        <p14:creationId xmlns:p14="http://schemas.microsoft.com/office/powerpoint/2010/main" val="2146740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Reason</a:t>
            </a:r>
            <a:endParaRPr lang="en-US" dirty="0"/>
          </a:p>
        </p:txBody>
      </p:sp>
      <p:sp>
        <p:nvSpPr>
          <p:cNvPr id="3" name="Content Placeholder 2"/>
          <p:cNvSpPr>
            <a:spLocks noGrp="1"/>
          </p:cNvSpPr>
          <p:nvPr>
            <p:ph idx="1"/>
          </p:nvPr>
        </p:nvSpPr>
        <p:spPr>
          <a:xfrm>
            <a:off x="1066800" y="2514600"/>
            <a:ext cx="6777317" cy="2781748"/>
          </a:xfrm>
        </p:spPr>
        <p:txBody>
          <a:bodyPr>
            <a:normAutofit/>
          </a:bodyPr>
          <a:lstStyle/>
          <a:p>
            <a:r>
              <a:rPr lang="en-US" sz="2600" dirty="0" smtClean="0"/>
              <a:t>Enlightened thinkers believed truth could be discovered through reason or logical thinking</a:t>
            </a:r>
          </a:p>
          <a:p>
            <a:r>
              <a:rPr lang="en-US" sz="2600" dirty="0" smtClean="0"/>
              <a:t>Reason is the absence of prejudice in one’s thinking</a:t>
            </a:r>
          </a:p>
          <a:p>
            <a:r>
              <a:rPr lang="en-US" sz="2600" dirty="0" smtClean="0"/>
              <a:t>With reason society could be set free</a:t>
            </a:r>
            <a:endParaRPr lang="en-US" sz="2600" dirty="0"/>
          </a:p>
        </p:txBody>
      </p:sp>
    </p:spTree>
    <p:extLst>
      <p:ext uri="{BB962C8B-B14F-4D97-AF65-F5344CB8AC3E}">
        <p14:creationId xmlns:p14="http://schemas.microsoft.com/office/powerpoint/2010/main" val="15445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Nature</a:t>
            </a:r>
            <a:endParaRPr lang="en-US" dirty="0"/>
          </a:p>
        </p:txBody>
      </p:sp>
      <p:sp>
        <p:nvSpPr>
          <p:cNvPr id="3" name="Content Placeholder 2"/>
          <p:cNvSpPr>
            <a:spLocks noGrp="1"/>
          </p:cNvSpPr>
          <p:nvPr>
            <p:ph idx="1"/>
          </p:nvPr>
        </p:nvSpPr>
        <p:spPr>
          <a:xfrm>
            <a:off x="1066800" y="2514600"/>
            <a:ext cx="6777317" cy="3508977"/>
          </a:xfrm>
        </p:spPr>
        <p:txBody>
          <a:bodyPr>
            <a:normAutofit/>
          </a:bodyPr>
          <a:lstStyle/>
          <a:p>
            <a:r>
              <a:rPr lang="en-US" sz="2600" dirty="0" smtClean="0"/>
              <a:t>What was natural was also good and reasonable</a:t>
            </a:r>
          </a:p>
          <a:p>
            <a:r>
              <a:rPr lang="en-US" sz="2600" dirty="0" smtClean="0"/>
              <a:t>Natural laws of economics and politics existed</a:t>
            </a:r>
            <a:endParaRPr lang="en-US" sz="2600" dirty="0"/>
          </a:p>
        </p:txBody>
      </p:sp>
    </p:spTree>
    <p:extLst>
      <p:ext uri="{BB962C8B-B14F-4D97-AF65-F5344CB8AC3E}">
        <p14:creationId xmlns:p14="http://schemas.microsoft.com/office/powerpoint/2010/main" val="143648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Happiness</a:t>
            </a:r>
            <a:endParaRPr lang="en-US" dirty="0"/>
          </a:p>
        </p:txBody>
      </p:sp>
      <p:sp>
        <p:nvSpPr>
          <p:cNvPr id="3" name="Content Placeholder 2"/>
          <p:cNvSpPr>
            <a:spLocks noGrp="1"/>
          </p:cNvSpPr>
          <p:nvPr>
            <p:ph idx="1"/>
          </p:nvPr>
        </p:nvSpPr>
        <p:spPr>
          <a:xfrm>
            <a:off x="1066800" y="2667000"/>
            <a:ext cx="6777317" cy="3508977"/>
          </a:xfrm>
        </p:spPr>
        <p:txBody>
          <a:bodyPr>
            <a:normAutofit/>
          </a:bodyPr>
          <a:lstStyle/>
          <a:p>
            <a:r>
              <a:rPr lang="en-US" sz="2600" dirty="0" smtClean="0"/>
              <a:t>A person who lived by nature’s laws would find happiness</a:t>
            </a:r>
          </a:p>
          <a:p>
            <a:r>
              <a:rPr lang="en-US" sz="2600" dirty="0" smtClean="0"/>
              <a:t>Wanted well-being on earth and believed it was possible</a:t>
            </a:r>
            <a:endParaRPr lang="en-US" sz="2600" dirty="0"/>
          </a:p>
        </p:txBody>
      </p:sp>
    </p:spTree>
    <p:extLst>
      <p:ext uri="{BB962C8B-B14F-4D97-AF65-F5344CB8AC3E}">
        <p14:creationId xmlns:p14="http://schemas.microsoft.com/office/powerpoint/2010/main" val="33648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Progress</a:t>
            </a:r>
            <a:endParaRPr lang="en-US" dirty="0"/>
          </a:p>
        </p:txBody>
      </p:sp>
      <p:sp>
        <p:nvSpPr>
          <p:cNvPr id="3" name="Content Placeholder 2"/>
          <p:cNvSpPr>
            <a:spLocks noGrp="1"/>
          </p:cNvSpPr>
          <p:nvPr>
            <p:ph idx="1"/>
          </p:nvPr>
        </p:nvSpPr>
        <p:spPr>
          <a:xfrm>
            <a:off x="1066800" y="2514600"/>
            <a:ext cx="6777317" cy="2095948"/>
          </a:xfrm>
        </p:spPr>
        <p:txBody>
          <a:bodyPr>
            <a:normAutofit/>
          </a:bodyPr>
          <a:lstStyle/>
          <a:p>
            <a:r>
              <a:rPr lang="en-US" sz="2600" dirty="0" smtClean="0"/>
              <a:t>Believed in progress for society</a:t>
            </a:r>
          </a:p>
          <a:p>
            <a:r>
              <a:rPr lang="en-US" sz="2600" dirty="0" smtClean="0"/>
              <a:t>With the scientific approach, society and humankind could be perfected</a:t>
            </a:r>
            <a:endParaRPr lang="en-US" sz="2600" dirty="0"/>
          </a:p>
        </p:txBody>
      </p:sp>
    </p:spTree>
    <p:extLst>
      <p:ext uri="{BB962C8B-B14F-4D97-AF65-F5344CB8AC3E}">
        <p14:creationId xmlns:p14="http://schemas.microsoft.com/office/powerpoint/2010/main" val="42047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Liberty</a:t>
            </a:r>
            <a:endParaRPr lang="en-US" dirty="0"/>
          </a:p>
        </p:txBody>
      </p:sp>
      <p:sp>
        <p:nvSpPr>
          <p:cNvPr id="3" name="Content Placeholder 2"/>
          <p:cNvSpPr>
            <a:spLocks noGrp="1"/>
          </p:cNvSpPr>
          <p:nvPr>
            <p:ph idx="1"/>
          </p:nvPr>
        </p:nvSpPr>
        <p:spPr>
          <a:xfrm>
            <a:off x="1066800" y="2438400"/>
            <a:ext cx="6701117" cy="3508977"/>
          </a:xfrm>
        </p:spPr>
        <p:txBody>
          <a:bodyPr>
            <a:normAutofit/>
          </a:bodyPr>
          <a:lstStyle/>
          <a:p>
            <a:r>
              <a:rPr lang="en-US" sz="2600" dirty="0" smtClean="0"/>
              <a:t>Wanted no restriction on personal liberties – such as speech, religion, trade and personal travel</a:t>
            </a:r>
          </a:p>
          <a:p>
            <a:pPr marL="68580" indent="0">
              <a:buNone/>
            </a:pPr>
            <a:endParaRPr lang="en-US" sz="2600" dirty="0"/>
          </a:p>
        </p:txBody>
      </p:sp>
    </p:spTree>
    <p:extLst>
      <p:ext uri="{BB962C8B-B14F-4D97-AF65-F5344CB8AC3E}">
        <p14:creationId xmlns:p14="http://schemas.microsoft.com/office/powerpoint/2010/main" val="25010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pPr algn="ctr"/>
            <a:r>
              <a:rPr lang="en-US" dirty="0" smtClean="0"/>
              <a:t>The Enlightenment</a:t>
            </a:r>
            <a:endParaRPr lang="en-US" dirty="0"/>
          </a:p>
        </p:txBody>
      </p:sp>
      <p:sp>
        <p:nvSpPr>
          <p:cNvPr id="3" name="Content Placeholder 2"/>
          <p:cNvSpPr>
            <a:spLocks noGrp="1"/>
          </p:cNvSpPr>
          <p:nvPr>
            <p:ph idx="1"/>
          </p:nvPr>
        </p:nvSpPr>
        <p:spPr>
          <a:xfrm>
            <a:off x="685800" y="2057400"/>
            <a:ext cx="7848600" cy="4495800"/>
          </a:xfrm>
        </p:spPr>
        <p:txBody>
          <a:bodyPr>
            <a:normAutofit fontScale="85000" lnSpcReduction="20000"/>
          </a:bodyPr>
          <a:lstStyle/>
          <a:p>
            <a:pPr marL="68580" indent="0">
              <a:buNone/>
            </a:pPr>
            <a:r>
              <a:rPr lang="en-US" dirty="0" smtClean="0"/>
              <a:t>The </a:t>
            </a:r>
            <a:r>
              <a:rPr lang="en-US" dirty="0"/>
              <a:t>Enlightenment was a period in history when European philosophers emphasized the use of reason (logical thinking) as the best method of learning truth. This period followed the Middle Ages and came about during the age of absolutism, a period in time when authority controlled the government and limited education. </a:t>
            </a:r>
            <a:endParaRPr lang="en-US" dirty="0" smtClean="0"/>
          </a:p>
          <a:p>
            <a:pPr marL="68580" indent="0">
              <a:buNone/>
            </a:pPr>
            <a:endParaRPr lang="en-US" dirty="0" smtClean="0"/>
          </a:p>
          <a:p>
            <a:pPr marL="68580" indent="0">
              <a:buNone/>
            </a:pPr>
            <a:r>
              <a:rPr lang="en-US" dirty="0" smtClean="0"/>
              <a:t>Enlightenment </a:t>
            </a:r>
            <a:r>
              <a:rPr lang="en-US" dirty="0"/>
              <a:t>thinkers relied on the scientific method, with its emphasis on experimentation and careful observation. They produced many important advances in fields such as anatomy, astronomy, chemistry, mathematics and physics. These thinkers organized knowledge in encyclopedias and founded scientific institutes, and explored issues in education, law, philosophy, and politics. The enlightenment thinkers attacked oppression, social injustice, superstition and ignorance. </a:t>
            </a:r>
          </a:p>
        </p:txBody>
      </p:sp>
    </p:spTree>
    <p:extLst>
      <p:ext uri="{BB962C8B-B14F-4D97-AF65-F5344CB8AC3E}">
        <p14:creationId xmlns:p14="http://schemas.microsoft.com/office/powerpoint/2010/main" val="69128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914400"/>
            <a:ext cx="7024744" cy="801136"/>
          </a:xfrm>
        </p:spPr>
        <p:txBody>
          <a:bodyPr anchor="t"/>
          <a:lstStyle/>
          <a:p>
            <a:pPr algn="ctr"/>
            <a:r>
              <a:rPr lang="en-US" dirty="0" smtClean="0"/>
              <a:t>Voltaire</a:t>
            </a:r>
            <a:endParaRPr lang="en-US" dirty="0"/>
          </a:p>
        </p:txBody>
      </p:sp>
      <p:sp>
        <p:nvSpPr>
          <p:cNvPr id="5" name="Content Placeholder 4"/>
          <p:cNvSpPr>
            <a:spLocks noGrp="1"/>
          </p:cNvSpPr>
          <p:nvPr>
            <p:ph sz="quarter" idx="13"/>
          </p:nvPr>
        </p:nvSpPr>
        <p:spPr>
          <a:xfrm>
            <a:off x="762000" y="2057400"/>
            <a:ext cx="3724656" cy="4267200"/>
          </a:xfrm>
        </p:spPr>
        <p:txBody>
          <a:bodyPr>
            <a:normAutofit/>
          </a:bodyPr>
          <a:lstStyle/>
          <a:p>
            <a:r>
              <a:rPr lang="en-US" sz="2500" dirty="0" smtClean="0"/>
              <a:t>Born Francois Marie </a:t>
            </a:r>
            <a:r>
              <a:rPr lang="en-US" sz="2500" dirty="0" err="1" smtClean="0"/>
              <a:t>Arouet</a:t>
            </a:r>
            <a:endParaRPr lang="en-US" sz="2500" dirty="0" smtClean="0"/>
          </a:p>
          <a:p>
            <a:r>
              <a:rPr lang="en-US" sz="2500" dirty="0" smtClean="0"/>
              <a:t>Published more than 70 works</a:t>
            </a:r>
          </a:p>
          <a:p>
            <a:r>
              <a:rPr lang="en-US" sz="2500" dirty="0" smtClean="0"/>
              <a:t>Used satire against opponents</a:t>
            </a:r>
          </a:p>
          <a:p>
            <a:r>
              <a:rPr lang="en-US" sz="2500" dirty="0" smtClean="0"/>
              <a:t>Fought for freedom of religious belief and freedom of speech</a:t>
            </a:r>
          </a:p>
        </p:txBody>
      </p:sp>
      <p:pic>
        <p:nvPicPr>
          <p:cNvPr id="7" name="Picture 6" descr="Voltaire_houdon"/>
          <p:cNvPicPr>
            <a:picLocks noChangeAspect="1" noChangeArrowheads="1"/>
          </p:cNvPicPr>
          <p:nvPr/>
        </p:nvPicPr>
        <p:blipFill>
          <a:blip r:embed="rId2"/>
          <a:srcRect l="685" r="4338"/>
          <a:stretch>
            <a:fillRect/>
          </a:stretch>
        </p:blipFill>
        <p:spPr bwMode="auto">
          <a:xfrm>
            <a:off x="5029200" y="1981200"/>
            <a:ext cx="2908294" cy="4181475"/>
          </a:xfrm>
          <a:prstGeom prst="rect">
            <a:avLst/>
          </a:prstGeom>
          <a:noFill/>
          <a:ln w="9525">
            <a:solidFill>
              <a:srgbClr val="FFFF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chor="ctr"/>
          <a:lstStyle/>
          <a:p>
            <a:pPr algn="ctr"/>
            <a:r>
              <a:rPr lang="en-US" dirty="0" smtClean="0"/>
              <a:t>Voltaire’s Wisdom</a:t>
            </a:r>
            <a:endParaRPr lang="en-US" dirty="0"/>
          </a:p>
        </p:txBody>
      </p:sp>
      <p:sp>
        <p:nvSpPr>
          <p:cNvPr id="5" name="Content Placeholder 4"/>
          <p:cNvSpPr>
            <a:spLocks noGrp="1"/>
          </p:cNvSpPr>
          <p:nvPr>
            <p:ph idx="1"/>
          </p:nvPr>
        </p:nvSpPr>
        <p:spPr>
          <a:xfrm>
            <a:off x="1066800" y="2362200"/>
            <a:ext cx="7033708" cy="3429000"/>
          </a:xfrm>
        </p:spPr>
        <p:txBody>
          <a:bodyPr>
            <a:normAutofit/>
          </a:bodyPr>
          <a:lstStyle/>
          <a:p>
            <a:r>
              <a:rPr lang="en-US" sz="3000" dirty="0" smtClean="0"/>
              <a:t>“Judge a man by his questions, not by his answers.”</a:t>
            </a:r>
          </a:p>
          <a:p>
            <a:r>
              <a:rPr lang="en-US" sz="3000" dirty="0" smtClean="0"/>
              <a:t>“The way to become boring is to say everything.”</a:t>
            </a:r>
          </a:p>
          <a:p>
            <a:r>
              <a:rPr lang="en-US" sz="3000" dirty="0" smtClean="0"/>
              <a:t>“If God did not exist, it would be necessary to invent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724936"/>
          </a:xfrm>
        </p:spPr>
        <p:txBody>
          <a:bodyPr anchor="t"/>
          <a:lstStyle/>
          <a:p>
            <a:pPr algn="ctr"/>
            <a:r>
              <a:rPr lang="en-US" dirty="0" smtClean="0"/>
              <a:t>Baron de Montesquieu</a:t>
            </a:r>
            <a:endParaRPr lang="en-US" dirty="0"/>
          </a:p>
        </p:txBody>
      </p:sp>
      <p:sp>
        <p:nvSpPr>
          <p:cNvPr id="6" name="Content Placeholder 5"/>
          <p:cNvSpPr>
            <a:spLocks noGrp="1"/>
          </p:cNvSpPr>
          <p:nvPr>
            <p:ph sz="quarter" idx="14"/>
          </p:nvPr>
        </p:nvSpPr>
        <p:spPr>
          <a:xfrm>
            <a:off x="4645152" y="2057400"/>
            <a:ext cx="3736848" cy="4267199"/>
          </a:xfrm>
        </p:spPr>
        <p:txBody>
          <a:bodyPr>
            <a:normAutofit/>
          </a:bodyPr>
          <a:lstStyle/>
          <a:p>
            <a:r>
              <a:rPr lang="en-US" dirty="0" smtClean="0"/>
              <a:t>Devoted to the study of political liberty</a:t>
            </a:r>
          </a:p>
          <a:p>
            <a:r>
              <a:rPr lang="en-US" dirty="0" smtClean="0"/>
              <a:t>Believed that separation of powers was key to government success</a:t>
            </a:r>
          </a:p>
          <a:p>
            <a:r>
              <a:rPr lang="en-US" dirty="0" smtClean="0"/>
              <a:t>Checks and balances</a:t>
            </a:r>
          </a:p>
          <a:p>
            <a:r>
              <a:rPr lang="en-US" dirty="0" smtClean="0"/>
              <a:t>Wrote </a:t>
            </a:r>
            <a:r>
              <a:rPr lang="en-US" i="1" dirty="0" smtClean="0"/>
              <a:t>On The Spirit of Laws</a:t>
            </a:r>
            <a:endParaRPr lang="en-US" dirty="0"/>
          </a:p>
        </p:txBody>
      </p:sp>
      <p:pic>
        <p:nvPicPr>
          <p:cNvPr id="7" name="Picture 6" descr="montesquieu_1"/>
          <p:cNvPicPr>
            <a:picLocks noChangeAspect="1" noChangeArrowheads="1"/>
          </p:cNvPicPr>
          <p:nvPr/>
        </p:nvPicPr>
        <p:blipFill>
          <a:blip r:embed="rId2">
            <a:lum contrast="6000"/>
          </a:blip>
          <a:srcRect/>
          <a:stretch>
            <a:fillRect/>
          </a:stretch>
        </p:blipFill>
        <p:spPr bwMode="auto">
          <a:xfrm>
            <a:off x="876300" y="1981200"/>
            <a:ext cx="3619500" cy="4267200"/>
          </a:xfrm>
          <a:prstGeom prst="rect">
            <a:avLst/>
          </a:prstGeom>
          <a:noFill/>
          <a:ln w="9525">
            <a:solidFill>
              <a:srgbClr val="FFFF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chor="t"/>
          <a:lstStyle/>
          <a:p>
            <a:pPr algn="ctr"/>
            <a:r>
              <a:rPr lang="en-US" smtClean="0"/>
              <a:t>Jean Jacques Rousseau</a:t>
            </a:r>
            <a:endParaRPr lang="en-US" dirty="0"/>
          </a:p>
        </p:txBody>
      </p:sp>
      <p:sp>
        <p:nvSpPr>
          <p:cNvPr id="3" name="Content Placeholder 2"/>
          <p:cNvSpPr>
            <a:spLocks noGrp="1"/>
          </p:cNvSpPr>
          <p:nvPr>
            <p:ph sz="quarter" idx="13"/>
          </p:nvPr>
        </p:nvSpPr>
        <p:spPr>
          <a:xfrm>
            <a:off x="990600" y="2133600"/>
            <a:ext cx="3700272" cy="3934968"/>
          </a:xfrm>
        </p:spPr>
        <p:txBody>
          <a:bodyPr>
            <a:normAutofit/>
          </a:bodyPr>
          <a:lstStyle/>
          <a:p>
            <a:r>
              <a:rPr lang="en-US" sz="2600" smtClean="0"/>
              <a:t>Committed to individual freedoms</a:t>
            </a:r>
          </a:p>
          <a:p>
            <a:r>
              <a:rPr lang="en-US" sz="2600" smtClean="0"/>
              <a:t>Believed that civilization corrupted natural goodness</a:t>
            </a:r>
          </a:p>
          <a:p>
            <a:r>
              <a:rPr lang="en-US" sz="2600" smtClean="0"/>
              <a:t>Believed only good government was a direct democracy</a:t>
            </a:r>
          </a:p>
          <a:p>
            <a:endParaRPr lang="en-US" sz="2600" dirty="0"/>
          </a:p>
        </p:txBody>
      </p:sp>
      <p:pic>
        <p:nvPicPr>
          <p:cNvPr id="5" name="Picture 5" descr="Rousseau"/>
          <p:cNvPicPr>
            <a:picLocks noChangeAspect="1" noChangeArrowheads="1"/>
          </p:cNvPicPr>
          <p:nvPr/>
        </p:nvPicPr>
        <p:blipFill>
          <a:blip r:embed="rId3">
            <a:lum contrast="6000"/>
          </a:blip>
          <a:srcRect/>
          <a:stretch>
            <a:fillRect/>
          </a:stretch>
        </p:blipFill>
        <p:spPr bwMode="auto">
          <a:xfrm>
            <a:off x="5029200" y="1981200"/>
            <a:ext cx="3209925" cy="41148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chor="t"/>
          <a:lstStyle/>
          <a:p>
            <a:pPr algn="ctr"/>
            <a:r>
              <a:rPr lang="en-US" dirty="0" err="1" smtClean="0"/>
              <a:t>Cesare</a:t>
            </a:r>
            <a:r>
              <a:rPr lang="en-US" dirty="0" smtClean="0"/>
              <a:t> </a:t>
            </a:r>
            <a:r>
              <a:rPr lang="en-US" dirty="0" err="1" smtClean="0"/>
              <a:t>Bonesana</a:t>
            </a:r>
            <a:r>
              <a:rPr lang="en-US" dirty="0" smtClean="0"/>
              <a:t> </a:t>
            </a:r>
            <a:r>
              <a:rPr lang="en-US" dirty="0" err="1" smtClean="0"/>
              <a:t>Beccaria</a:t>
            </a:r>
            <a:endParaRPr lang="en-US" dirty="0"/>
          </a:p>
        </p:txBody>
      </p:sp>
      <p:pic>
        <p:nvPicPr>
          <p:cNvPr id="5" name="Content Placeholder 4" descr="Beccaria.gif"/>
          <p:cNvPicPr>
            <a:picLocks noGrp="1" noChangeAspect="1"/>
          </p:cNvPicPr>
          <p:nvPr>
            <p:ph sz="quarter" idx="13"/>
          </p:nvPr>
        </p:nvPicPr>
        <p:blipFill>
          <a:blip r:embed="rId3"/>
          <a:srcRect l="-9018" r="-9018"/>
          <a:stretch>
            <a:fillRect/>
          </a:stretch>
        </p:blipFill>
        <p:spPr>
          <a:xfrm>
            <a:off x="838200" y="2133600"/>
            <a:ext cx="3852560" cy="3934968"/>
          </a:xfrm>
        </p:spPr>
      </p:pic>
      <p:sp>
        <p:nvSpPr>
          <p:cNvPr id="4" name="Content Placeholder 3"/>
          <p:cNvSpPr>
            <a:spLocks noGrp="1"/>
          </p:cNvSpPr>
          <p:nvPr>
            <p:ph sz="quarter" idx="14"/>
          </p:nvPr>
        </p:nvSpPr>
        <p:spPr>
          <a:xfrm>
            <a:off x="4648200" y="2514600"/>
            <a:ext cx="3736848" cy="3553970"/>
          </a:xfrm>
        </p:spPr>
        <p:txBody>
          <a:bodyPr>
            <a:normAutofit/>
          </a:bodyPr>
          <a:lstStyle/>
          <a:p>
            <a:r>
              <a:rPr lang="en-US" sz="2800" dirty="0" smtClean="0"/>
              <a:t>Focused on justice system</a:t>
            </a:r>
          </a:p>
          <a:p>
            <a:r>
              <a:rPr lang="en-US" sz="2800" dirty="0" smtClean="0"/>
              <a:t>Railed against common abuses of justice</a:t>
            </a:r>
          </a:p>
          <a:p>
            <a:r>
              <a:rPr lang="en-US" sz="2800" dirty="0" smtClean="0"/>
              <a:t>Wrote </a:t>
            </a:r>
            <a:r>
              <a:rPr lang="en-US" sz="2800" i="1" dirty="0" smtClean="0"/>
              <a:t>On Crime and Punishments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chor="t"/>
          <a:lstStyle/>
          <a:p>
            <a:pPr algn="ctr"/>
            <a:r>
              <a:rPr lang="en-US" dirty="0" smtClean="0"/>
              <a:t>Mary Wollstonecraft</a:t>
            </a:r>
            <a:endParaRPr lang="en-US" dirty="0"/>
          </a:p>
        </p:txBody>
      </p:sp>
      <p:sp>
        <p:nvSpPr>
          <p:cNvPr id="3" name="Content Placeholder 2"/>
          <p:cNvSpPr>
            <a:spLocks noGrp="1"/>
          </p:cNvSpPr>
          <p:nvPr>
            <p:ph sz="quarter" idx="13"/>
          </p:nvPr>
        </p:nvSpPr>
        <p:spPr>
          <a:xfrm>
            <a:off x="762000" y="2057400"/>
            <a:ext cx="3776472" cy="4011168"/>
          </a:xfrm>
        </p:spPr>
        <p:txBody>
          <a:bodyPr>
            <a:noAutofit/>
          </a:bodyPr>
          <a:lstStyle/>
          <a:p>
            <a:r>
              <a:rPr lang="en-US" sz="2600" dirty="0" smtClean="0"/>
              <a:t>Wrote </a:t>
            </a:r>
            <a:r>
              <a:rPr lang="en-US" sz="2600" i="1" dirty="0" smtClean="0"/>
              <a:t>A Vindication of the Rights of Woman</a:t>
            </a:r>
          </a:p>
          <a:p>
            <a:r>
              <a:rPr lang="en-US" sz="2600" dirty="0" smtClean="0"/>
              <a:t>Believed that women had a right to participate in politics</a:t>
            </a:r>
          </a:p>
          <a:p>
            <a:r>
              <a:rPr lang="en-US" sz="2600" dirty="0" smtClean="0"/>
              <a:t>Argued that women needed an education</a:t>
            </a:r>
            <a:endParaRPr lang="en-US" sz="2600" dirty="0"/>
          </a:p>
        </p:txBody>
      </p:sp>
      <p:pic>
        <p:nvPicPr>
          <p:cNvPr id="5" name="Content Placeholder 4" descr="Wollstonecraft.jpg"/>
          <p:cNvPicPr>
            <a:picLocks noGrp="1" noChangeAspect="1"/>
          </p:cNvPicPr>
          <p:nvPr>
            <p:ph sz="quarter" idx="14"/>
          </p:nvPr>
        </p:nvPicPr>
        <p:blipFill>
          <a:blip r:embed="rId2"/>
          <a:srcRect l="-9261" r="-9261"/>
          <a:stretch>
            <a:fillRect/>
          </a:stretch>
        </p:blipFill>
        <p:spPr>
          <a:xfrm>
            <a:off x="4648200" y="2209800"/>
            <a:ext cx="3777957" cy="385876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664"/>
            <a:ext cx="7467600" cy="801136"/>
          </a:xfrm>
        </p:spPr>
        <p:txBody>
          <a:bodyPr anchor="t">
            <a:normAutofit/>
          </a:bodyPr>
          <a:lstStyle/>
          <a:p>
            <a:pPr algn="ctr"/>
            <a:r>
              <a:rPr lang="en-US" dirty="0" smtClean="0"/>
              <a:t>Impact of the Enlightenment</a:t>
            </a:r>
            <a:endParaRPr lang="en-US" dirty="0"/>
          </a:p>
        </p:txBody>
      </p:sp>
      <p:sp>
        <p:nvSpPr>
          <p:cNvPr id="3" name="Content Placeholder 2"/>
          <p:cNvSpPr>
            <a:spLocks noGrp="1"/>
          </p:cNvSpPr>
          <p:nvPr>
            <p:ph sz="quarter" idx="13"/>
          </p:nvPr>
        </p:nvSpPr>
        <p:spPr>
          <a:xfrm>
            <a:off x="609600" y="2057400"/>
            <a:ext cx="7924800" cy="4191000"/>
          </a:xfrm>
        </p:spPr>
        <p:txBody>
          <a:bodyPr>
            <a:normAutofit/>
          </a:bodyPr>
          <a:lstStyle/>
          <a:p>
            <a:pPr marL="49213" indent="20638" algn="ctr">
              <a:buNone/>
            </a:pPr>
            <a:r>
              <a:rPr lang="en-US" dirty="0" smtClean="0"/>
              <a:t>Enlightenment thinkers challenged long-held ideas about society. The </a:t>
            </a:r>
            <a:r>
              <a:rPr lang="en-US" dirty="0" err="1" smtClean="0"/>
              <a:t>philosophes</a:t>
            </a:r>
            <a:r>
              <a:rPr lang="en-US" dirty="0" smtClean="0"/>
              <a:t> mainly lived in a world of ideas, forming and popularizing new theories. Through the work of the </a:t>
            </a:r>
            <a:r>
              <a:rPr lang="en-US" dirty="0" err="1" smtClean="0"/>
              <a:t>philosophes</a:t>
            </a:r>
            <a:r>
              <a:rPr lang="en-US" dirty="0" smtClean="0"/>
              <a:t>, Enlightenment thinking produced three important long-term effects for society: </a:t>
            </a:r>
          </a:p>
          <a:p>
            <a:pPr marL="49213" indent="20638" algn="ctr">
              <a:buNone/>
            </a:pPr>
            <a:endParaRPr lang="en-US" sz="1200" dirty="0" smtClean="0"/>
          </a:p>
          <a:p>
            <a:pPr marL="525780" indent="-457200" algn="ctr">
              <a:buAutoNum type="arabicPeriod"/>
            </a:pPr>
            <a:r>
              <a:rPr lang="en-US" dirty="0" smtClean="0"/>
              <a:t>Belief in Progress</a:t>
            </a:r>
          </a:p>
          <a:p>
            <a:pPr marL="525780" indent="-457200" algn="ctr">
              <a:buAutoNum type="arabicPeriod"/>
            </a:pPr>
            <a:r>
              <a:rPr lang="en-US" dirty="0" smtClean="0"/>
              <a:t>More Secular Outlook</a:t>
            </a:r>
          </a:p>
          <a:p>
            <a:pPr marL="525780" indent="-457200" algn="ctr">
              <a:buAutoNum type="arabicPeriod"/>
            </a:pPr>
            <a:r>
              <a:rPr lang="en-US" dirty="0" smtClean="0"/>
              <a:t>Importance of the Individual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762000" y="1066800"/>
            <a:ext cx="7620000" cy="5105400"/>
          </a:xfrm>
        </p:spPr>
        <p:txBody>
          <a:bodyPr>
            <a:noAutofit/>
          </a:bodyPr>
          <a:lstStyle/>
          <a:p>
            <a:r>
              <a:rPr lang="en-US" sz="2600" dirty="0" smtClean="0"/>
              <a:t>Belief in Progress: allowed for growth of scientific knowledge; urged an end to the </a:t>
            </a:r>
            <a:r>
              <a:rPr lang="en-US" sz="2600" smtClean="0"/>
              <a:t>practice </a:t>
            </a:r>
            <a:r>
              <a:rPr lang="en-US" sz="2600" smtClean="0"/>
              <a:t>of </a:t>
            </a:r>
            <a:r>
              <a:rPr lang="en-US" sz="2600" smtClean="0"/>
              <a:t>slavery </a:t>
            </a:r>
            <a:r>
              <a:rPr lang="en-US" sz="2600" dirty="0" smtClean="0"/>
              <a:t>and argued for more social equality and improvements in education</a:t>
            </a:r>
          </a:p>
          <a:p>
            <a:r>
              <a:rPr lang="en-US" sz="2600" dirty="0" smtClean="0"/>
              <a:t>A More Secular Outlook: people began to openly question their religious beliefs and the teachings of the church</a:t>
            </a:r>
          </a:p>
          <a:p>
            <a:r>
              <a:rPr lang="en-US" sz="2600" dirty="0" smtClean="0"/>
              <a:t>Importance of the Individual: people were encouraged to use their own ability to reason in order to judge what is right or wrong; emphasis was placed on the individual</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900829"/>
            <a:ext cx="7924800" cy="1362075"/>
          </a:xfrm>
        </p:spPr>
        <p:txBody>
          <a:bodyPr/>
          <a:lstStyle/>
          <a:p>
            <a:r>
              <a:rPr lang="en-US" dirty="0" smtClean="0"/>
              <a:t>Spread of Enlightenment Ideas</a:t>
            </a:r>
            <a:endParaRPr lang="en-US" dirty="0"/>
          </a:p>
        </p:txBody>
      </p:sp>
      <p:sp>
        <p:nvSpPr>
          <p:cNvPr id="6" name="Text Placeholder 5"/>
          <p:cNvSpPr>
            <a:spLocks noGrp="1"/>
          </p:cNvSpPr>
          <p:nvPr>
            <p:ph type="body" idx="1"/>
          </p:nvPr>
        </p:nvSpPr>
        <p:spPr>
          <a:xfrm>
            <a:off x="609601" y="4267200"/>
            <a:ext cx="7286512" cy="1520413"/>
          </a:xfrm>
        </p:spPr>
        <p:txBody>
          <a:bodyPr/>
          <a:lstStyle/>
          <a:p>
            <a:r>
              <a:rPr lang="en-US" dirty="0" smtClean="0"/>
              <a:t>Section Two</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490" y="1027664"/>
            <a:ext cx="7024744" cy="801136"/>
          </a:xfrm>
        </p:spPr>
        <p:txBody>
          <a:bodyPr anchor="t"/>
          <a:lstStyle/>
          <a:p>
            <a:pPr algn="ctr"/>
            <a:r>
              <a:rPr lang="en-US" dirty="0" smtClean="0"/>
              <a:t>Spread of Ideas</a:t>
            </a:r>
            <a:endParaRPr lang="en-US" dirty="0"/>
          </a:p>
        </p:txBody>
      </p:sp>
      <p:sp>
        <p:nvSpPr>
          <p:cNvPr id="8" name="Content Placeholder 7"/>
          <p:cNvSpPr>
            <a:spLocks noGrp="1"/>
          </p:cNvSpPr>
          <p:nvPr>
            <p:ph idx="1"/>
          </p:nvPr>
        </p:nvSpPr>
        <p:spPr>
          <a:xfrm>
            <a:off x="1043492" y="1981200"/>
            <a:ext cx="6957508" cy="4038600"/>
          </a:xfrm>
        </p:spPr>
        <p:txBody>
          <a:bodyPr>
            <a:normAutofit/>
          </a:bodyPr>
          <a:lstStyle/>
          <a:p>
            <a:pPr marL="0" indent="0" algn="ctr">
              <a:buNone/>
            </a:pPr>
            <a:r>
              <a:rPr lang="en-US" sz="2700" dirty="0" smtClean="0"/>
              <a:t>While the views of the </a:t>
            </a:r>
            <a:r>
              <a:rPr lang="en-US" sz="2700" dirty="0" err="1" smtClean="0"/>
              <a:t>philosophes</a:t>
            </a:r>
            <a:r>
              <a:rPr lang="en-US" sz="2700" dirty="0" smtClean="0"/>
              <a:t> were not always welcomed by European monarchs, Enlightenment ideas spread throughout Europe. </a:t>
            </a:r>
          </a:p>
          <a:p>
            <a:pPr marL="0" indent="0" algn="ctr">
              <a:buNone/>
            </a:pPr>
            <a:r>
              <a:rPr lang="en-US" sz="2700" dirty="0" smtClean="0"/>
              <a:t>In the 1700s, Paris was the cultural and intellectual capital of Europe – the brightest minds of the age gathered there. From their circles radiated the ideas of the Enlightenment.</a:t>
            </a:r>
            <a:endParaRPr lang="en-US" sz="2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848600" cy="877336"/>
          </a:xfrm>
        </p:spPr>
        <p:txBody>
          <a:bodyPr>
            <a:normAutofit/>
          </a:bodyPr>
          <a:lstStyle/>
          <a:p>
            <a:pPr algn="ctr"/>
            <a:r>
              <a:rPr lang="en-US" sz="3400" dirty="0" smtClean="0"/>
              <a:t>The Enlightenment Unit Breakdown</a:t>
            </a:r>
            <a:endParaRPr lang="en-US" sz="3400" dirty="0"/>
          </a:p>
        </p:txBody>
      </p:sp>
      <p:sp>
        <p:nvSpPr>
          <p:cNvPr id="3" name="Content Placeholder 2"/>
          <p:cNvSpPr>
            <a:spLocks noGrp="1"/>
          </p:cNvSpPr>
          <p:nvPr>
            <p:ph idx="1"/>
          </p:nvPr>
        </p:nvSpPr>
        <p:spPr>
          <a:xfrm>
            <a:off x="1143000" y="2743200"/>
            <a:ext cx="6777317" cy="2553148"/>
          </a:xfrm>
        </p:spPr>
        <p:txBody>
          <a:bodyPr/>
          <a:lstStyle/>
          <a:p>
            <a:pPr marL="68580" indent="0" algn="ctr">
              <a:buNone/>
            </a:pPr>
            <a:r>
              <a:rPr lang="en-US" dirty="0"/>
              <a:t>As we explore the Enlightenment, we will do so in 2 </a:t>
            </a:r>
            <a:r>
              <a:rPr lang="en-US" dirty="0" smtClean="0"/>
              <a:t>sections:</a:t>
            </a:r>
          </a:p>
          <a:p>
            <a:pPr marL="68580" indent="0" algn="ctr">
              <a:buNone/>
            </a:pPr>
            <a:endParaRPr lang="en-US" dirty="0" smtClean="0"/>
          </a:p>
          <a:p>
            <a:pPr marL="582930" indent="-514350" algn="ctr">
              <a:buAutoNum type="romanUcPeriod"/>
            </a:pPr>
            <a:r>
              <a:rPr lang="en-US" dirty="0" smtClean="0"/>
              <a:t>The </a:t>
            </a:r>
            <a:r>
              <a:rPr lang="en-US" dirty="0"/>
              <a:t>Enlightenment in </a:t>
            </a:r>
            <a:r>
              <a:rPr lang="en-US" dirty="0" smtClean="0"/>
              <a:t>Europe</a:t>
            </a:r>
          </a:p>
          <a:p>
            <a:pPr marL="582930" indent="-514350" algn="ctr">
              <a:buAutoNum type="romanUcPeriod"/>
            </a:pPr>
            <a:r>
              <a:rPr lang="en-US" dirty="0" smtClean="0"/>
              <a:t>Spread </a:t>
            </a:r>
            <a:r>
              <a:rPr lang="en-US" dirty="0"/>
              <a:t>of Enlightenment Ideas</a:t>
            </a:r>
          </a:p>
          <a:p>
            <a:pPr marL="68580" indent="0">
              <a:buNone/>
            </a:pPr>
            <a:endParaRPr lang="en-US" dirty="0"/>
          </a:p>
        </p:txBody>
      </p:sp>
    </p:spTree>
    <p:extLst>
      <p:ext uri="{BB962C8B-B14F-4D97-AF65-F5344CB8AC3E}">
        <p14:creationId xmlns:p14="http://schemas.microsoft.com/office/powerpoint/2010/main" val="3681318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chor="t"/>
          <a:lstStyle/>
          <a:p>
            <a:pPr algn="ctr"/>
            <a:r>
              <a:rPr lang="en-US" dirty="0" smtClean="0"/>
              <a:t>World of Ideas</a:t>
            </a:r>
            <a:endParaRPr lang="en-US" dirty="0"/>
          </a:p>
        </p:txBody>
      </p:sp>
      <p:sp>
        <p:nvSpPr>
          <p:cNvPr id="3" name="Content Placeholder 2"/>
          <p:cNvSpPr>
            <a:spLocks noGrp="1"/>
          </p:cNvSpPr>
          <p:nvPr>
            <p:ph idx="1"/>
          </p:nvPr>
        </p:nvSpPr>
        <p:spPr>
          <a:xfrm>
            <a:off x="838200" y="1981200"/>
            <a:ext cx="7467600" cy="4267200"/>
          </a:xfrm>
        </p:spPr>
        <p:txBody>
          <a:bodyPr>
            <a:normAutofit/>
          </a:bodyPr>
          <a:lstStyle/>
          <a:p>
            <a:r>
              <a:rPr lang="en-US" dirty="0" smtClean="0"/>
              <a:t>SALONS: social gatherings where discussion about Enlightenment ideas was at its height</a:t>
            </a:r>
          </a:p>
          <a:p>
            <a:r>
              <a:rPr lang="en-US" dirty="0" smtClean="0"/>
              <a:t>ENCYCLOPEDIA: large set of books, imagined by Denis Diderot, to which all the leading scholars of Europe would contribute articles and essays</a:t>
            </a:r>
          </a:p>
          <a:p>
            <a:r>
              <a:rPr lang="en-US" dirty="0" smtClean="0"/>
              <a:t>Enlightenment thinkers considered themselves to be a part of an intellectual community</a:t>
            </a:r>
          </a:p>
          <a:p>
            <a:r>
              <a:rPr lang="en-US" dirty="0" smtClean="0"/>
              <a:t>Attracted the attention of a growing literate middle class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724936"/>
          </a:xfrm>
        </p:spPr>
        <p:txBody>
          <a:bodyPr anchor="t"/>
          <a:lstStyle/>
          <a:p>
            <a:pPr algn="ctr"/>
            <a:r>
              <a:rPr lang="en-US" dirty="0" smtClean="0"/>
              <a:t>Art &amp; Literature</a:t>
            </a:r>
            <a:endParaRPr lang="en-US" dirty="0"/>
          </a:p>
        </p:txBody>
      </p:sp>
      <p:sp>
        <p:nvSpPr>
          <p:cNvPr id="5" name="Content Placeholder 4"/>
          <p:cNvSpPr>
            <a:spLocks noGrp="1"/>
          </p:cNvSpPr>
          <p:nvPr>
            <p:ph sz="quarter" idx="13"/>
          </p:nvPr>
        </p:nvSpPr>
        <p:spPr>
          <a:xfrm>
            <a:off x="762000" y="2133600"/>
            <a:ext cx="3962400" cy="3886200"/>
          </a:xfrm>
        </p:spPr>
        <p:txBody>
          <a:bodyPr/>
          <a:lstStyle/>
          <a:p>
            <a:pPr marL="49213" indent="20638">
              <a:buNone/>
            </a:pPr>
            <a:r>
              <a:rPr lang="en-US" dirty="0" smtClean="0"/>
              <a:t>BAROQUE: grand, ornate style in Enlightenment art</a:t>
            </a:r>
          </a:p>
          <a:p>
            <a:pPr marL="49213" indent="20638">
              <a:buNone/>
            </a:pPr>
            <a:r>
              <a:rPr lang="en-US" dirty="0" smtClean="0"/>
              <a:t>NEOCLASSICAL: simple and elegant style popular in the late 1700s</a:t>
            </a:r>
          </a:p>
          <a:p>
            <a:r>
              <a:rPr lang="en-US" dirty="0" smtClean="0"/>
              <a:t>Classical musicians grew popular</a:t>
            </a:r>
          </a:p>
          <a:p>
            <a:r>
              <a:rPr lang="en-US" dirty="0" smtClean="0"/>
              <a:t>Novelists developed the modern novel</a:t>
            </a:r>
          </a:p>
        </p:txBody>
      </p:sp>
      <p:pic>
        <p:nvPicPr>
          <p:cNvPr id="7" name="Picture 6" descr="Mozart.jpg"/>
          <p:cNvPicPr>
            <a:picLocks noChangeAspect="1"/>
          </p:cNvPicPr>
          <p:nvPr/>
        </p:nvPicPr>
        <p:blipFill>
          <a:blip r:embed="rId3"/>
          <a:stretch>
            <a:fillRect/>
          </a:stretch>
        </p:blipFill>
        <p:spPr>
          <a:xfrm>
            <a:off x="4953000" y="2209800"/>
            <a:ext cx="3334512"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43490" y="1027664"/>
            <a:ext cx="7024744" cy="801136"/>
          </a:xfrm>
        </p:spPr>
        <p:txBody>
          <a:bodyPr anchor="t"/>
          <a:lstStyle/>
          <a:p>
            <a:pPr algn="ctr"/>
            <a:r>
              <a:rPr lang="en-US" dirty="0" smtClean="0"/>
              <a:t>Enlightenment &amp; Monarchy</a:t>
            </a:r>
            <a:endParaRPr lang="en-US" dirty="0"/>
          </a:p>
        </p:txBody>
      </p:sp>
      <p:sp>
        <p:nvSpPr>
          <p:cNvPr id="9" name="Content Placeholder 8"/>
          <p:cNvSpPr>
            <a:spLocks noGrp="1"/>
          </p:cNvSpPr>
          <p:nvPr>
            <p:ph idx="1"/>
          </p:nvPr>
        </p:nvSpPr>
        <p:spPr>
          <a:xfrm>
            <a:off x="762000" y="2057400"/>
            <a:ext cx="7620000" cy="4114800"/>
          </a:xfrm>
        </p:spPr>
        <p:txBody>
          <a:bodyPr/>
          <a:lstStyle/>
          <a:p>
            <a:pPr marL="0" indent="0" algn="ctr">
              <a:buNone/>
            </a:pPr>
            <a:r>
              <a:rPr lang="en-US" dirty="0" smtClean="0"/>
              <a:t>From the salons, artists’ studios, and concert halls of Europe, the Enlightenment spirit also swept through Europe’s royal courts. Many </a:t>
            </a:r>
            <a:r>
              <a:rPr lang="en-US" dirty="0" err="1" smtClean="0"/>
              <a:t>philosophes</a:t>
            </a:r>
            <a:r>
              <a:rPr lang="en-US" dirty="0" smtClean="0"/>
              <a:t>, including Voltaire, believed that the best form of government was a monarchy in which the ruler respected the people’s rights. The </a:t>
            </a:r>
            <a:r>
              <a:rPr lang="en-US" dirty="0" err="1" smtClean="0"/>
              <a:t>philosophes</a:t>
            </a:r>
            <a:r>
              <a:rPr lang="en-US" dirty="0" smtClean="0"/>
              <a:t> tried to convince monarchs to rule justly. Some monarchs embraced the new ideas and made reforms that reflected Enlightenment spirit. They became known as the </a:t>
            </a:r>
            <a:r>
              <a:rPr lang="en-US" b="1" dirty="0" smtClean="0"/>
              <a:t>enlightened despots.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0829"/>
            <a:ext cx="7286513" cy="1362075"/>
          </a:xfrm>
        </p:spPr>
        <p:txBody>
          <a:bodyPr/>
          <a:lstStyle/>
          <a:p>
            <a:r>
              <a:rPr lang="en-US" dirty="0" smtClean="0"/>
              <a:t>The Enlightenment in Europe</a:t>
            </a:r>
            <a:endParaRPr lang="en-US" dirty="0"/>
          </a:p>
        </p:txBody>
      </p:sp>
      <p:sp>
        <p:nvSpPr>
          <p:cNvPr id="3" name="Text Placeholder 2"/>
          <p:cNvSpPr>
            <a:spLocks noGrp="1"/>
          </p:cNvSpPr>
          <p:nvPr>
            <p:ph type="body" idx="1"/>
          </p:nvPr>
        </p:nvSpPr>
        <p:spPr>
          <a:xfrm>
            <a:off x="685799" y="4267200"/>
            <a:ext cx="7210313" cy="1520413"/>
          </a:xfrm>
        </p:spPr>
        <p:txBody>
          <a:bodyPr/>
          <a:lstStyle/>
          <a:p>
            <a:r>
              <a:rPr lang="en-US" dirty="0" smtClean="0"/>
              <a:t>Section One</a:t>
            </a:r>
            <a:endParaRPr lang="en-US" dirty="0"/>
          </a:p>
        </p:txBody>
      </p:sp>
    </p:spTree>
    <p:extLst>
      <p:ext uri="{BB962C8B-B14F-4D97-AF65-F5344CB8AC3E}">
        <p14:creationId xmlns:p14="http://schemas.microsoft.com/office/powerpoint/2010/main" val="68915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idx="4294967295"/>
          </p:nvPr>
        </p:nvSpPr>
        <p:spPr>
          <a:xfrm>
            <a:off x="3276600" y="1371600"/>
            <a:ext cx="2438400" cy="1701800"/>
          </a:xfrm>
        </p:spPr>
        <p:txBody>
          <a:bodyPr>
            <a:normAutofit fontScale="90000"/>
          </a:bodyPr>
          <a:lstStyle/>
          <a:p>
            <a:pPr algn="ctr" eaLnBrk="1" hangingPunct="1">
              <a:defRPr/>
            </a:pPr>
            <a:r>
              <a:rPr lang="en-US" sz="3200" b="1" dirty="0" smtClean="0"/>
              <a:t>Thomas Hobbes vs. John Locke</a:t>
            </a:r>
          </a:p>
        </p:txBody>
      </p:sp>
      <p:sp>
        <p:nvSpPr>
          <p:cNvPr id="3" name="Subtitle 2"/>
          <p:cNvSpPr>
            <a:spLocks noGrp="1"/>
          </p:cNvSpPr>
          <p:nvPr>
            <p:ph type="subTitle" sz="quarter" idx="4294967295"/>
          </p:nvPr>
        </p:nvSpPr>
        <p:spPr>
          <a:xfrm>
            <a:off x="457200" y="3505200"/>
            <a:ext cx="8229599" cy="457200"/>
          </a:xfrm>
        </p:spPr>
        <p:txBody>
          <a:bodyPr>
            <a:normAutofit/>
          </a:bodyPr>
          <a:lstStyle/>
          <a:p>
            <a:pPr marL="68580" indent="0" algn="ctr" eaLnBrk="1" hangingPunct="1">
              <a:buNone/>
              <a:defRPr/>
            </a:pPr>
            <a:r>
              <a:rPr lang="en-US" sz="2000" b="1" dirty="0" smtClean="0">
                <a:effectLst>
                  <a:outerShdw blurRad="38100" dist="38100" dir="2700000" algn="tl">
                    <a:srgbClr val="000000">
                      <a:alpha val="43137"/>
                    </a:srgbClr>
                  </a:outerShdw>
                </a:effectLst>
              </a:rPr>
              <a:t>Two Visions of Government and Rights</a:t>
            </a:r>
          </a:p>
        </p:txBody>
      </p:sp>
      <p:sp>
        <p:nvSpPr>
          <p:cNvPr id="3077" name="Rectangle 4"/>
          <p:cNvSpPr>
            <a:spLocks noChangeArrowheads="1"/>
          </p:cNvSpPr>
          <p:nvPr/>
        </p:nvSpPr>
        <p:spPr bwMode="auto">
          <a:xfrm>
            <a:off x="1752600" y="4572000"/>
            <a:ext cx="5791200" cy="1384995"/>
          </a:xfrm>
          <a:prstGeom prst="rect">
            <a:avLst/>
          </a:prstGeom>
          <a:noFill/>
          <a:ln w="9525">
            <a:noFill/>
            <a:miter lim="800000"/>
            <a:headEnd/>
            <a:tailEnd/>
          </a:ln>
        </p:spPr>
        <p:txBody>
          <a:bodyPr>
            <a:spAutoFit/>
          </a:bodyPr>
          <a:lstStyle/>
          <a:p>
            <a:pPr algn="ctr"/>
            <a:r>
              <a:rPr lang="en-US" sz="2800" dirty="0" smtClean="0">
                <a:solidFill>
                  <a:srgbClr val="FFC000"/>
                </a:solidFill>
              </a:rPr>
              <a:t>Discussion:  </a:t>
            </a:r>
          </a:p>
          <a:p>
            <a:pPr algn="ctr"/>
            <a:r>
              <a:rPr lang="en-US" sz="2800" dirty="0" smtClean="0">
                <a:solidFill>
                  <a:srgbClr val="FFC000"/>
                </a:solidFill>
              </a:rPr>
              <a:t>How </a:t>
            </a:r>
            <a:r>
              <a:rPr lang="en-US" sz="2800" dirty="0">
                <a:solidFill>
                  <a:srgbClr val="FFC000"/>
                </a:solidFill>
              </a:rPr>
              <a:t>would life in </a:t>
            </a:r>
            <a:r>
              <a:rPr lang="en-US" sz="2800" dirty="0" smtClean="0">
                <a:solidFill>
                  <a:srgbClr val="FFC000"/>
                </a:solidFill>
              </a:rPr>
              <a:t>Boston be </a:t>
            </a:r>
            <a:r>
              <a:rPr lang="en-US" sz="2800" dirty="0">
                <a:solidFill>
                  <a:srgbClr val="FFC000"/>
                </a:solidFill>
              </a:rPr>
              <a:t>different if there was no mayor?</a:t>
            </a:r>
            <a:endParaRPr lang="en-US" dirty="0">
              <a:solidFill>
                <a:srgbClr val="FFC000"/>
              </a:solidFill>
            </a:endParaRPr>
          </a:p>
        </p:txBody>
      </p:sp>
      <p:pic>
        <p:nvPicPr>
          <p:cNvPr id="6" name="Picture 4"/>
          <p:cNvPicPr>
            <a:picLocks noChangeAspect="1" noChangeArrowheads="1"/>
          </p:cNvPicPr>
          <p:nvPr/>
        </p:nvPicPr>
        <p:blipFill>
          <a:blip r:embed="rId3" cstate="print"/>
          <a:srcRect/>
          <a:stretch>
            <a:fillRect/>
          </a:stretch>
        </p:blipFill>
        <p:spPr bwMode="auto">
          <a:xfrm>
            <a:off x="6056820" y="1098224"/>
            <a:ext cx="1990587" cy="2075834"/>
          </a:xfrm>
          <a:prstGeom prst="rect">
            <a:avLst/>
          </a:prstGeom>
          <a:ln>
            <a:noFill/>
          </a:ln>
          <a:effectLst>
            <a:softEdge rad="112500"/>
          </a:effectLst>
        </p:spPr>
      </p:pic>
      <p:pic>
        <p:nvPicPr>
          <p:cNvPr id="7" name="Picture 4"/>
          <p:cNvPicPr>
            <a:picLocks noChangeAspect="1" noChangeArrowheads="1"/>
          </p:cNvPicPr>
          <p:nvPr/>
        </p:nvPicPr>
        <p:blipFill>
          <a:blip r:embed="rId4" cstate="print"/>
          <a:srcRect/>
          <a:stretch>
            <a:fillRect/>
          </a:stretch>
        </p:blipFill>
        <p:spPr bwMode="auto">
          <a:xfrm>
            <a:off x="990600" y="990600"/>
            <a:ext cx="1828800" cy="2291083"/>
          </a:xfrm>
          <a:prstGeom prst="rect">
            <a:avLst/>
          </a:prstGeom>
          <a:ln>
            <a:noFill/>
          </a:ln>
          <a:effectLst>
            <a:softEdge rad="112500"/>
          </a:effectLst>
        </p:spPr>
      </p:pic>
    </p:spTree>
    <p:extLst>
      <p:ext uri="{BB962C8B-B14F-4D97-AF65-F5344CB8AC3E}">
        <p14:creationId xmlns:p14="http://schemas.microsoft.com/office/powerpoint/2010/main" val="364796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143000"/>
            <a:ext cx="8229600" cy="801136"/>
          </a:xfrm>
        </p:spPr>
        <p:txBody>
          <a:bodyPr>
            <a:normAutofit/>
          </a:bodyPr>
          <a:lstStyle/>
          <a:p>
            <a:pPr algn="ctr" eaLnBrk="1" hangingPunct="1">
              <a:defRPr/>
            </a:pPr>
            <a:r>
              <a:rPr lang="en-US" dirty="0" smtClean="0"/>
              <a:t>Social Contract Theory</a:t>
            </a:r>
          </a:p>
        </p:txBody>
      </p:sp>
      <p:sp>
        <p:nvSpPr>
          <p:cNvPr id="4099" name="Rectangle 3"/>
          <p:cNvSpPr>
            <a:spLocks noGrp="1" noChangeArrowheads="1"/>
          </p:cNvSpPr>
          <p:nvPr>
            <p:ph type="body" idx="1"/>
          </p:nvPr>
        </p:nvSpPr>
        <p:spPr>
          <a:xfrm>
            <a:off x="685800" y="2362200"/>
            <a:ext cx="4419600" cy="3324225"/>
          </a:xfrm>
        </p:spPr>
        <p:txBody>
          <a:bodyPr>
            <a:normAutofit lnSpcReduction="10000"/>
          </a:bodyPr>
          <a:lstStyle/>
          <a:p>
            <a:pPr eaLnBrk="1" hangingPunct="1">
              <a:buFont typeface="Wingdings" pitchFamily="2" charset="2"/>
              <a:buNone/>
            </a:pPr>
            <a:endParaRPr lang="en-US" dirty="0" smtClean="0"/>
          </a:p>
          <a:p>
            <a:pPr eaLnBrk="1" hangingPunct="1">
              <a:buFont typeface="Wingdings" pitchFamily="2" charset="2"/>
              <a:buNone/>
            </a:pPr>
            <a:r>
              <a:rPr lang="en-US" dirty="0" smtClean="0"/>
              <a:t>Imagine two situations:</a:t>
            </a:r>
          </a:p>
          <a:p>
            <a:pPr marL="365760" lvl="1" indent="0" eaLnBrk="1" hangingPunct="1">
              <a:buNone/>
            </a:pPr>
            <a:endParaRPr lang="en-US" sz="3200" dirty="0" smtClean="0"/>
          </a:p>
          <a:p>
            <a:pPr lvl="1" eaLnBrk="1" hangingPunct="1"/>
            <a:r>
              <a:rPr lang="en-US" dirty="0" smtClean="0"/>
              <a:t>Government (the state)</a:t>
            </a:r>
          </a:p>
          <a:p>
            <a:pPr lvl="1" eaLnBrk="1" hangingPunct="1"/>
            <a:r>
              <a:rPr lang="en-US" dirty="0" smtClean="0"/>
              <a:t>No government (the state of nature)</a:t>
            </a:r>
          </a:p>
          <a:p>
            <a:pPr lvl="1" eaLnBrk="1" hangingPunct="1">
              <a:buFontTx/>
              <a:buNone/>
            </a:pPr>
            <a:endParaRPr lang="en-US" dirty="0" smtClean="0"/>
          </a:p>
          <a:p>
            <a:pPr marL="68580" indent="0" eaLnBrk="1" hangingPunct="1">
              <a:buNone/>
            </a:pPr>
            <a:r>
              <a:rPr lang="en-US" dirty="0" smtClean="0"/>
              <a:t>Which would you choose?</a:t>
            </a:r>
          </a:p>
        </p:txBody>
      </p:sp>
      <p:pic>
        <p:nvPicPr>
          <p:cNvPr id="105476" name="Picture 4"/>
          <p:cNvPicPr>
            <a:picLocks noChangeAspect="1" noChangeArrowheads="1"/>
          </p:cNvPicPr>
          <p:nvPr/>
        </p:nvPicPr>
        <p:blipFill>
          <a:blip r:embed="rId3" cstate="print"/>
          <a:srcRect/>
          <a:stretch>
            <a:fillRect/>
          </a:stretch>
        </p:blipFill>
        <p:spPr bwMode="auto">
          <a:xfrm>
            <a:off x="5360648" y="2743200"/>
            <a:ext cx="2944279" cy="2714625"/>
          </a:xfrm>
          <a:prstGeom prst="ellipse">
            <a:avLst/>
          </a:prstGeom>
          <a:ln>
            <a:noFill/>
          </a:ln>
          <a:effectLst>
            <a:softEdge rad="112500"/>
          </a:effectLst>
        </p:spPr>
      </p:pic>
    </p:spTree>
    <p:extLst>
      <p:ext uri="{BB962C8B-B14F-4D97-AF65-F5344CB8AC3E}">
        <p14:creationId xmlns:p14="http://schemas.microsoft.com/office/powerpoint/2010/main" val="1906702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Enlightenment Vocabulary</a:t>
            </a:r>
            <a:endParaRPr lang="en-US" dirty="0"/>
          </a:p>
        </p:txBody>
      </p:sp>
      <p:sp>
        <p:nvSpPr>
          <p:cNvPr id="3" name="Content Placeholder 2"/>
          <p:cNvSpPr>
            <a:spLocks noGrp="1"/>
          </p:cNvSpPr>
          <p:nvPr>
            <p:ph idx="1"/>
          </p:nvPr>
        </p:nvSpPr>
        <p:spPr>
          <a:xfrm>
            <a:off x="609600" y="2323652"/>
            <a:ext cx="7924800" cy="3772348"/>
          </a:xfrm>
        </p:spPr>
        <p:txBody>
          <a:bodyPr>
            <a:normAutofit/>
          </a:bodyPr>
          <a:lstStyle/>
          <a:p>
            <a:pPr marL="68580" indent="0">
              <a:buNone/>
            </a:pPr>
            <a:r>
              <a:rPr lang="en-US" sz="2600" dirty="0" smtClean="0"/>
              <a:t>Social Contract: the agreement by which people define and limit their individual rights, thus creating an organized society or government</a:t>
            </a:r>
          </a:p>
          <a:p>
            <a:pPr marL="68580" indent="0">
              <a:buNone/>
            </a:pPr>
            <a:endParaRPr lang="en-US" sz="2600" dirty="0" smtClean="0"/>
          </a:p>
          <a:p>
            <a:pPr marL="68580" indent="0">
              <a:buNone/>
            </a:pPr>
            <a:r>
              <a:rPr lang="en-US" sz="2600" dirty="0" smtClean="0"/>
              <a:t>Natural Rights: the rights that all people are born with – according to John Locke, the rights of life, liberty, and property</a:t>
            </a:r>
            <a:endParaRPr lang="en-US" sz="2600" dirty="0"/>
          </a:p>
        </p:txBody>
      </p:sp>
    </p:spTree>
    <p:extLst>
      <p:ext uri="{BB962C8B-B14F-4D97-AF65-F5344CB8AC3E}">
        <p14:creationId xmlns:p14="http://schemas.microsoft.com/office/powerpoint/2010/main" val="28600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en-US" dirty="0" smtClean="0"/>
              <a:t>Thomas Hobbes (1588-1679)</a:t>
            </a:r>
          </a:p>
        </p:txBody>
      </p:sp>
      <p:sp>
        <p:nvSpPr>
          <p:cNvPr id="5123" name="Rectangle 3"/>
          <p:cNvSpPr>
            <a:spLocks noGrp="1" noChangeArrowheads="1"/>
          </p:cNvSpPr>
          <p:nvPr>
            <p:ph type="body" sz="half" idx="1"/>
          </p:nvPr>
        </p:nvSpPr>
        <p:spPr>
          <a:xfrm>
            <a:off x="685800" y="1905000"/>
            <a:ext cx="4572000" cy="4495800"/>
          </a:xfrm>
        </p:spPr>
        <p:txBody>
          <a:bodyPr>
            <a:normAutofit lnSpcReduction="10000"/>
          </a:bodyPr>
          <a:lstStyle/>
          <a:p>
            <a:pPr eaLnBrk="1" hangingPunct="1"/>
            <a:r>
              <a:rPr lang="en-US" sz="2800" dirty="0" smtClean="0"/>
              <a:t>Wrote </a:t>
            </a:r>
            <a:r>
              <a:rPr lang="en-US" sz="2800" i="1" dirty="0" smtClean="0"/>
              <a:t>Leviathan</a:t>
            </a:r>
          </a:p>
          <a:p>
            <a:pPr eaLnBrk="1" hangingPunct="1"/>
            <a:r>
              <a:rPr lang="en-US" sz="2800" i="1" dirty="0" smtClean="0"/>
              <a:t>Didn’t believe in Revolutions</a:t>
            </a:r>
          </a:p>
          <a:p>
            <a:pPr eaLnBrk="1" hangingPunct="1"/>
            <a:r>
              <a:rPr lang="en-US" sz="2800" i="1" dirty="0" smtClean="0"/>
              <a:t> Believed in Absolute Monarchy</a:t>
            </a:r>
          </a:p>
          <a:p>
            <a:pPr eaLnBrk="1" hangingPunct="1"/>
            <a:r>
              <a:rPr lang="en-US" sz="2800" dirty="0" smtClean="0"/>
              <a:t>Believed that life in the state of nature would be “solitary, poor, nasty, brutish, and short”</a:t>
            </a:r>
            <a:endParaRPr lang="en-US" sz="2400" dirty="0" smtClean="0"/>
          </a:p>
        </p:txBody>
      </p:sp>
      <p:pic>
        <p:nvPicPr>
          <p:cNvPr id="5124" name="Picture 4"/>
          <p:cNvPicPr>
            <a:picLocks noGrp="1" noChangeAspect="1" noChangeArrowheads="1"/>
          </p:cNvPicPr>
          <p:nvPr>
            <p:ph sz="half" idx="2"/>
          </p:nvPr>
        </p:nvPicPr>
        <p:blipFill>
          <a:blip r:embed="rId3" cstate="print"/>
          <a:srcRect/>
          <a:stretch>
            <a:fillRect/>
          </a:stretch>
        </p:blipFill>
        <p:spPr>
          <a:xfrm>
            <a:off x="5181600" y="2057400"/>
            <a:ext cx="3055937" cy="4076700"/>
          </a:xfrm>
        </p:spPr>
      </p:pic>
    </p:spTree>
    <p:extLst>
      <p:ext uri="{BB962C8B-B14F-4D97-AF65-F5344CB8AC3E}">
        <p14:creationId xmlns:p14="http://schemas.microsoft.com/office/powerpoint/2010/main" val="291345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defRPr/>
            </a:pPr>
            <a:r>
              <a:rPr lang="en-US" dirty="0" smtClean="0"/>
              <a:t>Hobbes’s Social Contract</a:t>
            </a:r>
          </a:p>
        </p:txBody>
      </p:sp>
      <p:sp>
        <p:nvSpPr>
          <p:cNvPr id="6147" name="Rectangle 3"/>
          <p:cNvSpPr>
            <a:spLocks noGrp="1" noChangeArrowheads="1"/>
          </p:cNvSpPr>
          <p:nvPr>
            <p:ph type="body" sz="half" idx="1"/>
          </p:nvPr>
        </p:nvSpPr>
        <p:spPr/>
        <p:txBody>
          <a:bodyPr/>
          <a:lstStyle/>
          <a:p>
            <a:pPr marL="68580" indent="0" eaLnBrk="1" hangingPunct="1">
              <a:buNone/>
            </a:pPr>
            <a:r>
              <a:rPr lang="en-US" sz="2800" dirty="0" smtClean="0"/>
              <a:t>You would give up</a:t>
            </a:r>
          </a:p>
          <a:p>
            <a:pPr eaLnBrk="1" hangingPunct="1"/>
            <a:endParaRPr lang="en-US" sz="2800" dirty="0" smtClean="0"/>
          </a:p>
          <a:p>
            <a:pPr marL="68580" indent="0" eaLnBrk="1" hangingPunct="1">
              <a:buNone/>
            </a:pPr>
            <a:r>
              <a:rPr lang="en-US" sz="2800" dirty="0" smtClean="0"/>
              <a:t>        Liberty</a:t>
            </a:r>
          </a:p>
          <a:p>
            <a:pPr marL="68580" indent="0" eaLnBrk="1" hangingPunct="1">
              <a:buNone/>
            </a:pPr>
            <a:endParaRPr lang="en-US" sz="2800" dirty="0"/>
          </a:p>
          <a:p>
            <a:pPr marL="68580" indent="0" eaLnBrk="1" hangingPunct="1">
              <a:buNone/>
            </a:pPr>
            <a:endParaRPr lang="en-US" sz="1200" dirty="0" smtClean="0"/>
          </a:p>
          <a:p>
            <a:pPr marL="68580" indent="0" eaLnBrk="1" hangingPunct="1">
              <a:buNone/>
            </a:pPr>
            <a:r>
              <a:rPr lang="en-US" sz="2800" dirty="0" smtClean="0"/>
              <a:t>To gain</a:t>
            </a:r>
          </a:p>
          <a:p>
            <a:pPr eaLnBrk="1" hangingPunct="1">
              <a:buFont typeface="Wingdings" pitchFamily="2" charset="2"/>
              <a:buNone/>
            </a:pPr>
            <a:endParaRPr lang="en-US" sz="2800" dirty="0" smtClean="0"/>
          </a:p>
          <a:p>
            <a:pPr marL="68580" indent="0" eaLnBrk="1" hangingPunct="1">
              <a:buNone/>
            </a:pPr>
            <a:r>
              <a:rPr lang="en-US" sz="2800" dirty="0" smtClean="0"/>
              <a:t>        Security</a:t>
            </a:r>
          </a:p>
        </p:txBody>
      </p:sp>
      <p:pic>
        <p:nvPicPr>
          <p:cNvPr id="6148" name="Picture 4"/>
          <p:cNvPicPr>
            <a:picLocks noGrp="1" noChangeAspect="1" noChangeArrowheads="1"/>
          </p:cNvPicPr>
          <p:nvPr>
            <p:ph sz="half" idx="2"/>
          </p:nvPr>
        </p:nvPicPr>
        <p:blipFill>
          <a:blip r:embed="rId3" cstate="print"/>
          <a:srcRect/>
          <a:stretch>
            <a:fillRect/>
          </a:stretch>
        </p:blipFill>
        <p:spPr>
          <a:xfrm>
            <a:off x="4876800" y="1981200"/>
            <a:ext cx="3422650" cy="4114800"/>
          </a:xfrm>
        </p:spPr>
      </p:pic>
      <p:sp>
        <p:nvSpPr>
          <p:cNvPr id="6149" name="Rectangle 5"/>
          <p:cNvSpPr>
            <a:spLocks noChangeArrowheads="1"/>
          </p:cNvSpPr>
          <p:nvPr/>
        </p:nvSpPr>
        <p:spPr bwMode="auto">
          <a:xfrm>
            <a:off x="1066800" y="2710873"/>
            <a:ext cx="2362200" cy="1219200"/>
          </a:xfrm>
          <a:prstGeom prst="rect">
            <a:avLst/>
          </a:prstGeom>
          <a:solidFill>
            <a:schemeClr val="accent1">
              <a:alpha val="20000"/>
            </a:schemeClr>
          </a:solidFill>
          <a:ln w="9525">
            <a:solidFill>
              <a:schemeClr val="tx1"/>
            </a:solidFill>
            <a:miter lim="800000"/>
            <a:headEnd/>
            <a:tailEnd/>
          </a:ln>
        </p:spPr>
        <p:txBody>
          <a:bodyPr wrap="none" anchor="ctr"/>
          <a:lstStyle/>
          <a:p>
            <a:endParaRPr lang="en-US"/>
          </a:p>
        </p:txBody>
      </p:sp>
      <p:sp>
        <p:nvSpPr>
          <p:cNvPr id="6150" name="Rectangle 6"/>
          <p:cNvSpPr>
            <a:spLocks noChangeArrowheads="1"/>
          </p:cNvSpPr>
          <p:nvPr/>
        </p:nvSpPr>
        <p:spPr bwMode="auto">
          <a:xfrm>
            <a:off x="1066800" y="4953000"/>
            <a:ext cx="2362200" cy="1143000"/>
          </a:xfrm>
          <a:prstGeom prst="rect">
            <a:avLst/>
          </a:prstGeom>
          <a:solidFill>
            <a:schemeClr val="accent1">
              <a:alpha val="20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768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191</TotalTime>
  <Words>1275</Words>
  <Application>Microsoft Office PowerPoint</Application>
  <PresentationFormat>On-screen Show (4:3)</PresentationFormat>
  <Paragraphs>172</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Austin</vt:lpstr>
      <vt:lpstr>The Enlightenment</vt:lpstr>
      <vt:lpstr>The Enlightenment</vt:lpstr>
      <vt:lpstr>The Enlightenment Unit Breakdown</vt:lpstr>
      <vt:lpstr>The Enlightenment in Europe</vt:lpstr>
      <vt:lpstr>Thomas Hobbes vs. John Locke</vt:lpstr>
      <vt:lpstr>Social Contract Theory</vt:lpstr>
      <vt:lpstr>Enlightenment Vocabulary</vt:lpstr>
      <vt:lpstr>Thomas Hobbes (1588-1679)</vt:lpstr>
      <vt:lpstr>Hobbes’s Social Contract</vt:lpstr>
      <vt:lpstr>John Locke (1632-1704)</vt:lpstr>
      <vt:lpstr>Locke’s State of Nature</vt:lpstr>
      <vt:lpstr>Locke’s Social Contract</vt:lpstr>
      <vt:lpstr>Natural vs. Civil Rights</vt:lpstr>
      <vt:lpstr>The Philosophes Advocate Reason</vt:lpstr>
      <vt:lpstr>1. Reason</vt:lpstr>
      <vt:lpstr>2. Nature</vt:lpstr>
      <vt:lpstr>3. Happiness</vt:lpstr>
      <vt:lpstr>4. Progress</vt:lpstr>
      <vt:lpstr>5. Liberty</vt:lpstr>
      <vt:lpstr>Voltaire</vt:lpstr>
      <vt:lpstr>Voltaire’s Wisdom</vt:lpstr>
      <vt:lpstr>Baron de Montesquieu</vt:lpstr>
      <vt:lpstr>Jean Jacques Rousseau</vt:lpstr>
      <vt:lpstr>Cesare Bonesana Beccaria</vt:lpstr>
      <vt:lpstr>Mary Wollstonecraft</vt:lpstr>
      <vt:lpstr>Impact of the Enlightenment</vt:lpstr>
      <vt:lpstr>PowerPoint Presentation</vt:lpstr>
      <vt:lpstr>Spread of Enlightenment Ideas</vt:lpstr>
      <vt:lpstr>Spread of Ideas</vt:lpstr>
      <vt:lpstr>World of Ideas</vt:lpstr>
      <vt:lpstr>Art &amp; Literature</vt:lpstr>
      <vt:lpstr>Enlightenment &amp; Monarchy</vt:lpstr>
    </vt:vector>
  </TitlesOfParts>
  <Company>Quincy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dc:title>
  <dc:creator>SARA ESTIS</dc:creator>
  <cp:lastModifiedBy>FREDERICK HARRIS</cp:lastModifiedBy>
  <cp:revision>25</cp:revision>
  <cp:lastPrinted>2013-09-30T14:17:51Z</cp:lastPrinted>
  <dcterms:created xsi:type="dcterms:W3CDTF">2013-10-02T23:04:05Z</dcterms:created>
  <dcterms:modified xsi:type="dcterms:W3CDTF">2013-10-03T17:35:29Z</dcterms:modified>
</cp:coreProperties>
</file>