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A089BC1-C11D-4F8B-BBAC-8FBD354E5910}" type="datetimeFigureOut">
              <a:rPr lang="en-US" smtClean="0"/>
              <a:t>5/29/2014</a:t>
            </a:fld>
            <a:endParaRPr lang="en-US"/>
          </a:p>
        </p:txBody>
      </p:sp>
      <p:sp>
        <p:nvSpPr>
          <p:cNvPr id="8" name="Slide Number Placeholder 7"/>
          <p:cNvSpPr>
            <a:spLocks noGrp="1"/>
          </p:cNvSpPr>
          <p:nvPr>
            <p:ph type="sldNum" sz="quarter" idx="11"/>
          </p:nvPr>
        </p:nvSpPr>
        <p:spPr/>
        <p:txBody>
          <a:bodyPr/>
          <a:lstStyle/>
          <a:p>
            <a:fld id="{20E61101-1020-4083-92F2-3796C629FE2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89BC1-C11D-4F8B-BBAC-8FBD354E5910}"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89BC1-C11D-4F8B-BBAC-8FBD354E5910}"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A089BC1-C11D-4F8B-BBAC-8FBD354E5910}"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89BC1-C11D-4F8B-BBAC-8FBD354E5910}"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61101-1020-4083-92F2-3796C629FE2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A089BC1-C11D-4F8B-BBAC-8FBD354E5910}"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61101-1020-4083-92F2-3796C629FE2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A089BC1-C11D-4F8B-BBAC-8FBD354E5910}"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61101-1020-4083-92F2-3796C629FE2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89BC1-C11D-4F8B-BBAC-8FBD354E5910}"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89BC1-C11D-4F8B-BBAC-8FBD354E5910}"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89BC1-C11D-4F8B-BBAC-8FBD354E5910}"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89BC1-C11D-4F8B-BBAC-8FBD354E5910}"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61101-1020-4083-92F2-3796C629FE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A089BC1-C11D-4F8B-BBAC-8FBD354E5910}" type="datetimeFigureOut">
              <a:rPr lang="en-US" smtClean="0"/>
              <a:t>5/29/2014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0E61101-1020-4083-92F2-3796C629FE2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Manifest Destiny</a:t>
            </a:r>
            <a:endParaRPr lang="en-US" dirty="0"/>
          </a:p>
        </p:txBody>
      </p:sp>
      <p:sp>
        <p:nvSpPr>
          <p:cNvPr id="3" name="Subtitle 2"/>
          <p:cNvSpPr>
            <a:spLocks noGrp="1"/>
          </p:cNvSpPr>
          <p:nvPr>
            <p:ph type="subTitle" idx="1"/>
          </p:nvPr>
        </p:nvSpPr>
        <p:spPr/>
        <p:txBody>
          <a:bodyPr/>
          <a:lstStyle/>
          <a:p>
            <a:r>
              <a:rPr lang="en-US" dirty="0" smtClean="0"/>
              <a:t>Unit Five</a:t>
            </a:r>
            <a:endParaRPr lang="en-US" dirty="0"/>
          </a:p>
        </p:txBody>
      </p:sp>
    </p:spTree>
    <p:extLst>
      <p:ext uri="{BB962C8B-B14F-4D97-AF65-F5344CB8AC3E}">
        <p14:creationId xmlns:p14="http://schemas.microsoft.com/office/powerpoint/2010/main" val="56659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Turning Point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362200"/>
            <a:ext cx="4430730" cy="3262499"/>
          </a:xfrm>
        </p:spPr>
      </p:pic>
      <p:sp>
        <p:nvSpPr>
          <p:cNvPr id="4" name="Content Placeholder 3"/>
          <p:cNvSpPr>
            <a:spLocks noGrp="1"/>
          </p:cNvSpPr>
          <p:nvPr>
            <p:ph sz="quarter" idx="13"/>
          </p:nvPr>
        </p:nvSpPr>
        <p:spPr>
          <a:xfrm>
            <a:off x="228600" y="1600200"/>
            <a:ext cx="4267200" cy="5029200"/>
          </a:xfrm>
        </p:spPr>
        <p:txBody>
          <a:bodyPr>
            <a:normAutofit lnSpcReduction="10000"/>
          </a:bodyPr>
          <a:lstStyle/>
          <a:p>
            <a:r>
              <a:rPr lang="en-US" dirty="0" smtClean="0"/>
              <a:t>Losses devastated Texans, but also united them behind new country</a:t>
            </a:r>
          </a:p>
          <a:p>
            <a:pPr marL="0" indent="0">
              <a:buNone/>
            </a:pPr>
            <a:r>
              <a:rPr lang="en-US" dirty="0" smtClean="0"/>
              <a:t>BATTLE OF SAN JACINTO: Houston attacked Santa Anna’s army in April 1836, catching them off guard – turning point of the war</a:t>
            </a:r>
          </a:p>
          <a:p>
            <a:r>
              <a:rPr lang="en-US" dirty="0" smtClean="0"/>
              <a:t>Captured Santa Anna who was then forced to sign a treaty recognizing the independent Republic of Texas</a:t>
            </a:r>
          </a:p>
        </p:txBody>
      </p:sp>
    </p:spTree>
    <p:extLst>
      <p:ext uri="{BB962C8B-B14F-4D97-AF65-F5344CB8AC3E}">
        <p14:creationId xmlns:p14="http://schemas.microsoft.com/office/powerpoint/2010/main" val="3261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Republic of Texas</a:t>
            </a:r>
            <a:endParaRPr lang="en-US" dirty="0"/>
          </a:p>
        </p:txBody>
      </p:sp>
      <p:sp>
        <p:nvSpPr>
          <p:cNvPr id="3" name="Content Placeholder 2"/>
          <p:cNvSpPr>
            <a:spLocks noGrp="1"/>
          </p:cNvSpPr>
          <p:nvPr>
            <p:ph sz="half" idx="2"/>
          </p:nvPr>
        </p:nvSpPr>
        <p:spPr>
          <a:xfrm>
            <a:off x="4495800" y="1600200"/>
            <a:ext cx="4419600" cy="5029200"/>
          </a:xfrm>
        </p:spPr>
        <p:txBody>
          <a:bodyPr>
            <a:normAutofit/>
          </a:bodyPr>
          <a:lstStyle/>
          <a:p>
            <a:r>
              <a:rPr lang="en-US" dirty="0" smtClean="0"/>
              <a:t>Sam Houston was elected as president </a:t>
            </a:r>
          </a:p>
          <a:p>
            <a:r>
              <a:rPr lang="en-US" dirty="0" smtClean="0"/>
              <a:t>Voted in favor of annexation to become a part of the United States</a:t>
            </a:r>
          </a:p>
          <a:p>
            <a:r>
              <a:rPr lang="en-US" dirty="0" smtClean="0"/>
              <a:t>Texas did not become a state right away</a:t>
            </a:r>
          </a:p>
          <a:p>
            <a:r>
              <a:rPr lang="en-US" dirty="0" smtClean="0"/>
              <a:t>United States did not want to risk war with Mexico, so Jackson only recognized Texas as independent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1676400"/>
            <a:ext cx="3394472" cy="4525963"/>
          </a:xfrm>
        </p:spPr>
      </p:pic>
    </p:spTree>
    <p:extLst>
      <p:ext uri="{BB962C8B-B14F-4D97-AF65-F5344CB8AC3E}">
        <p14:creationId xmlns:p14="http://schemas.microsoft.com/office/powerpoint/2010/main" val="9595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 with Mexico</a:t>
            </a:r>
            <a:endParaRPr lang="en-US" dirty="0"/>
          </a:p>
        </p:txBody>
      </p:sp>
      <p:sp>
        <p:nvSpPr>
          <p:cNvPr id="6" name="Text Placeholder 5"/>
          <p:cNvSpPr>
            <a:spLocks noGrp="1"/>
          </p:cNvSpPr>
          <p:nvPr>
            <p:ph type="body" idx="1"/>
          </p:nvPr>
        </p:nvSpPr>
        <p:spPr/>
        <p:txBody>
          <a:bodyPr/>
          <a:lstStyle/>
          <a:p>
            <a:r>
              <a:rPr lang="en-US" dirty="0" smtClean="0"/>
              <a:t>Section Three</a:t>
            </a:r>
            <a:endParaRPr lang="en-US" dirty="0"/>
          </a:p>
        </p:txBody>
      </p:sp>
    </p:spTree>
    <p:extLst>
      <p:ext uri="{BB962C8B-B14F-4D97-AF65-F5344CB8AC3E}">
        <p14:creationId xmlns:p14="http://schemas.microsoft.com/office/powerpoint/2010/main" val="359781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Setting the Stage</a:t>
            </a:r>
            <a:endParaRPr lang="en-US" dirty="0"/>
          </a:p>
        </p:txBody>
      </p:sp>
      <p:sp>
        <p:nvSpPr>
          <p:cNvPr id="5" name="Content Placeholder 4"/>
          <p:cNvSpPr>
            <a:spLocks noGrp="1"/>
          </p:cNvSpPr>
          <p:nvPr>
            <p:ph idx="1"/>
          </p:nvPr>
        </p:nvSpPr>
        <p:spPr/>
        <p:txBody>
          <a:bodyPr/>
          <a:lstStyle/>
          <a:p>
            <a:pPr marL="0" indent="0">
              <a:buNone/>
            </a:pPr>
            <a:r>
              <a:rPr lang="en-US" dirty="0" smtClean="0"/>
              <a:t>	The stage had been set for war with Mexico. Territorial disputes between the United States and Texas began as far back as 1803. Tensions grew during the presidency of John Tyler, who hoped to bring Texas into the Union. Because Texas already possessed a significant population of Southerners who had taken enslaved African Americans into Texas, it was certain to support the cause of slavery. Antislavery leaders in Congress therefore opposed annexation. Further, Mexico refused to recognize the independence of Texas and still considered it Mexican territory.</a:t>
            </a:r>
            <a:endParaRPr lang="en-US" dirty="0"/>
          </a:p>
        </p:txBody>
      </p:sp>
    </p:spTree>
    <p:extLst>
      <p:ext uri="{BB962C8B-B14F-4D97-AF65-F5344CB8AC3E}">
        <p14:creationId xmlns:p14="http://schemas.microsoft.com/office/powerpoint/2010/main" val="74545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Welcome Texas &amp; Oregon</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1752600"/>
            <a:ext cx="3484991" cy="4525963"/>
          </a:xfrm>
        </p:spPr>
      </p:pic>
      <p:sp>
        <p:nvSpPr>
          <p:cNvPr id="6" name="Content Placeholder 5"/>
          <p:cNvSpPr>
            <a:spLocks noGrp="1"/>
          </p:cNvSpPr>
          <p:nvPr>
            <p:ph sz="quarter" idx="13"/>
          </p:nvPr>
        </p:nvSpPr>
        <p:spPr>
          <a:xfrm>
            <a:off x="228600" y="1600200"/>
            <a:ext cx="4343400" cy="5029200"/>
          </a:xfrm>
        </p:spPr>
        <p:txBody>
          <a:bodyPr>
            <a:normAutofit/>
          </a:bodyPr>
          <a:lstStyle/>
          <a:p>
            <a:r>
              <a:rPr lang="en-US" dirty="0" smtClean="0"/>
              <a:t>James K. Polk wins the 1844 presidential election</a:t>
            </a:r>
          </a:p>
          <a:p>
            <a:r>
              <a:rPr lang="en-US" dirty="0" smtClean="0"/>
              <a:t>Supports annexing Texas and the Oregon territory in the northwest</a:t>
            </a:r>
          </a:p>
          <a:p>
            <a:r>
              <a:rPr lang="en-US" dirty="0" smtClean="0"/>
              <a:t>Oregon joined the Union in 1846</a:t>
            </a:r>
          </a:p>
          <a:p>
            <a:r>
              <a:rPr lang="en-US" dirty="0" smtClean="0"/>
              <a:t>Texas joined the Union in 1845</a:t>
            </a:r>
          </a:p>
          <a:p>
            <a:r>
              <a:rPr lang="en-US" dirty="0" smtClean="0"/>
              <a:t>Mexico was outraged </a:t>
            </a:r>
          </a:p>
          <a:p>
            <a:r>
              <a:rPr lang="en-US" dirty="0" smtClean="0"/>
              <a:t>Situation worsened with border dispute</a:t>
            </a:r>
            <a:endParaRPr lang="en-US" dirty="0"/>
          </a:p>
        </p:txBody>
      </p:sp>
    </p:spTree>
    <p:extLst>
      <p:ext uri="{BB962C8B-B14F-4D97-AF65-F5344CB8AC3E}">
        <p14:creationId xmlns:p14="http://schemas.microsoft.com/office/powerpoint/2010/main" val="6837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War with Mexico</a:t>
            </a:r>
            <a:endParaRPr lang="en-US" dirty="0"/>
          </a:p>
        </p:txBody>
      </p:sp>
      <p:sp>
        <p:nvSpPr>
          <p:cNvPr id="3" name="Content Placeholder 2"/>
          <p:cNvSpPr>
            <a:spLocks noGrp="1"/>
          </p:cNvSpPr>
          <p:nvPr>
            <p:ph sz="half" idx="2"/>
          </p:nvPr>
        </p:nvSpPr>
        <p:spPr>
          <a:xfrm>
            <a:off x="4648200" y="1600200"/>
            <a:ext cx="4038600" cy="4953000"/>
          </a:xfrm>
        </p:spPr>
        <p:txBody>
          <a:bodyPr>
            <a:normAutofit/>
          </a:bodyPr>
          <a:lstStyle/>
          <a:p>
            <a:r>
              <a:rPr lang="en-US" dirty="0" smtClean="0"/>
              <a:t>Polk tried to resolve issues with Mexico diplomatically</a:t>
            </a:r>
          </a:p>
          <a:p>
            <a:r>
              <a:rPr lang="en-US" dirty="0" smtClean="0"/>
              <a:t>Finally sent troops led by General Zachary Taylor to the area</a:t>
            </a:r>
          </a:p>
          <a:p>
            <a:r>
              <a:rPr lang="en-US" dirty="0" smtClean="0"/>
              <a:t>Mexican forces attacked US troops</a:t>
            </a:r>
          </a:p>
          <a:p>
            <a:r>
              <a:rPr lang="en-US" dirty="0" smtClean="0"/>
              <a:t>Polk declared the US at war, stating “American blood has been shed on American soil!”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0" y="1981200"/>
            <a:ext cx="4041775" cy="3978196"/>
          </a:xfrm>
        </p:spPr>
      </p:pic>
    </p:spTree>
    <p:extLst>
      <p:ext uri="{BB962C8B-B14F-4D97-AF65-F5344CB8AC3E}">
        <p14:creationId xmlns:p14="http://schemas.microsoft.com/office/powerpoint/2010/main" val="16540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Winning the War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590800"/>
            <a:ext cx="4038600" cy="2635186"/>
          </a:xfrm>
        </p:spPr>
      </p:pic>
      <p:sp>
        <p:nvSpPr>
          <p:cNvPr id="4" name="Content Placeholder 3"/>
          <p:cNvSpPr>
            <a:spLocks noGrp="1"/>
          </p:cNvSpPr>
          <p:nvPr>
            <p:ph sz="quarter" idx="13"/>
          </p:nvPr>
        </p:nvSpPr>
        <p:spPr>
          <a:xfrm>
            <a:off x="228600" y="1600200"/>
            <a:ext cx="4495800" cy="4800600"/>
          </a:xfrm>
        </p:spPr>
        <p:txBody>
          <a:bodyPr/>
          <a:lstStyle/>
          <a:p>
            <a:r>
              <a:rPr lang="en-US" dirty="0" smtClean="0"/>
              <a:t>American troops quickly begin winning battles</a:t>
            </a:r>
          </a:p>
          <a:p>
            <a:r>
              <a:rPr lang="en-US" dirty="0" smtClean="0"/>
              <a:t>Meanwhile, Americans in California began an uprising</a:t>
            </a:r>
          </a:p>
          <a:p>
            <a:r>
              <a:rPr lang="en-US" dirty="0" smtClean="0"/>
              <a:t>United States then took possession of CA for the US</a:t>
            </a:r>
          </a:p>
          <a:p>
            <a:r>
              <a:rPr lang="en-US" dirty="0" smtClean="0"/>
              <a:t>Despite wins by the US, Mexico refused to surrender</a:t>
            </a:r>
          </a:p>
          <a:p>
            <a:r>
              <a:rPr lang="en-US" dirty="0" smtClean="0"/>
              <a:t>Finally on Sept 14</a:t>
            </a:r>
            <a:r>
              <a:rPr lang="en-US" baseline="30000" dirty="0" smtClean="0"/>
              <a:t>th</a:t>
            </a:r>
            <a:r>
              <a:rPr lang="en-US" dirty="0" smtClean="0"/>
              <a:t>, forces captured Mexico City</a:t>
            </a:r>
            <a:endParaRPr lang="en-US" dirty="0"/>
          </a:p>
        </p:txBody>
      </p:sp>
    </p:spTree>
    <p:extLst>
      <p:ext uri="{BB962C8B-B14F-4D97-AF65-F5344CB8AC3E}">
        <p14:creationId xmlns:p14="http://schemas.microsoft.com/office/powerpoint/2010/main" val="28836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Peace with Mexico</a:t>
            </a:r>
            <a:endParaRPr lang="en-US" dirty="0"/>
          </a:p>
        </p:txBody>
      </p:sp>
      <p:sp>
        <p:nvSpPr>
          <p:cNvPr id="3" name="Content Placeholder 2"/>
          <p:cNvSpPr>
            <a:spLocks noGrp="1"/>
          </p:cNvSpPr>
          <p:nvPr>
            <p:ph sz="half" idx="2"/>
          </p:nvPr>
        </p:nvSpPr>
        <p:spPr>
          <a:xfrm>
            <a:off x="533400" y="1600200"/>
            <a:ext cx="8153400" cy="4525963"/>
          </a:xfrm>
        </p:spPr>
        <p:txBody>
          <a:bodyPr>
            <a:normAutofit/>
          </a:bodyPr>
          <a:lstStyle/>
          <a:p>
            <a:pPr marL="0" indent="0">
              <a:buNone/>
            </a:pPr>
            <a:r>
              <a:rPr lang="en-US" sz="2600" dirty="0" smtClean="0"/>
              <a:t>TREATY OF GUADALUPE HIDALGO: treaty in which Mexico gave up more than 500,000 </a:t>
            </a:r>
            <a:r>
              <a:rPr lang="en-US" sz="2600" dirty="0" err="1" smtClean="0"/>
              <a:t>sq</a:t>
            </a:r>
            <a:r>
              <a:rPr lang="en-US" sz="2600" dirty="0" smtClean="0"/>
              <a:t> mi of territory to the US</a:t>
            </a:r>
          </a:p>
          <a:p>
            <a:r>
              <a:rPr lang="en-US" sz="2600" dirty="0" smtClean="0"/>
              <a:t>This land is now the majority of the southwest United States</a:t>
            </a:r>
          </a:p>
          <a:p>
            <a:r>
              <a:rPr lang="en-US" sz="2600" dirty="0" smtClean="0"/>
              <a:t>Dream of manifest destiny was realized – US stretched from coast to coast</a:t>
            </a:r>
          </a:p>
          <a:p>
            <a:r>
              <a:rPr lang="en-US" sz="2600" dirty="0" smtClean="0"/>
              <a:t>The question of slavery in these new lands would soon cause new problems</a:t>
            </a:r>
            <a:endParaRPr lang="en-US" sz="2600" dirty="0"/>
          </a:p>
        </p:txBody>
      </p:sp>
    </p:spTree>
    <p:extLst>
      <p:ext uri="{BB962C8B-B14F-4D97-AF65-F5344CB8AC3E}">
        <p14:creationId xmlns:p14="http://schemas.microsoft.com/office/powerpoint/2010/main" val="6560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Western Pioneers</a:t>
            </a:r>
            <a:endParaRPr lang="en-US" dirty="0"/>
          </a:p>
        </p:txBody>
      </p:sp>
      <p:sp>
        <p:nvSpPr>
          <p:cNvPr id="8" name="Text Placeholder 7"/>
          <p:cNvSpPr>
            <a:spLocks noGrp="1"/>
          </p:cNvSpPr>
          <p:nvPr>
            <p:ph type="body" idx="1"/>
          </p:nvPr>
        </p:nvSpPr>
        <p:spPr/>
        <p:txBody>
          <a:bodyPr/>
          <a:lstStyle/>
          <a:p>
            <a:r>
              <a:rPr lang="en-US" dirty="0" smtClean="0"/>
              <a:t>Section One</a:t>
            </a:r>
            <a:endParaRPr lang="en-US" dirty="0"/>
          </a:p>
        </p:txBody>
      </p:sp>
    </p:spTree>
    <p:extLst>
      <p:ext uri="{BB962C8B-B14F-4D97-AF65-F5344CB8AC3E}">
        <p14:creationId xmlns:p14="http://schemas.microsoft.com/office/powerpoint/2010/main" val="109920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525963"/>
          </a:xfrm>
        </p:spPr>
        <p:txBody>
          <a:bodyPr>
            <a:normAutofit/>
          </a:bodyPr>
          <a:lstStyle/>
          <a:p>
            <a:pPr marL="0" indent="0" algn="ctr">
              <a:buNone/>
            </a:pPr>
            <a:r>
              <a:rPr lang="en-US" sz="3500" dirty="0" smtClean="0"/>
              <a:t>For this section, the class used a reading from the text and answered the section assessment to best prepare for this part of the course. There were no notes for section one, but you may find this information in your printed copy of the text.</a:t>
            </a:r>
            <a:endParaRPr lang="en-US" sz="3500" dirty="0"/>
          </a:p>
        </p:txBody>
      </p:sp>
    </p:spTree>
    <p:extLst>
      <p:ext uri="{BB962C8B-B14F-4D97-AF65-F5344CB8AC3E}">
        <p14:creationId xmlns:p14="http://schemas.microsoft.com/office/powerpoint/2010/main" val="68421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Independence for Texas</a:t>
            </a:r>
            <a:endParaRPr lang="en-US" dirty="0"/>
          </a:p>
        </p:txBody>
      </p:sp>
      <p:sp>
        <p:nvSpPr>
          <p:cNvPr id="5" name="Text Placeholder 4"/>
          <p:cNvSpPr>
            <a:spLocks noGrp="1"/>
          </p:cNvSpPr>
          <p:nvPr>
            <p:ph type="body" idx="1"/>
          </p:nvPr>
        </p:nvSpPr>
        <p:spPr/>
        <p:txBody>
          <a:bodyPr/>
          <a:lstStyle/>
          <a:p>
            <a:r>
              <a:rPr lang="en-US" dirty="0" smtClean="0"/>
              <a:t>Section Two</a:t>
            </a:r>
            <a:endParaRPr lang="en-US" dirty="0"/>
          </a:p>
        </p:txBody>
      </p:sp>
    </p:spTree>
    <p:extLst>
      <p:ext uri="{BB962C8B-B14F-4D97-AF65-F5344CB8AC3E}">
        <p14:creationId xmlns:p14="http://schemas.microsoft.com/office/powerpoint/2010/main" val="69693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Opening Texas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199" y="2693670"/>
            <a:ext cx="4295707" cy="2487930"/>
          </a:xfrm>
        </p:spPr>
      </p:pic>
      <p:sp>
        <p:nvSpPr>
          <p:cNvPr id="6" name="Content Placeholder 5"/>
          <p:cNvSpPr>
            <a:spLocks noGrp="1"/>
          </p:cNvSpPr>
          <p:nvPr>
            <p:ph sz="quarter" idx="13"/>
          </p:nvPr>
        </p:nvSpPr>
        <p:spPr>
          <a:xfrm>
            <a:off x="152400" y="1676400"/>
            <a:ext cx="4255008" cy="4953000"/>
          </a:xfrm>
        </p:spPr>
        <p:txBody>
          <a:bodyPr>
            <a:normAutofit lnSpcReduction="10000"/>
          </a:bodyPr>
          <a:lstStyle/>
          <a:p>
            <a:r>
              <a:rPr lang="en-US" dirty="0" smtClean="0"/>
              <a:t>Texas was under Mexican control</a:t>
            </a:r>
          </a:p>
          <a:p>
            <a:pPr marL="0" indent="0">
              <a:buNone/>
            </a:pPr>
            <a:r>
              <a:rPr lang="en-US" dirty="0" smtClean="0"/>
              <a:t>TEJANOS: Spanish speaking inhabitants of the area</a:t>
            </a:r>
          </a:p>
          <a:p>
            <a:r>
              <a:rPr lang="en-US" dirty="0" smtClean="0"/>
              <a:t>Between 1823 and 1825, passed laws offering cheap land to anyone willing to come to Texas</a:t>
            </a:r>
          </a:p>
          <a:p>
            <a:r>
              <a:rPr lang="en-US" dirty="0" smtClean="0"/>
              <a:t>Required that people become Mexican citizens, live under Mexican law and convert to Roman Catholicism</a:t>
            </a:r>
          </a:p>
        </p:txBody>
      </p:sp>
    </p:spTree>
    <p:extLst>
      <p:ext uri="{BB962C8B-B14F-4D97-AF65-F5344CB8AC3E}">
        <p14:creationId xmlns:p14="http://schemas.microsoft.com/office/powerpoint/2010/main" val="31460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Americanizing Texas</a:t>
            </a:r>
            <a:endParaRPr lang="en-US" dirty="0"/>
          </a:p>
        </p:txBody>
      </p:sp>
      <p:sp>
        <p:nvSpPr>
          <p:cNvPr id="3" name="Content Placeholder 2"/>
          <p:cNvSpPr>
            <a:spLocks noGrp="1"/>
          </p:cNvSpPr>
          <p:nvPr>
            <p:ph sz="half" idx="2"/>
          </p:nvPr>
        </p:nvSpPr>
        <p:spPr>
          <a:xfrm>
            <a:off x="4419600" y="1600200"/>
            <a:ext cx="4495800" cy="5029200"/>
          </a:xfrm>
        </p:spPr>
        <p:txBody>
          <a:bodyPr>
            <a:normAutofit/>
          </a:bodyPr>
          <a:lstStyle/>
          <a:p>
            <a:r>
              <a:rPr lang="en-US" dirty="0" smtClean="0"/>
              <a:t>Americans who emigrated initially accepted citizenship</a:t>
            </a:r>
          </a:p>
          <a:p>
            <a:r>
              <a:rPr lang="en-US" dirty="0" smtClean="0"/>
              <a:t>Hard for Americans to accept the Catholic church and adopt other customs</a:t>
            </a:r>
          </a:p>
          <a:p>
            <a:r>
              <a:rPr lang="en-US" dirty="0" smtClean="0"/>
              <a:t>In 1830, Mexico closed its borders and banned import of slave labor and taxed imports</a:t>
            </a:r>
          </a:p>
          <a:p>
            <a:r>
              <a:rPr lang="en-US" dirty="0" smtClean="0"/>
              <a:t>New laws angered settlers</a:t>
            </a:r>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65125" y="2306494"/>
            <a:ext cx="4041775" cy="3113374"/>
          </a:xfrm>
        </p:spPr>
      </p:pic>
    </p:spTree>
    <p:extLst>
      <p:ext uri="{BB962C8B-B14F-4D97-AF65-F5344CB8AC3E}">
        <p14:creationId xmlns:p14="http://schemas.microsoft.com/office/powerpoint/2010/main" val="164377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Texas Goes to War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8847" y="1676400"/>
            <a:ext cx="1897380" cy="2286000"/>
          </a:xfrm>
        </p:spPr>
      </p:pic>
      <p:sp>
        <p:nvSpPr>
          <p:cNvPr id="4" name="Content Placeholder 3"/>
          <p:cNvSpPr>
            <a:spLocks noGrp="1"/>
          </p:cNvSpPr>
          <p:nvPr>
            <p:ph sz="quarter" idx="13"/>
          </p:nvPr>
        </p:nvSpPr>
        <p:spPr>
          <a:xfrm>
            <a:off x="533400" y="1600200"/>
            <a:ext cx="4800600" cy="5029200"/>
          </a:xfrm>
        </p:spPr>
        <p:txBody>
          <a:bodyPr>
            <a:normAutofit lnSpcReduction="10000"/>
          </a:bodyPr>
          <a:lstStyle/>
          <a:p>
            <a:r>
              <a:rPr lang="en-US" sz="2600" dirty="0" smtClean="0"/>
              <a:t>Settlers met at 2 conventions in 1832 and 1833</a:t>
            </a:r>
          </a:p>
          <a:p>
            <a:pPr marL="0" indent="0">
              <a:buNone/>
            </a:pPr>
            <a:r>
              <a:rPr lang="en-US" sz="2600" dirty="0" smtClean="0"/>
              <a:t>STEPHEN AUSTIN: president of the conventions</a:t>
            </a:r>
          </a:p>
          <a:p>
            <a:r>
              <a:rPr lang="en-US" sz="2600" dirty="0" smtClean="0"/>
              <a:t>First convention asked Mexico to reopen borders</a:t>
            </a:r>
          </a:p>
          <a:p>
            <a:r>
              <a:rPr lang="en-US" sz="2600" dirty="0" smtClean="0"/>
              <a:t>Second convention asked for Texas to be made a separate Mexican </a:t>
            </a:r>
            <a:r>
              <a:rPr lang="en-US" sz="2600" dirty="0" smtClean="0"/>
              <a:t>state</a:t>
            </a:r>
            <a:endParaRPr lang="en-US" sz="2600" dirty="0" smtClean="0"/>
          </a:p>
          <a:p>
            <a:pPr marL="0" indent="0">
              <a:buNone/>
            </a:pPr>
            <a:r>
              <a:rPr lang="en-US" sz="2600" dirty="0" smtClean="0"/>
              <a:t>ANTONIO LOPEZ de SANTA ANNA: president of Mexico</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91000"/>
            <a:ext cx="2047875" cy="2057400"/>
          </a:xfrm>
          <a:prstGeom prst="rect">
            <a:avLst/>
          </a:prstGeom>
        </p:spPr>
      </p:pic>
    </p:spTree>
    <p:extLst>
      <p:ext uri="{BB962C8B-B14F-4D97-AF65-F5344CB8AC3E}">
        <p14:creationId xmlns:p14="http://schemas.microsoft.com/office/powerpoint/2010/main" val="23696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Early Battles</a:t>
            </a:r>
            <a:endParaRPr lang="en-US" dirty="0"/>
          </a:p>
        </p:txBody>
      </p:sp>
      <p:sp>
        <p:nvSpPr>
          <p:cNvPr id="3" name="Content Placeholder 2"/>
          <p:cNvSpPr>
            <a:spLocks noGrp="1"/>
          </p:cNvSpPr>
          <p:nvPr>
            <p:ph sz="half" idx="2"/>
          </p:nvPr>
        </p:nvSpPr>
        <p:spPr>
          <a:xfrm>
            <a:off x="457200" y="1600200"/>
            <a:ext cx="8229600" cy="4724400"/>
          </a:xfrm>
        </p:spPr>
        <p:txBody>
          <a:bodyPr>
            <a:normAutofit/>
          </a:bodyPr>
          <a:lstStyle/>
          <a:p>
            <a:r>
              <a:rPr lang="en-US" sz="2800" dirty="0" smtClean="0"/>
              <a:t>In September 1835, it was clear that war was inevitable</a:t>
            </a:r>
          </a:p>
          <a:p>
            <a:r>
              <a:rPr lang="en-US" sz="2800" dirty="0" smtClean="0"/>
              <a:t>Austin urged Texans to organize an army</a:t>
            </a:r>
          </a:p>
          <a:p>
            <a:r>
              <a:rPr lang="en-US" sz="2800" dirty="0" smtClean="0"/>
              <a:t>Texan army faced a Mexican army with serious problems</a:t>
            </a:r>
          </a:p>
          <a:p>
            <a:r>
              <a:rPr lang="en-US" sz="2800" dirty="0" smtClean="0"/>
              <a:t>Despite early successes, Texans faced many difficulties</a:t>
            </a:r>
          </a:p>
          <a:p>
            <a:pPr marL="0" indent="0">
              <a:buNone/>
            </a:pPr>
            <a:r>
              <a:rPr lang="en-US" sz="2800" dirty="0" smtClean="0"/>
              <a:t>SAM HOUSTON: Former governor of Tennessee who took military command of the Texas army</a:t>
            </a:r>
            <a:endParaRPr lang="en-US" sz="2800" dirty="0"/>
          </a:p>
        </p:txBody>
      </p:sp>
    </p:spTree>
    <p:extLst>
      <p:ext uri="{BB962C8B-B14F-4D97-AF65-F5344CB8AC3E}">
        <p14:creationId xmlns:p14="http://schemas.microsoft.com/office/powerpoint/2010/main" val="4592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Remember the Alamo</a:t>
            </a:r>
            <a:endParaRPr lang="en-US" dirty="0"/>
          </a:p>
        </p:txBody>
      </p:sp>
      <p:sp>
        <p:nvSpPr>
          <p:cNvPr id="3" name="Content Placeholder 2"/>
          <p:cNvSpPr>
            <a:spLocks noGrp="1"/>
          </p:cNvSpPr>
          <p:nvPr>
            <p:ph sz="half" idx="2"/>
          </p:nvPr>
        </p:nvSpPr>
        <p:spPr>
          <a:xfrm>
            <a:off x="3276600" y="1600200"/>
            <a:ext cx="5638800" cy="5029200"/>
          </a:xfrm>
        </p:spPr>
        <p:txBody>
          <a:bodyPr>
            <a:normAutofit fontScale="92500"/>
          </a:bodyPr>
          <a:lstStyle/>
          <a:p>
            <a:r>
              <a:rPr lang="en-US" dirty="0" smtClean="0"/>
              <a:t>Santa Anna’s troops arrived in San Antonio in February 1836</a:t>
            </a:r>
          </a:p>
          <a:p>
            <a:r>
              <a:rPr lang="en-US" dirty="0" smtClean="0"/>
              <a:t>Found over 180 rebels in an abandoned mission called the Alamo</a:t>
            </a:r>
          </a:p>
          <a:p>
            <a:r>
              <a:rPr lang="en-US" dirty="0" smtClean="0"/>
              <a:t>Texans held Santa Anna’s army for 13 days</a:t>
            </a:r>
          </a:p>
          <a:p>
            <a:r>
              <a:rPr lang="en-US" dirty="0" smtClean="0"/>
              <a:t>During the standoff, a new gov’t met and formally declared independence from Mexico</a:t>
            </a:r>
          </a:p>
          <a:p>
            <a:r>
              <a:rPr lang="en-US" dirty="0" smtClean="0"/>
              <a:t>On March 6, 1836, Santa Anna’s army stormed the Alamo</a:t>
            </a:r>
          </a:p>
          <a:p>
            <a:r>
              <a:rPr lang="en-US" dirty="0" smtClean="0"/>
              <a:t>Battle lasted 6 hours before Texans were defeated</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971800"/>
            <a:ext cx="2840481" cy="1985169"/>
          </a:xfrm>
        </p:spPr>
      </p:pic>
    </p:spTree>
    <p:extLst>
      <p:ext uri="{BB962C8B-B14F-4D97-AF65-F5344CB8AC3E}">
        <p14:creationId xmlns:p14="http://schemas.microsoft.com/office/powerpoint/2010/main" val="36908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103</TotalTime>
  <Words>622</Words>
  <Application>Microsoft Office PowerPoint</Application>
  <PresentationFormat>On-screen Show (4:3)</PresentationFormat>
  <Paragraphs>72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Manifest Destiny</vt:lpstr>
      <vt:lpstr>The Western Pioneers</vt:lpstr>
      <vt:lpstr>PowerPoint Presentation</vt:lpstr>
      <vt:lpstr>Independence for Texas</vt:lpstr>
      <vt:lpstr>Opening Texas</vt:lpstr>
      <vt:lpstr>Americanizing Texas</vt:lpstr>
      <vt:lpstr>Texas Goes to War</vt:lpstr>
      <vt:lpstr>Early Battles</vt:lpstr>
      <vt:lpstr>Remember the Alamo</vt:lpstr>
      <vt:lpstr>Turning Point</vt:lpstr>
      <vt:lpstr>Republic of Texas</vt:lpstr>
      <vt:lpstr>War with Mexico</vt:lpstr>
      <vt:lpstr>Setting the Stage</vt:lpstr>
      <vt:lpstr>Welcome Texas &amp; Oregon</vt:lpstr>
      <vt:lpstr>War with Mexico</vt:lpstr>
      <vt:lpstr>Winning the War</vt:lpstr>
      <vt:lpstr>Peace with Mexico</vt:lpstr>
    </vt:vector>
  </TitlesOfParts>
  <Company>Quincy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 Destiny</dc:title>
  <dc:creator>SARA ESTIS</dc:creator>
  <cp:lastModifiedBy>SARA ESTIS</cp:lastModifiedBy>
  <cp:revision>13</cp:revision>
  <dcterms:created xsi:type="dcterms:W3CDTF">2014-05-16T10:53:49Z</dcterms:created>
  <dcterms:modified xsi:type="dcterms:W3CDTF">2014-05-29T11:29:03Z</dcterms:modified>
</cp:coreProperties>
</file>