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5" r:id="rId25"/>
    <p:sldId id="288" r:id="rId26"/>
    <p:sldId id="286" r:id="rId27"/>
    <p:sldId id="287" r:id="rId28"/>
    <p:sldId id="290"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02"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4F2989E6-4983-4018-9497-D2F8AED2A354}" type="slidenum">
              <a:rPr lang="en-US" smtClean="0"/>
              <a:t>‹#›</a:t>
            </a:fld>
            <a:endParaRPr lang="en-US"/>
          </a:p>
        </p:txBody>
      </p:sp>
    </p:spTree>
    <p:extLst>
      <p:ext uri="{BB962C8B-B14F-4D97-AF65-F5344CB8AC3E}">
        <p14:creationId xmlns:p14="http://schemas.microsoft.com/office/powerpoint/2010/main" val="9775548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A817F0B-845B-4631-8443-889EF256CEB0}" type="slidenum">
              <a:rPr lang="en-US" smtClean="0"/>
              <a:t>‹#›</a:t>
            </a:fld>
            <a:endParaRPr lang="en-US"/>
          </a:p>
        </p:txBody>
      </p:sp>
    </p:spTree>
    <p:extLst>
      <p:ext uri="{BB962C8B-B14F-4D97-AF65-F5344CB8AC3E}">
        <p14:creationId xmlns:p14="http://schemas.microsoft.com/office/powerpoint/2010/main" val="18274709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817F0B-845B-4631-8443-889EF256CEB0}"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10538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June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June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June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June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June 22,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June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June 22,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June 22,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June 22,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June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June 22,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June 22, 2016</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Latin AMERICA</a:t>
            </a:r>
            <a:endParaRPr lang="en-US" dirty="0"/>
          </a:p>
        </p:txBody>
      </p:sp>
      <p:sp>
        <p:nvSpPr>
          <p:cNvPr id="3" name="Subtitle 2"/>
          <p:cNvSpPr>
            <a:spLocks noGrp="1"/>
          </p:cNvSpPr>
          <p:nvPr>
            <p:ph type="subTitle" idx="1"/>
          </p:nvPr>
        </p:nvSpPr>
        <p:spPr/>
        <p:txBody>
          <a:bodyPr/>
          <a:lstStyle/>
          <a:p>
            <a:r>
              <a:rPr lang="en-US" dirty="0" smtClean="0"/>
              <a:t>1945 to Present Day</a:t>
            </a:r>
            <a:endParaRPr lang="en-US" dirty="0"/>
          </a:p>
        </p:txBody>
      </p:sp>
    </p:spTree>
    <p:extLst>
      <p:ext uri="{BB962C8B-B14F-4D97-AF65-F5344CB8AC3E}">
        <p14:creationId xmlns:p14="http://schemas.microsoft.com/office/powerpoint/2010/main" val="152586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a:xfrm>
            <a:off x="127000" y="1455738"/>
            <a:ext cx="8902700" cy="3886199"/>
          </a:xfrm>
        </p:spPr>
        <p:txBody>
          <a:bodyPr>
            <a:noAutofit/>
          </a:bodyPr>
          <a:lstStyle/>
          <a:p>
            <a:r>
              <a:rPr lang="en-US" dirty="0" smtClean="0"/>
              <a:t>Latin American economies saw growth from 1900 to 1960s</a:t>
            </a:r>
          </a:p>
          <a:p>
            <a:r>
              <a:rPr lang="en-US" dirty="0" smtClean="0"/>
              <a:t>By the 1960s, however, they faced competition from African and Asian nations seeking to export their crops and commodities</a:t>
            </a:r>
          </a:p>
          <a:p>
            <a:r>
              <a:rPr lang="en-US" dirty="0" smtClean="0"/>
              <a:t>Governments encouraged development of local industries</a:t>
            </a:r>
          </a:p>
          <a:p>
            <a:pPr marL="68580" indent="0">
              <a:buNone/>
            </a:pPr>
            <a:r>
              <a:rPr lang="en-US" dirty="0" smtClean="0"/>
              <a:t>IMPORT SUBSTITUTION: </a:t>
            </a:r>
            <a:r>
              <a:rPr lang="en-US" u="sng" dirty="0" smtClean="0"/>
              <a:t>trade and economic policy that advocates replacing foreign imports with domestic production</a:t>
            </a:r>
          </a:p>
          <a:p>
            <a:r>
              <a:rPr lang="en-US" dirty="0" smtClean="0"/>
              <a:t>Unfortunately, many new industries needed too much government help</a:t>
            </a:r>
          </a:p>
          <a:p>
            <a:r>
              <a:rPr lang="en-US" dirty="0" smtClean="0"/>
              <a:t>In the late 1980s, nations were shaken by economic storms – including high oil costs, rising interest rates and a global recession</a:t>
            </a:r>
          </a:p>
          <a:p>
            <a:r>
              <a:rPr lang="en-US" dirty="0" smtClean="0"/>
              <a:t>Since the 1990s, governments have strengthened regional free trade blocs and opened the way to economic growth</a:t>
            </a:r>
            <a:endParaRPr lang="en-US" dirty="0"/>
          </a:p>
        </p:txBody>
      </p:sp>
    </p:spTree>
    <p:extLst>
      <p:ext uri="{BB962C8B-B14F-4D97-AF65-F5344CB8AC3E}">
        <p14:creationId xmlns:p14="http://schemas.microsoft.com/office/powerpoint/2010/main" val="264110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social patterns</a:t>
            </a:r>
            <a:endParaRPr lang="en-US" dirty="0"/>
          </a:p>
        </p:txBody>
      </p:sp>
      <p:sp>
        <p:nvSpPr>
          <p:cNvPr id="3" name="Content Placeholder 2"/>
          <p:cNvSpPr>
            <a:spLocks noGrp="1"/>
          </p:cNvSpPr>
          <p:nvPr>
            <p:ph idx="1"/>
          </p:nvPr>
        </p:nvSpPr>
        <p:spPr>
          <a:xfrm>
            <a:off x="127000" y="1549400"/>
            <a:ext cx="8890000" cy="3784601"/>
          </a:xfrm>
        </p:spPr>
        <p:txBody>
          <a:bodyPr>
            <a:noAutofit/>
          </a:bodyPr>
          <a:lstStyle/>
          <a:p>
            <a:r>
              <a:rPr lang="en-US" sz="2050" dirty="0" smtClean="0"/>
              <a:t>Urbanization brought </a:t>
            </a:r>
            <a:r>
              <a:rPr lang="en-US" sz="2050" u="sng" dirty="0" smtClean="0"/>
              <a:t>social upheaval</a:t>
            </a:r>
            <a:endParaRPr lang="en-US" sz="2050" dirty="0" smtClean="0"/>
          </a:p>
          <a:p>
            <a:r>
              <a:rPr lang="en-US" sz="2050" dirty="0" smtClean="0"/>
              <a:t>City life weakened the extended family of rural villages and replaced it with smaller nuclear family</a:t>
            </a:r>
          </a:p>
          <a:p>
            <a:r>
              <a:rPr lang="en-US" sz="2050" u="sng" dirty="0" smtClean="0"/>
              <a:t>Women’s status varied</a:t>
            </a:r>
            <a:r>
              <a:rPr lang="en-US" sz="2050" dirty="0" smtClean="0"/>
              <a:t> according to class and race</a:t>
            </a:r>
          </a:p>
          <a:p>
            <a:r>
              <a:rPr lang="en-US" sz="2050" dirty="0" smtClean="0"/>
              <a:t>Women struggled to win change throughout their communities</a:t>
            </a:r>
          </a:p>
          <a:p>
            <a:r>
              <a:rPr lang="en-US" sz="2050" dirty="0" smtClean="0"/>
              <a:t>The Catholic Church was a powerful force throughout Latin America</a:t>
            </a:r>
          </a:p>
          <a:p>
            <a:r>
              <a:rPr lang="en-US" sz="2050" dirty="0" smtClean="0"/>
              <a:t>During the 1960s and 1970s, many clergy men and women fought to end poverty</a:t>
            </a:r>
          </a:p>
          <a:p>
            <a:pPr marL="68580" indent="0">
              <a:buNone/>
            </a:pPr>
            <a:r>
              <a:rPr lang="en-US" sz="2050" dirty="0" smtClean="0"/>
              <a:t>LIBERATION THEOLOGY: </a:t>
            </a:r>
            <a:r>
              <a:rPr lang="en-US" sz="2050" u="sng" dirty="0"/>
              <a:t>a movement in Christian theology, developed mainly by Latin American Roman Catholics, that emphasizes liberation from social, political, and economic oppression as an anticipation of ultimate </a:t>
            </a:r>
            <a:r>
              <a:rPr lang="en-US" sz="2050" u="sng" dirty="0" smtClean="0"/>
              <a:t>salvation</a:t>
            </a:r>
            <a:endParaRPr lang="en-US" sz="2050" u="sng" dirty="0"/>
          </a:p>
        </p:txBody>
      </p:sp>
    </p:spTree>
    <p:extLst>
      <p:ext uri="{BB962C8B-B14F-4D97-AF65-F5344CB8AC3E}">
        <p14:creationId xmlns:p14="http://schemas.microsoft.com/office/powerpoint/2010/main" val="373932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 AND Latin </a:t>
            </a:r>
            <a:r>
              <a:rPr lang="en-US" dirty="0" err="1" smtClean="0"/>
              <a:t>america</a:t>
            </a:r>
            <a:endParaRPr lang="en-US" dirty="0"/>
          </a:p>
        </p:txBody>
      </p:sp>
    </p:spTree>
    <p:extLst>
      <p:ext uri="{BB962C8B-B14F-4D97-AF65-F5344CB8AC3E}">
        <p14:creationId xmlns:p14="http://schemas.microsoft.com/office/powerpoint/2010/main" val="477339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the stage</a:t>
            </a:r>
            <a:endParaRPr lang="en-US" dirty="0"/>
          </a:p>
        </p:txBody>
      </p:sp>
      <p:sp>
        <p:nvSpPr>
          <p:cNvPr id="5" name="Content Placeholder 4"/>
          <p:cNvSpPr>
            <a:spLocks noGrp="1"/>
          </p:cNvSpPr>
          <p:nvPr>
            <p:ph idx="1"/>
          </p:nvPr>
        </p:nvSpPr>
        <p:spPr>
          <a:xfrm>
            <a:off x="546100" y="1600201"/>
            <a:ext cx="8051800" cy="3733800"/>
          </a:xfrm>
        </p:spPr>
        <p:txBody>
          <a:bodyPr>
            <a:noAutofit/>
          </a:bodyPr>
          <a:lstStyle/>
          <a:p>
            <a:pPr marL="68580" indent="0">
              <a:buNone/>
            </a:pPr>
            <a:r>
              <a:rPr lang="en-US" sz="2100" dirty="0" smtClean="0"/>
              <a:t>Like powerful nations in many times and places, the US developed a sphere of influence that included many smaller neighboring states. The US was the leading investor and trading partner for most nations in Latin America. Profits from US-owned companies flowed from Latin America to the north.  At the same time, cultural influences drifted both north and south. </a:t>
            </a:r>
          </a:p>
          <a:p>
            <a:pPr marL="68580" indent="0">
              <a:buNone/>
            </a:pPr>
            <a:r>
              <a:rPr lang="en-US" sz="1000" dirty="0" smtClean="0"/>
              <a:t>    </a:t>
            </a:r>
            <a:endParaRPr lang="en-US" sz="1000" dirty="0"/>
          </a:p>
          <a:p>
            <a:pPr marL="68580" indent="0">
              <a:buNone/>
            </a:pPr>
            <a:r>
              <a:rPr lang="en-US" sz="2100" dirty="0" smtClean="0"/>
              <a:t>Despite their links, the US and its neighbors had very different views of one another. The US saw itself as the defender of democracy and capitalism and the source of humanitarian aid. Many Latin Americans, however, resented that they lived under the shadow of the United States.</a:t>
            </a:r>
            <a:endParaRPr lang="en-US" sz="2100" dirty="0"/>
          </a:p>
        </p:txBody>
      </p:sp>
    </p:spTree>
    <p:extLst>
      <p:ext uri="{BB962C8B-B14F-4D97-AF65-F5344CB8AC3E}">
        <p14:creationId xmlns:p14="http://schemas.microsoft.com/office/powerpoint/2010/main" val="747401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normAutofit/>
          </a:bodyPr>
          <a:lstStyle/>
          <a:p>
            <a:r>
              <a:rPr lang="en-US" sz="2200" dirty="0" smtClean="0"/>
              <a:t>During the Cold War, the US repeatedly intervened in Latin America</a:t>
            </a:r>
          </a:p>
          <a:p>
            <a:r>
              <a:rPr lang="en-US" sz="2200" dirty="0" smtClean="0"/>
              <a:t>US intervened under the policy of </a:t>
            </a:r>
            <a:r>
              <a:rPr lang="en-US" sz="2200" u="sng" dirty="0" smtClean="0"/>
              <a:t>containment</a:t>
            </a:r>
            <a:r>
              <a:rPr lang="en-US" sz="2200" dirty="0" smtClean="0"/>
              <a:t> and consistently backed anti-communist dictators and helped equip and train their soldiers to fight rebel uprisings</a:t>
            </a:r>
          </a:p>
          <a:p>
            <a:r>
              <a:rPr lang="en-US" sz="2200" dirty="0" smtClean="0"/>
              <a:t>Examples of this can be seen most notably in Guatemala and Chile </a:t>
            </a:r>
          </a:p>
          <a:p>
            <a:r>
              <a:rPr lang="en-US" sz="2200" dirty="0" smtClean="0"/>
              <a:t>Many Latin Americans opposed US economic and military intervention</a:t>
            </a:r>
            <a:endParaRPr lang="en-US" sz="2200" dirty="0"/>
          </a:p>
        </p:txBody>
      </p:sp>
    </p:spTree>
    <p:extLst>
      <p:ext uri="{BB962C8B-B14F-4D97-AF65-F5344CB8AC3E}">
        <p14:creationId xmlns:p14="http://schemas.microsoft.com/office/powerpoint/2010/main" val="16908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Guatemala in the 1950</a:t>
            </a:r>
            <a:r>
              <a:rPr lang="en-US" sz="2000" dirty="0" smtClean="0"/>
              <a:t>s</a:t>
            </a:r>
            <a:endParaRPr lang="en-US" sz="2000" dirty="0"/>
          </a:p>
        </p:txBody>
      </p:sp>
      <p:sp>
        <p:nvSpPr>
          <p:cNvPr id="3" name="Content Placeholder 2"/>
          <p:cNvSpPr>
            <a:spLocks noGrp="1"/>
          </p:cNvSpPr>
          <p:nvPr>
            <p:ph idx="1"/>
          </p:nvPr>
        </p:nvSpPr>
        <p:spPr/>
        <p:txBody>
          <a:bodyPr/>
          <a:lstStyle/>
          <a:p>
            <a:r>
              <a:rPr lang="en-US" dirty="0" smtClean="0"/>
              <a:t>In 1954, the US helped Guatemalan soldiers overthrow a popularly elected president, </a:t>
            </a:r>
            <a:r>
              <a:rPr lang="en-US" u="sng" dirty="0" err="1" smtClean="0"/>
              <a:t>Jacobo</a:t>
            </a:r>
            <a:r>
              <a:rPr lang="en-US" u="sng" dirty="0" smtClean="0"/>
              <a:t> </a:t>
            </a:r>
            <a:r>
              <a:rPr lang="en-US" u="sng" dirty="0" err="1" smtClean="0"/>
              <a:t>Arbenz</a:t>
            </a:r>
            <a:endParaRPr lang="en-US" u="sng" dirty="0" smtClean="0"/>
          </a:p>
          <a:p>
            <a:r>
              <a:rPr lang="en-US" dirty="0" err="1" smtClean="0"/>
              <a:t>Arbenz</a:t>
            </a:r>
            <a:r>
              <a:rPr lang="en-US" dirty="0" smtClean="0"/>
              <a:t>, although elected, had enacted land reforms that threatened US-owned businesses</a:t>
            </a:r>
          </a:p>
          <a:p>
            <a:r>
              <a:rPr lang="en-US" dirty="0" smtClean="0"/>
              <a:t>Eisenhower authorized the CIA to arm, fund and train a group of 480 men led by </a:t>
            </a:r>
            <a:r>
              <a:rPr lang="en-US" u="sng" dirty="0" smtClean="0"/>
              <a:t>Carlos Castillo </a:t>
            </a:r>
            <a:r>
              <a:rPr lang="en-US" u="sng" dirty="0" err="1" smtClean="0"/>
              <a:t>Armas</a:t>
            </a:r>
            <a:r>
              <a:rPr lang="en-US" u="sng" dirty="0" smtClean="0"/>
              <a:t> </a:t>
            </a:r>
          </a:p>
          <a:p>
            <a:r>
              <a:rPr lang="en-US" dirty="0" err="1" smtClean="0"/>
              <a:t>Arbenz</a:t>
            </a:r>
            <a:r>
              <a:rPr lang="en-US" dirty="0" smtClean="0"/>
              <a:t> resigned in June 1954, and by July, </a:t>
            </a:r>
            <a:r>
              <a:rPr lang="en-US" dirty="0" err="1" smtClean="0"/>
              <a:t>Armas</a:t>
            </a:r>
            <a:r>
              <a:rPr lang="en-US" dirty="0" smtClean="0"/>
              <a:t> had become president</a:t>
            </a:r>
          </a:p>
          <a:p>
            <a:r>
              <a:rPr lang="en-US" dirty="0" smtClean="0"/>
              <a:t>Coup was widely criticized internationally and </a:t>
            </a:r>
            <a:r>
              <a:rPr lang="en-US" u="sng" dirty="0" smtClean="0"/>
              <a:t>created lasting anti-US sentiment in Latin America</a:t>
            </a:r>
          </a:p>
          <a:p>
            <a:r>
              <a:rPr lang="en-US" dirty="0" smtClean="0"/>
              <a:t>Considered to be a definitive deathblow to democracy in Guatemala</a:t>
            </a:r>
          </a:p>
        </p:txBody>
      </p:sp>
    </p:spTree>
    <p:extLst>
      <p:ext uri="{BB962C8B-B14F-4D97-AF65-F5344CB8AC3E}">
        <p14:creationId xmlns:p14="http://schemas.microsoft.com/office/powerpoint/2010/main" val="16900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Guatemalan civil war</a:t>
            </a:r>
            <a:endParaRPr lang="en-US" dirty="0"/>
          </a:p>
        </p:txBody>
      </p:sp>
      <p:sp>
        <p:nvSpPr>
          <p:cNvPr id="3" name="Content Placeholder 2"/>
          <p:cNvSpPr>
            <a:spLocks noGrp="1"/>
          </p:cNvSpPr>
          <p:nvPr>
            <p:ph idx="1"/>
          </p:nvPr>
        </p:nvSpPr>
        <p:spPr/>
        <p:txBody>
          <a:bodyPr>
            <a:normAutofit/>
          </a:bodyPr>
          <a:lstStyle/>
          <a:p>
            <a:r>
              <a:rPr lang="en-US" sz="2200" dirty="0" smtClean="0"/>
              <a:t>Lasted from </a:t>
            </a:r>
            <a:r>
              <a:rPr lang="en-US" sz="2200" u="sng" dirty="0" smtClean="0"/>
              <a:t>1960 to 1996</a:t>
            </a:r>
          </a:p>
          <a:p>
            <a:r>
              <a:rPr lang="en-US" sz="2200" dirty="0"/>
              <a:t>T</a:t>
            </a:r>
            <a:r>
              <a:rPr lang="en-US" sz="2200" dirty="0" smtClean="0"/>
              <a:t>he </a:t>
            </a:r>
            <a:r>
              <a:rPr lang="en-US" sz="2200" dirty="0"/>
              <a:t>military committed </a:t>
            </a:r>
            <a:r>
              <a:rPr lang="en-US" sz="2200" u="sng" dirty="0" smtClean="0"/>
              <a:t>massive human rights violations</a:t>
            </a:r>
            <a:r>
              <a:rPr lang="en-US" sz="2200" dirty="0" smtClean="0"/>
              <a:t> against civilians, including a genocidal campaign against the Maya peoples</a:t>
            </a:r>
          </a:p>
          <a:p>
            <a:r>
              <a:rPr lang="en-US" sz="2200" dirty="0" smtClean="0"/>
              <a:t>In </a:t>
            </a:r>
            <a:r>
              <a:rPr lang="en-US" sz="2200" dirty="0"/>
              <a:t>total, it is estimated that 200,000 civilians were killed or "disappeared" during the conflict, most at the hands of the military, police and intelligence </a:t>
            </a:r>
            <a:r>
              <a:rPr lang="en-US" sz="2200" dirty="0" smtClean="0"/>
              <a:t>services</a:t>
            </a:r>
          </a:p>
          <a:p>
            <a:r>
              <a:rPr lang="en-US" sz="2200" dirty="0"/>
              <a:t>Since the end of the war, Guatemala has witnessed both economic growth and successful democratic elections, though it continues to struggle with high rates of poverty, crime, drug trade, and </a:t>
            </a:r>
            <a:r>
              <a:rPr lang="en-US" sz="2200" dirty="0" smtClean="0"/>
              <a:t>instability</a:t>
            </a:r>
            <a:endParaRPr lang="en-US" sz="2200" dirty="0"/>
          </a:p>
        </p:txBody>
      </p:sp>
    </p:spTree>
    <p:extLst>
      <p:ext uri="{BB962C8B-B14F-4D97-AF65-F5344CB8AC3E}">
        <p14:creationId xmlns:p14="http://schemas.microsoft.com/office/powerpoint/2010/main" val="118163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Chile and the US</a:t>
            </a:r>
            <a:endParaRPr lang="en-US" sz="2000" dirty="0"/>
          </a:p>
        </p:txBody>
      </p:sp>
      <p:sp>
        <p:nvSpPr>
          <p:cNvPr id="3" name="Content Placeholder 2"/>
          <p:cNvSpPr>
            <a:spLocks noGrp="1"/>
          </p:cNvSpPr>
          <p:nvPr>
            <p:ph idx="1"/>
          </p:nvPr>
        </p:nvSpPr>
        <p:spPr>
          <a:xfrm>
            <a:off x="359410" y="1600201"/>
            <a:ext cx="8422184" cy="3733800"/>
          </a:xfrm>
        </p:spPr>
        <p:txBody>
          <a:bodyPr>
            <a:noAutofit/>
          </a:bodyPr>
          <a:lstStyle/>
          <a:p>
            <a:r>
              <a:rPr lang="en-US" sz="2200" dirty="0" smtClean="0"/>
              <a:t>In the 1970s, after socialist Salvador Allende was elected president of Chile, Nixon told officials to “make [their] economy scream”</a:t>
            </a:r>
          </a:p>
          <a:p>
            <a:r>
              <a:rPr lang="en-US" sz="2200" dirty="0" smtClean="0"/>
              <a:t>In </a:t>
            </a:r>
            <a:r>
              <a:rPr lang="en-US" sz="2200" u="sng" dirty="0" smtClean="0"/>
              <a:t>1973</a:t>
            </a:r>
            <a:r>
              <a:rPr lang="en-US" sz="2200" dirty="0" smtClean="0"/>
              <a:t>, the US quietly lent support to a military coup that overthrew Allende</a:t>
            </a:r>
          </a:p>
          <a:p>
            <a:r>
              <a:rPr lang="en-US" sz="2200" u="sng" dirty="0" smtClean="0"/>
              <a:t>General Augusto Pinochet</a:t>
            </a:r>
            <a:r>
              <a:rPr lang="en-US" sz="2200" dirty="0" smtClean="0"/>
              <a:t> took control</a:t>
            </a:r>
          </a:p>
          <a:p>
            <a:r>
              <a:rPr lang="en-US" sz="2200" dirty="0" smtClean="0"/>
              <a:t>The regime lasted 17 years and was </a:t>
            </a:r>
            <a:r>
              <a:rPr lang="en-US" sz="2200" dirty="0"/>
              <a:t>characterized by the systematic suppression of political parties and the persecution of </a:t>
            </a:r>
            <a:r>
              <a:rPr lang="en-US" sz="2200" dirty="0" smtClean="0"/>
              <a:t>dissidents</a:t>
            </a:r>
          </a:p>
          <a:p>
            <a:r>
              <a:rPr lang="en-US" sz="2200" dirty="0" smtClean="0"/>
              <a:t>Today, Chile is one of South America’s most stable and prosperous nations</a:t>
            </a:r>
            <a:endParaRPr lang="en-US" sz="2200" dirty="0"/>
          </a:p>
        </p:txBody>
      </p:sp>
    </p:spTree>
    <p:extLst>
      <p:ext uri="{BB962C8B-B14F-4D97-AF65-F5344CB8AC3E}">
        <p14:creationId xmlns:p14="http://schemas.microsoft.com/office/powerpoint/2010/main" val="157704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and global issues</a:t>
            </a:r>
            <a:endParaRPr lang="en-US" dirty="0"/>
          </a:p>
        </p:txBody>
      </p:sp>
    </p:spTree>
    <p:extLst>
      <p:ext uri="{BB962C8B-B14F-4D97-AF65-F5344CB8AC3E}">
        <p14:creationId xmlns:p14="http://schemas.microsoft.com/office/powerpoint/2010/main" val="3778362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Regional ties</a:t>
            </a:r>
            <a:endParaRPr lang="en-US" dirty="0"/>
          </a:p>
        </p:txBody>
      </p:sp>
      <p:sp>
        <p:nvSpPr>
          <p:cNvPr id="5" name="Content Placeholder 4"/>
          <p:cNvSpPr>
            <a:spLocks noGrp="1"/>
          </p:cNvSpPr>
          <p:nvPr>
            <p:ph idx="1"/>
          </p:nvPr>
        </p:nvSpPr>
        <p:spPr/>
        <p:txBody>
          <a:bodyPr>
            <a:noAutofit/>
          </a:bodyPr>
          <a:lstStyle/>
          <a:p>
            <a:r>
              <a:rPr lang="en-US" sz="2200" dirty="0" smtClean="0"/>
              <a:t>Regional trading blocs gained importance in the 1990s</a:t>
            </a:r>
          </a:p>
          <a:p>
            <a:pPr marL="68580" indent="0">
              <a:buNone/>
            </a:pPr>
            <a:r>
              <a:rPr lang="en-US" sz="2200" dirty="0" smtClean="0"/>
              <a:t>BLOC: </a:t>
            </a:r>
            <a:r>
              <a:rPr lang="en-US" sz="2200" u="sng" dirty="0"/>
              <a:t>a combination of countries, parties, or groups sharing a common </a:t>
            </a:r>
            <a:r>
              <a:rPr lang="en-US" sz="2200" u="sng" dirty="0" smtClean="0"/>
              <a:t>purpose</a:t>
            </a:r>
          </a:p>
          <a:p>
            <a:r>
              <a:rPr lang="en-US" sz="2200" dirty="0" smtClean="0"/>
              <a:t>Groups created larger markets by lowering trade barriers among neighboring countries</a:t>
            </a:r>
          </a:p>
          <a:p>
            <a:r>
              <a:rPr lang="en-US" sz="2200" dirty="0" smtClean="0"/>
              <a:t>In 1993, Mexico linked its economy to those of the US and Canada through NAFTA</a:t>
            </a:r>
          </a:p>
          <a:p>
            <a:pPr marL="68580" indent="0">
              <a:buNone/>
            </a:pPr>
            <a:r>
              <a:rPr lang="en-US" sz="2200" dirty="0" smtClean="0"/>
              <a:t>NAFTA: </a:t>
            </a:r>
            <a:r>
              <a:rPr lang="en-US" sz="2200" u="sng" smtClean="0"/>
              <a:t>North American </a:t>
            </a:r>
            <a:r>
              <a:rPr lang="en-US" sz="2200" u="sng" dirty="0" smtClean="0"/>
              <a:t>Free Trade Agreement</a:t>
            </a:r>
          </a:p>
          <a:p>
            <a:r>
              <a:rPr lang="en-US" sz="2200" dirty="0" smtClean="0"/>
              <a:t>Argentina, Brazil, Paraguay and Uruguay are united under </a:t>
            </a:r>
            <a:r>
              <a:rPr lang="en-US" sz="2200" dirty="0" err="1" smtClean="0"/>
              <a:t>Mercosaur</a:t>
            </a:r>
            <a:r>
              <a:rPr lang="en-US" sz="2200" dirty="0" smtClean="0"/>
              <a:t> to increase trade among them</a:t>
            </a:r>
          </a:p>
        </p:txBody>
      </p:sp>
    </p:spTree>
    <p:extLst>
      <p:ext uri="{BB962C8B-B14F-4D97-AF65-F5344CB8AC3E}">
        <p14:creationId xmlns:p14="http://schemas.microsoft.com/office/powerpoint/2010/main" val="201722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WORLD WAR II ENDED…</a:t>
            </a:r>
            <a:endParaRPr lang="en-US" dirty="0"/>
          </a:p>
        </p:txBody>
      </p:sp>
      <p:sp>
        <p:nvSpPr>
          <p:cNvPr id="3" name="Content Placeholder 2"/>
          <p:cNvSpPr>
            <a:spLocks noGrp="1"/>
          </p:cNvSpPr>
          <p:nvPr>
            <p:ph idx="1"/>
          </p:nvPr>
        </p:nvSpPr>
        <p:spPr>
          <a:xfrm>
            <a:off x="323469" y="1417638"/>
            <a:ext cx="8680830" cy="4122502"/>
          </a:xfrm>
        </p:spPr>
        <p:txBody>
          <a:bodyPr>
            <a:noAutofit/>
          </a:bodyPr>
          <a:lstStyle/>
          <a:p>
            <a:r>
              <a:rPr lang="en-US" sz="2200" dirty="0" smtClean="0"/>
              <a:t>Following World War II, countries were grouped politically into three “worlds” – </a:t>
            </a:r>
            <a:r>
              <a:rPr lang="en-US" sz="2200" u="sng" dirty="0" smtClean="0"/>
              <a:t>industrialized capitalist, communist, and developing</a:t>
            </a:r>
          </a:p>
          <a:p>
            <a:r>
              <a:rPr lang="en-US" sz="2200" dirty="0" smtClean="0"/>
              <a:t>Third world nations were primarily located in Latin America,  Asia and Africa</a:t>
            </a:r>
          </a:p>
          <a:p>
            <a:r>
              <a:rPr lang="en-US" sz="2200" dirty="0" smtClean="0"/>
              <a:t>Economically poor and politically unstable</a:t>
            </a:r>
          </a:p>
          <a:p>
            <a:r>
              <a:rPr lang="en-US" sz="2200" dirty="0" smtClean="0"/>
              <a:t>Suffered from </a:t>
            </a:r>
            <a:r>
              <a:rPr lang="en-US" sz="2200" u="sng" dirty="0" smtClean="0"/>
              <a:t>ethnic conflicts and lack of technology and education</a:t>
            </a:r>
          </a:p>
          <a:p>
            <a:r>
              <a:rPr lang="en-US" sz="2200" dirty="0" smtClean="0"/>
              <a:t>Most of Latin America, aside from Brazil, had not taken any part in World War II</a:t>
            </a:r>
          </a:p>
          <a:p>
            <a:r>
              <a:rPr lang="en-US" sz="2200" dirty="0" smtClean="0"/>
              <a:t>The only real involvement in World War II included allowing Jews to migrate from Europe and hosting military bases</a:t>
            </a:r>
            <a:endParaRPr lang="en-US" sz="2200" dirty="0"/>
          </a:p>
        </p:txBody>
      </p:sp>
    </p:spTree>
    <p:extLst>
      <p:ext uri="{BB962C8B-B14F-4D97-AF65-F5344CB8AC3E}">
        <p14:creationId xmlns:p14="http://schemas.microsoft.com/office/powerpoint/2010/main" val="33454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vs. environment</a:t>
            </a:r>
            <a:endParaRPr lang="en-US" dirty="0"/>
          </a:p>
        </p:txBody>
      </p:sp>
      <p:sp>
        <p:nvSpPr>
          <p:cNvPr id="3" name="Content Placeholder 2"/>
          <p:cNvSpPr>
            <a:spLocks noGrp="1"/>
          </p:cNvSpPr>
          <p:nvPr>
            <p:ph idx="1"/>
          </p:nvPr>
        </p:nvSpPr>
        <p:spPr>
          <a:xfrm>
            <a:off x="152400" y="1417638"/>
            <a:ext cx="8851900" cy="4056061"/>
          </a:xfrm>
        </p:spPr>
        <p:txBody>
          <a:bodyPr>
            <a:noAutofit/>
          </a:bodyPr>
          <a:lstStyle/>
          <a:p>
            <a:r>
              <a:rPr lang="en-US" sz="1900" dirty="0" smtClean="0"/>
              <a:t>Developing nations insist that they need to use land and other resources in order to grow economically</a:t>
            </a:r>
          </a:p>
          <a:p>
            <a:r>
              <a:rPr lang="en-US" sz="1900" dirty="0" smtClean="0"/>
              <a:t>The </a:t>
            </a:r>
            <a:r>
              <a:rPr lang="en-US" sz="1900" u="sng" dirty="0" smtClean="0"/>
              <a:t>Amazon rain forest</a:t>
            </a:r>
            <a:r>
              <a:rPr lang="en-US" sz="1900" dirty="0" smtClean="0"/>
              <a:t>, perhaps the most widely publicized issue, occupies more than a million square miles in the heart of Brazil</a:t>
            </a:r>
          </a:p>
          <a:p>
            <a:r>
              <a:rPr lang="en-US" sz="1900" dirty="0" smtClean="0"/>
              <a:t>The Amazon is rich in mineral resources needed for economic growth and could provide land to millions of landless peasants</a:t>
            </a:r>
          </a:p>
          <a:p>
            <a:r>
              <a:rPr lang="en-US" sz="1900" dirty="0" smtClean="0"/>
              <a:t>While Brazil has opened more and more of this land since the 1930s, environmentalists argue that deforestation has enormous costs</a:t>
            </a:r>
          </a:p>
          <a:p>
            <a:pPr marL="68580" indent="0">
              <a:buNone/>
            </a:pPr>
            <a:r>
              <a:rPr lang="en-US" sz="1900" dirty="0" smtClean="0"/>
              <a:t>DEFORESTATION: </a:t>
            </a:r>
            <a:r>
              <a:rPr lang="en-US" sz="1900" u="sng" dirty="0" smtClean="0"/>
              <a:t>conversion of forested land to non-forested land</a:t>
            </a:r>
          </a:p>
          <a:p>
            <a:r>
              <a:rPr lang="en-US" sz="1900" dirty="0" smtClean="0"/>
              <a:t>The rain forest plays key roles in releasing essential oxygen and is home to 15 million species of plants and animals – some that might even hold undiscovered cures for diseases</a:t>
            </a:r>
          </a:p>
        </p:txBody>
      </p:sp>
    </p:spTree>
    <p:extLst>
      <p:ext uri="{BB962C8B-B14F-4D97-AF65-F5344CB8AC3E}">
        <p14:creationId xmlns:p14="http://schemas.microsoft.com/office/powerpoint/2010/main" val="575484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a:t>
            </a:r>
            <a:endParaRPr lang="en-US" dirty="0"/>
          </a:p>
        </p:txBody>
      </p:sp>
      <p:sp>
        <p:nvSpPr>
          <p:cNvPr id="3" name="Content Placeholder 2"/>
          <p:cNvSpPr>
            <a:spLocks noGrp="1"/>
          </p:cNvSpPr>
          <p:nvPr>
            <p:ph idx="1"/>
          </p:nvPr>
        </p:nvSpPr>
        <p:spPr/>
        <p:txBody>
          <a:bodyPr>
            <a:normAutofit/>
          </a:bodyPr>
          <a:lstStyle/>
          <a:p>
            <a:r>
              <a:rPr lang="en-US" sz="2200" dirty="0" smtClean="0"/>
              <a:t>Latin American immigration to the US increased rapidly after the 1970s</a:t>
            </a:r>
          </a:p>
          <a:p>
            <a:r>
              <a:rPr lang="en-US" sz="2200" dirty="0" smtClean="0"/>
              <a:t>Poverty, civil war, and repressive governments led many people to flee their homelands in search of freedom and opportunity</a:t>
            </a:r>
          </a:p>
          <a:p>
            <a:r>
              <a:rPr lang="en-US" sz="2200" dirty="0" smtClean="0"/>
              <a:t>By the early 2000s, Latin Americans were the </a:t>
            </a:r>
            <a:r>
              <a:rPr lang="en-US" sz="2200" u="sng" dirty="0" smtClean="0"/>
              <a:t>largest</a:t>
            </a:r>
            <a:r>
              <a:rPr lang="en-US" sz="2200" dirty="0" smtClean="0"/>
              <a:t> immigrant group in the US </a:t>
            </a:r>
          </a:p>
          <a:p>
            <a:r>
              <a:rPr lang="en-US" sz="2200" dirty="0" smtClean="0"/>
              <a:t>Many have entered the US legally and have become citizens</a:t>
            </a:r>
          </a:p>
          <a:p>
            <a:r>
              <a:rPr lang="en-US" sz="2200" dirty="0" smtClean="0"/>
              <a:t>Some immigrants, however, have entered the US illegally, and immigration has become a major issue in US politics today</a:t>
            </a:r>
          </a:p>
        </p:txBody>
      </p:sp>
    </p:spTree>
    <p:extLst>
      <p:ext uri="{BB962C8B-B14F-4D97-AF65-F5344CB8AC3E}">
        <p14:creationId xmlns:p14="http://schemas.microsoft.com/office/powerpoint/2010/main" val="127837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drug war begins</a:t>
            </a:r>
            <a:endParaRPr lang="en-US" dirty="0"/>
          </a:p>
        </p:txBody>
      </p:sp>
      <p:sp>
        <p:nvSpPr>
          <p:cNvPr id="3" name="Content Placeholder 2"/>
          <p:cNvSpPr>
            <a:spLocks noGrp="1"/>
          </p:cNvSpPr>
          <p:nvPr>
            <p:ph idx="1"/>
          </p:nvPr>
        </p:nvSpPr>
        <p:spPr>
          <a:xfrm>
            <a:off x="139700" y="1511300"/>
            <a:ext cx="8864600" cy="3822701"/>
          </a:xfrm>
        </p:spPr>
        <p:txBody>
          <a:bodyPr>
            <a:noAutofit/>
          </a:bodyPr>
          <a:lstStyle/>
          <a:p>
            <a:r>
              <a:rPr lang="en-US" dirty="0" smtClean="0"/>
              <a:t>Regional cooperation was essential to efforts to control the illegal drug trade</a:t>
            </a:r>
          </a:p>
          <a:p>
            <a:r>
              <a:rPr lang="en-US" dirty="0" smtClean="0"/>
              <a:t>For centuries, people in Colombia, Peru and Bolivia grew coca for their own uses</a:t>
            </a:r>
          </a:p>
          <a:p>
            <a:r>
              <a:rPr lang="en-US" dirty="0" smtClean="0"/>
              <a:t>However, as drug use increased in various parts of the world, criminal gangs known as </a:t>
            </a:r>
            <a:r>
              <a:rPr lang="en-US" u="sng" dirty="0" smtClean="0"/>
              <a:t>drug cartels began producing and exporting</a:t>
            </a:r>
            <a:r>
              <a:rPr lang="en-US" dirty="0" smtClean="0"/>
              <a:t> ever-larger quantities of cocaine and other drugs</a:t>
            </a:r>
          </a:p>
          <a:p>
            <a:r>
              <a:rPr lang="en-US" dirty="0" smtClean="0"/>
              <a:t>By the 1970s, drug lords were reaping huge profits and using them to bribe government officials</a:t>
            </a:r>
          </a:p>
          <a:p>
            <a:r>
              <a:rPr lang="en-US" dirty="0"/>
              <a:t>T</a:t>
            </a:r>
            <a:r>
              <a:rPr lang="en-US" dirty="0" smtClean="0"/>
              <a:t>he </a:t>
            </a:r>
            <a:r>
              <a:rPr lang="en-US" u="sng" dirty="0" smtClean="0"/>
              <a:t>US declared a war on drugs</a:t>
            </a:r>
            <a:r>
              <a:rPr lang="en-US" dirty="0" smtClean="0"/>
              <a:t> and pressed governments in Colombia and Peru to destroy coca crops and move against cartels</a:t>
            </a:r>
          </a:p>
          <a:p>
            <a:r>
              <a:rPr lang="en-US" dirty="0" smtClean="0"/>
              <a:t>Many believe that the war on drugs failed in its goal to eliminate serious drug use in America and stop drug trafficking</a:t>
            </a:r>
            <a:endParaRPr lang="en-US" dirty="0"/>
          </a:p>
        </p:txBody>
      </p:sp>
    </p:spTree>
    <p:extLst>
      <p:ext uri="{BB962C8B-B14F-4D97-AF65-F5344CB8AC3E}">
        <p14:creationId xmlns:p14="http://schemas.microsoft.com/office/powerpoint/2010/main" val="264142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mexico</a:t>
            </a:r>
            <a:endParaRPr lang="en-US" dirty="0"/>
          </a:p>
        </p:txBody>
      </p:sp>
    </p:spTree>
    <p:extLst>
      <p:ext uri="{BB962C8B-B14F-4D97-AF65-F5344CB8AC3E}">
        <p14:creationId xmlns:p14="http://schemas.microsoft.com/office/powerpoint/2010/main" val="2265082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the stage</a:t>
            </a:r>
            <a:endParaRPr lang="en-US" dirty="0"/>
          </a:p>
        </p:txBody>
      </p:sp>
      <p:sp>
        <p:nvSpPr>
          <p:cNvPr id="5" name="Content Placeholder 4"/>
          <p:cNvSpPr>
            <a:spLocks noGrp="1"/>
          </p:cNvSpPr>
          <p:nvPr>
            <p:ph idx="1"/>
          </p:nvPr>
        </p:nvSpPr>
        <p:spPr/>
        <p:txBody>
          <a:bodyPr>
            <a:normAutofit lnSpcReduction="10000"/>
          </a:bodyPr>
          <a:lstStyle/>
          <a:p>
            <a:pPr marL="68580" indent="0" algn="ctr">
              <a:buNone/>
            </a:pPr>
            <a:r>
              <a:rPr lang="en-US" sz="2200" dirty="0" smtClean="0"/>
              <a:t>Mexico endured a long, violent revolution in the early 1900s. After the revolution, government officials became committed, at least in theory, to improving conditions for the poor. In the 1930s, President </a:t>
            </a:r>
            <a:r>
              <a:rPr lang="en-US" sz="2200" dirty="0" err="1" smtClean="0"/>
              <a:t>Lazaro</a:t>
            </a:r>
            <a:r>
              <a:rPr lang="en-US" sz="2200" dirty="0" smtClean="0"/>
              <a:t> Cardenas took steps to fulfill promises of the Mexican Revolution – including land reform. He distributed millions of acres of land to peasants, much of which included </a:t>
            </a:r>
            <a:r>
              <a:rPr lang="en-US" sz="2200" dirty="0" err="1" smtClean="0"/>
              <a:t>ejidos</a:t>
            </a:r>
            <a:r>
              <a:rPr lang="en-US" sz="2200" dirty="0" smtClean="0"/>
              <a:t> (peasant cooperatives). The land reform program, however, proved </a:t>
            </a:r>
            <a:r>
              <a:rPr lang="en-US" sz="2200" dirty="0" err="1" smtClean="0"/>
              <a:t>ot</a:t>
            </a:r>
            <a:r>
              <a:rPr lang="en-US" sz="2200" dirty="0" smtClean="0"/>
              <a:t> be unsuccessful and as conditions worsened, many peasants migrated to towns and cities. The population of Mexico City grew from 1.5 million in 1940, to about 20 million in 1995.  Today, Mexico is a federation comprised of 31 states and a federal district.</a:t>
            </a:r>
            <a:endParaRPr lang="en-US" sz="2200" dirty="0"/>
          </a:p>
        </p:txBody>
      </p:sp>
    </p:spTree>
    <p:extLst>
      <p:ext uri="{BB962C8B-B14F-4D97-AF65-F5344CB8AC3E}">
        <p14:creationId xmlns:p14="http://schemas.microsoft.com/office/powerpoint/2010/main" val="1827326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ups and downs</a:t>
            </a:r>
            <a:endParaRPr lang="en-US" dirty="0"/>
          </a:p>
        </p:txBody>
      </p:sp>
      <p:sp>
        <p:nvSpPr>
          <p:cNvPr id="3" name="Content Placeholder 2"/>
          <p:cNvSpPr>
            <a:spLocks noGrp="1"/>
          </p:cNvSpPr>
          <p:nvPr>
            <p:ph idx="1"/>
          </p:nvPr>
        </p:nvSpPr>
        <p:spPr/>
        <p:txBody>
          <a:bodyPr/>
          <a:lstStyle/>
          <a:p>
            <a:r>
              <a:rPr lang="en-US" dirty="0" smtClean="0"/>
              <a:t>After World War II, Mexico pushed ahead with efforts to foster import substitution, reduce foreign influence and expand agriculture</a:t>
            </a:r>
          </a:p>
          <a:p>
            <a:r>
              <a:rPr lang="en-US" dirty="0" smtClean="0"/>
              <a:t>The government worked with private businesses to promote industry</a:t>
            </a:r>
          </a:p>
          <a:p>
            <a:r>
              <a:rPr lang="en-US" dirty="0" smtClean="0"/>
              <a:t>The government invested in building roads, dams and ports and encouraged tourism</a:t>
            </a:r>
          </a:p>
          <a:p>
            <a:r>
              <a:rPr lang="en-US" dirty="0" smtClean="0"/>
              <a:t>From the 1940s to the 1980s, both manufacturing and agriculture made huge gains and Mexico’s economy became the 2</a:t>
            </a:r>
            <a:r>
              <a:rPr lang="en-US" baseline="30000" dirty="0" smtClean="0"/>
              <a:t>nd</a:t>
            </a:r>
            <a:r>
              <a:rPr lang="en-US" dirty="0" smtClean="0"/>
              <a:t> largest in Latin America</a:t>
            </a:r>
          </a:p>
          <a:p>
            <a:r>
              <a:rPr lang="en-US" dirty="0" smtClean="0"/>
              <a:t>Unfortunately in the late 1980s, global economic trends began to work against Mexico and the country was plunged deeply into debt</a:t>
            </a:r>
            <a:endParaRPr lang="en-US" dirty="0"/>
          </a:p>
        </p:txBody>
      </p:sp>
    </p:spTree>
    <p:extLst>
      <p:ext uri="{BB962C8B-B14F-4D97-AF65-F5344CB8AC3E}">
        <p14:creationId xmlns:p14="http://schemas.microsoft.com/office/powerpoint/2010/main" val="408289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 IN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the Mexican Revolution, one political party dominated politics – the </a:t>
            </a:r>
            <a:r>
              <a:rPr lang="en-US" u="sng" dirty="0" smtClean="0"/>
              <a:t>Institutional Revolutionary Party (PRI) </a:t>
            </a:r>
          </a:p>
          <a:p>
            <a:r>
              <a:rPr lang="en-US" dirty="0" smtClean="0"/>
              <a:t>The PRI claimed to represent all groups (workers, peasants, business interests and the military) and moved against any opposition</a:t>
            </a:r>
          </a:p>
          <a:p>
            <a:r>
              <a:rPr lang="en-US" dirty="0" smtClean="0"/>
              <a:t>The PRI held on to power by responding to social issues with reform programs for education, welfare and health</a:t>
            </a:r>
          </a:p>
          <a:p>
            <a:r>
              <a:rPr lang="en-US" dirty="0" smtClean="0"/>
              <a:t>However, sometimes discontent among the people turned violent</a:t>
            </a:r>
          </a:p>
          <a:p>
            <a:r>
              <a:rPr lang="en-US" dirty="0" smtClean="0"/>
              <a:t>In 1968, student protests shook Mexico and police and the army brutally suppressed the turmoil</a:t>
            </a:r>
          </a:p>
          <a:p>
            <a:r>
              <a:rPr lang="en-US" dirty="0" smtClean="0"/>
              <a:t>Riots and the response received international attention because the 1968 summer Olympic games were held in Mexico City</a:t>
            </a:r>
            <a:endParaRPr lang="en-US" dirty="0"/>
          </a:p>
        </p:txBody>
      </p:sp>
    </p:spTree>
    <p:extLst>
      <p:ext uri="{BB962C8B-B14F-4D97-AF65-F5344CB8AC3E}">
        <p14:creationId xmlns:p14="http://schemas.microsoft.com/office/powerpoint/2010/main" val="329398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change</a:t>
            </a:r>
            <a:endParaRPr lang="en-US" dirty="0"/>
          </a:p>
        </p:txBody>
      </p:sp>
      <p:sp>
        <p:nvSpPr>
          <p:cNvPr id="3" name="Content Placeholder 2"/>
          <p:cNvSpPr>
            <a:spLocks noGrp="1"/>
          </p:cNvSpPr>
          <p:nvPr>
            <p:ph idx="1"/>
          </p:nvPr>
        </p:nvSpPr>
        <p:spPr>
          <a:xfrm>
            <a:off x="191685" y="1600201"/>
            <a:ext cx="8757633" cy="3733800"/>
          </a:xfrm>
        </p:spPr>
        <p:txBody>
          <a:bodyPr>
            <a:noAutofit/>
          </a:bodyPr>
          <a:lstStyle/>
          <a:p>
            <a:r>
              <a:rPr lang="en-US" sz="1900" dirty="0" smtClean="0"/>
              <a:t>Under intense pressure, the PRI had to make some reforms</a:t>
            </a:r>
          </a:p>
          <a:p>
            <a:r>
              <a:rPr lang="en-US" sz="1900" dirty="0" smtClean="0"/>
              <a:t>Stung by corruption and drug scandals, it lost its majority in the national legislature in the late 1990s</a:t>
            </a:r>
          </a:p>
          <a:p>
            <a:r>
              <a:rPr lang="en-US" sz="1900" dirty="0" smtClean="0"/>
              <a:t>In 2000, an opposition candidate, </a:t>
            </a:r>
            <a:r>
              <a:rPr lang="en-US" sz="1900" u="sng" dirty="0" smtClean="0"/>
              <a:t>Vicente Fox</a:t>
            </a:r>
            <a:r>
              <a:rPr lang="en-US" sz="1900" dirty="0" smtClean="0"/>
              <a:t>, won election as Mexico’s president and ended the PRI’s long grip on power</a:t>
            </a:r>
          </a:p>
          <a:p>
            <a:r>
              <a:rPr lang="en-US" sz="1900" dirty="0" smtClean="0"/>
              <a:t>Fox pushed to end to corruption and to increase economic growth</a:t>
            </a:r>
          </a:p>
          <a:p>
            <a:r>
              <a:rPr lang="en-US" sz="1900" dirty="0" smtClean="0"/>
              <a:t>After 12 years, the PRI gained power again in 2012 with the election of </a:t>
            </a:r>
            <a:r>
              <a:rPr lang="en-US" sz="1900" u="sng" dirty="0" smtClean="0"/>
              <a:t>President Enrique Pena Nieto </a:t>
            </a:r>
          </a:p>
          <a:p>
            <a:r>
              <a:rPr lang="en-US" sz="1900" dirty="0" smtClean="0"/>
              <a:t>Despite reforms, most Mexicans have remained poor and thousands have risked their lives to cross the border of the US to find jobs</a:t>
            </a:r>
          </a:p>
          <a:p>
            <a:r>
              <a:rPr lang="en-US" sz="1900" dirty="0"/>
              <a:t>I</a:t>
            </a:r>
            <a:r>
              <a:rPr lang="en-US" sz="1900" dirty="0" smtClean="0"/>
              <a:t>ssues such as </a:t>
            </a:r>
            <a:r>
              <a:rPr lang="en-US" sz="1900" u="sng" dirty="0" smtClean="0"/>
              <a:t>illegal immigration and drug smuggling</a:t>
            </a:r>
            <a:r>
              <a:rPr lang="en-US" sz="1900" dirty="0" smtClean="0"/>
              <a:t> continue to </a:t>
            </a:r>
            <a:r>
              <a:rPr lang="en-US" sz="1900" dirty="0"/>
              <a:t>c</a:t>
            </a:r>
            <a:r>
              <a:rPr lang="en-US" sz="1900" dirty="0" smtClean="0"/>
              <a:t>ause tension</a:t>
            </a:r>
            <a:endParaRPr lang="en-US" sz="1900" dirty="0"/>
          </a:p>
        </p:txBody>
      </p:sp>
    </p:spTree>
    <p:extLst>
      <p:ext uri="{BB962C8B-B14F-4D97-AF65-F5344CB8AC3E}">
        <p14:creationId xmlns:p14="http://schemas.microsoft.com/office/powerpoint/2010/main" val="169398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Cuba</a:t>
            </a:r>
            <a:endParaRPr lang="en-US" dirty="0"/>
          </a:p>
        </p:txBody>
      </p:sp>
    </p:spTree>
    <p:extLst>
      <p:ext uri="{BB962C8B-B14F-4D97-AF65-F5344CB8AC3E}">
        <p14:creationId xmlns:p14="http://schemas.microsoft.com/office/powerpoint/2010/main" val="1505411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Cuba before 1945</a:t>
            </a:r>
            <a:endParaRPr lang="en-US" sz="3200" dirty="0"/>
          </a:p>
        </p:txBody>
      </p:sp>
      <p:sp>
        <p:nvSpPr>
          <p:cNvPr id="3" name="Content Placeholder 2"/>
          <p:cNvSpPr>
            <a:spLocks noGrp="1"/>
          </p:cNvSpPr>
          <p:nvPr>
            <p:ph idx="1"/>
          </p:nvPr>
        </p:nvSpPr>
        <p:spPr>
          <a:xfrm>
            <a:off x="318655" y="1417639"/>
            <a:ext cx="8389608" cy="3999488"/>
          </a:xfrm>
        </p:spPr>
        <p:txBody>
          <a:bodyPr>
            <a:noAutofit/>
          </a:bodyPr>
          <a:lstStyle/>
          <a:p>
            <a:r>
              <a:rPr lang="en-US" sz="2250" dirty="0" smtClean="0"/>
              <a:t>Claimed for Spain by Columbus in 1492</a:t>
            </a:r>
          </a:p>
          <a:p>
            <a:r>
              <a:rPr lang="en-US" sz="2250" dirty="0" smtClean="0"/>
              <a:t>Remained a </a:t>
            </a:r>
            <a:r>
              <a:rPr lang="en-US" sz="2250" u="sng" dirty="0" smtClean="0"/>
              <a:t>Spanish colony</a:t>
            </a:r>
            <a:r>
              <a:rPr lang="en-US" sz="2250" dirty="0" smtClean="0"/>
              <a:t> until after the Spanish-American War 1898</a:t>
            </a:r>
          </a:p>
          <a:p>
            <a:r>
              <a:rPr lang="en-US" sz="2250" dirty="0" smtClean="0"/>
              <a:t>Controlled by the United States under the </a:t>
            </a:r>
            <a:r>
              <a:rPr lang="en-US" sz="2250" u="sng" dirty="0" smtClean="0"/>
              <a:t>Platt Amendment</a:t>
            </a:r>
            <a:r>
              <a:rPr lang="en-US" sz="2250" dirty="0" smtClean="0"/>
              <a:t> to the Cuban Constitution until 1935, although was formally independent in 1902</a:t>
            </a:r>
          </a:p>
          <a:p>
            <a:r>
              <a:rPr lang="en-US" sz="2250" dirty="0" smtClean="0"/>
              <a:t>From 1898 to 1935, US investors bought up Cuban plantations and mills and became the chief buyer of Cuba’s sugar</a:t>
            </a:r>
          </a:p>
          <a:p>
            <a:r>
              <a:rPr lang="en-US" sz="2250" dirty="0" smtClean="0"/>
              <a:t>Until 1959, Cuba was an advanced and successful country and Havana was a hot spot compared to modern day Miami and Las Vegas</a:t>
            </a:r>
            <a:endParaRPr lang="en-US" sz="2250" dirty="0"/>
          </a:p>
        </p:txBody>
      </p:sp>
    </p:spTree>
    <p:extLst>
      <p:ext uri="{BB962C8B-B14F-4D97-AF65-F5344CB8AC3E}">
        <p14:creationId xmlns:p14="http://schemas.microsoft.com/office/powerpoint/2010/main" val="353444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IN THE COLD WAR</a:t>
            </a:r>
            <a:endParaRPr lang="en-US" dirty="0"/>
          </a:p>
        </p:txBody>
      </p:sp>
      <p:sp>
        <p:nvSpPr>
          <p:cNvPr id="3" name="Content Placeholder 2"/>
          <p:cNvSpPr>
            <a:spLocks noGrp="1"/>
          </p:cNvSpPr>
          <p:nvPr>
            <p:ph idx="1"/>
          </p:nvPr>
        </p:nvSpPr>
        <p:spPr>
          <a:xfrm>
            <a:off x="114300" y="1600201"/>
            <a:ext cx="8915400" cy="3733800"/>
          </a:xfrm>
        </p:spPr>
        <p:txBody>
          <a:bodyPr>
            <a:noAutofit/>
          </a:bodyPr>
          <a:lstStyle/>
          <a:p>
            <a:r>
              <a:rPr lang="en-US" sz="2100" dirty="0" smtClean="0"/>
              <a:t>The US, USSR, and China in some cases, used a variety of techniques to gain influence in the Third World</a:t>
            </a:r>
          </a:p>
          <a:p>
            <a:r>
              <a:rPr lang="en-US" sz="2100" dirty="0" smtClean="0"/>
              <a:t>Rapid industrialization, population growth, and a lingering gap between the rich and poor, led Latin American nations to seek aid from both superpowers</a:t>
            </a:r>
          </a:p>
          <a:p>
            <a:r>
              <a:rPr lang="en-US" sz="2100" dirty="0" smtClean="0"/>
              <a:t>Many countries in Latin America alternated between short-lived democracy and harsh military rule</a:t>
            </a:r>
          </a:p>
          <a:p>
            <a:r>
              <a:rPr lang="en-US" sz="2100" u="sng" dirty="0" smtClean="0"/>
              <a:t>Communism and nationalistic feelings</a:t>
            </a:r>
            <a:r>
              <a:rPr lang="en-US" sz="2100" dirty="0" smtClean="0"/>
              <a:t> inspired revolutionary movements and were supported by the USSR</a:t>
            </a:r>
          </a:p>
          <a:p>
            <a:r>
              <a:rPr lang="en-US" sz="2100" dirty="0" smtClean="0"/>
              <a:t>United States provided military and economic assistance to anti-Communist dictators</a:t>
            </a:r>
            <a:endParaRPr lang="en-US" sz="2100" dirty="0"/>
          </a:p>
        </p:txBody>
      </p:sp>
    </p:spTree>
    <p:extLst>
      <p:ext uri="{BB962C8B-B14F-4D97-AF65-F5344CB8AC3E}">
        <p14:creationId xmlns:p14="http://schemas.microsoft.com/office/powerpoint/2010/main" val="327214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When world war II ended…</a:t>
            </a:r>
            <a:endParaRPr lang="en-US" sz="3200" dirty="0"/>
          </a:p>
        </p:txBody>
      </p:sp>
      <p:sp>
        <p:nvSpPr>
          <p:cNvPr id="3" name="Content Placeholder 2"/>
          <p:cNvSpPr>
            <a:spLocks noGrp="1"/>
          </p:cNvSpPr>
          <p:nvPr>
            <p:ph idx="1"/>
          </p:nvPr>
        </p:nvSpPr>
        <p:spPr>
          <a:xfrm>
            <a:off x="360219" y="1302327"/>
            <a:ext cx="8312726" cy="4702012"/>
          </a:xfrm>
        </p:spPr>
        <p:txBody>
          <a:bodyPr>
            <a:normAutofit/>
          </a:bodyPr>
          <a:lstStyle/>
          <a:p>
            <a:r>
              <a:rPr lang="en-US" sz="2500" dirty="0" smtClean="0"/>
              <a:t>Cuban armed forces were not greatly involved in the fighting of World War II</a:t>
            </a:r>
          </a:p>
          <a:p>
            <a:r>
              <a:rPr lang="en-US" sz="2500" dirty="0"/>
              <a:t>In 1945, Cuba was a democracy with a newly elected president under the constitution</a:t>
            </a:r>
          </a:p>
          <a:p>
            <a:r>
              <a:rPr lang="en-US" sz="2500" dirty="0" smtClean="0"/>
              <a:t>Ramon </a:t>
            </a:r>
            <a:r>
              <a:rPr lang="en-US" sz="2500" dirty="0" err="1" smtClean="0"/>
              <a:t>Grau</a:t>
            </a:r>
            <a:r>
              <a:rPr lang="en-US" sz="2500" dirty="0" smtClean="0"/>
              <a:t> San Martin worked to undermine the already flawed political system and his successor, Carlos </a:t>
            </a:r>
            <a:r>
              <a:rPr lang="en-US" sz="2500" dirty="0" err="1" smtClean="0"/>
              <a:t>Prio</a:t>
            </a:r>
            <a:r>
              <a:rPr lang="en-US" sz="2500" dirty="0" smtClean="0"/>
              <a:t> </a:t>
            </a:r>
            <a:r>
              <a:rPr lang="en-US" sz="2500" dirty="0" err="1" smtClean="0"/>
              <a:t>Socarras</a:t>
            </a:r>
            <a:r>
              <a:rPr lang="en-US" sz="2500" dirty="0" smtClean="0"/>
              <a:t> continued to the same</a:t>
            </a:r>
          </a:p>
          <a:p>
            <a:r>
              <a:rPr lang="en-US" sz="2500" dirty="0" smtClean="0"/>
              <a:t>Despite these issues, both men saw an economic boom and raised living standards for all of society, as well as a prosperous middle class in urban areas</a:t>
            </a:r>
          </a:p>
          <a:p>
            <a:endParaRPr lang="en-US" sz="2500" dirty="0"/>
          </a:p>
        </p:txBody>
      </p:sp>
    </p:spTree>
    <p:extLst>
      <p:ext uri="{BB962C8B-B14F-4D97-AF65-F5344CB8AC3E}">
        <p14:creationId xmlns:p14="http://schemas.microsoft.com/office/powerpoint/2010/main" val="105226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Fulgencio</a:t>
            </a:r>
            <a:r>
              <a:rPr lang="en-US" sz="3200" dirty="0" smtClean="0"/>
              <a:t> </a:t>
            </a:r>
            <a:r>
              <a:rPr lang="en-US" sz="3200" dirty="0" err="1" smtClean="0"/>
              <a:t>batista</a:t>
            </a:r>
            <a:endParaRPr lang="en-US" sz="3200" dirty="0"/>
          </a:p>
        </p:txBody>
      </p:sp>
      <p:sp>
        <p:nvSpPr>
          <p:cNvPr id="3" name="Content Placeholder 2"/>
          <p:cNvSpPr>
            <a:spLocks noGrp="1"/>
          </p:cNvSpPr>
          <p:nvPr>
            <p:ph idx="1"/>
          </p:nvPr>
        </p:nvSpPr>
        <p:spPr>
          <a:xfrm>
            <a:off x="3896179" y="1417638"/>
            <a:ext cx="5141477" cy="4993241"/>
          </a:xfrm>
        </p:spPr>
        <p:txBody>
          <a:bodyPr>
            <a:noAutofit/>
          </a:bodyPr>
          <a:lstStyle/>
          <a:p>
            <a:r>
              <a:rPr lang="en-US" sz="2200" dirty="0" smtClean="0"/>
              <a:t>In 1952, after losing a bid for the presidency, </a:t>
            </a:r>
            <a:r>
              <a:rPr lang="en-US" sz="2200" dirty="0" err="1" smtClean="0"/>
              <a:t>Fulgencio</a:t>
            </a:r>
            <a:r>
              <a:rPr lang="en-US" sz="2200" dirty="0" smtClean="0"/>
              <a:t> Batista staged a coup</a:t>
            </a:r>
          </a:p>
          <a:p>
            <a:r>
              <a:rPr lang="en-US" sz="2200" dirty="0" smtClean="0"/>
              <a:t>Outlawed the </a:t>
            </a:r>
            <a:r>
              <a:rPr lang="en-US" sz="2200" u="sng" dirty="0" smtClean="0"/>
              <a:t>Cuban Communist Party</a:t>
            </a:r>
          </a:p>
          <a:p>
            <a:r>
              <a:rPr lang="en-US" sz="2200" dirty="0" smtClean="0"/>
              <a:t>Although poverty rose, by 1958, Cuba was still a relatively well-advanced country </a:t>
            </a:r>
          </a:p>
          <a:p>
            <a:r>
              <a:rPr lang="en-US" sz="2200" dirty="0" smtClean="0"/>
              <a:t>Between 1933 and 1958, Cuba extended economic regulations so much that certain economic problems arose, including an increase in unemployment</a:t>
            </a:r>
          </a:p>
          <a:p>
            <a:r>
              <a:rPr lang="en-US" sz="2200" dirty="0" smtClean="0"/>
              <a:t>Batista stayed in power until he was </a:t>
            </a:r>
            <a:r>
              <a:rPr lang="en-US" sz="2200" u="sng" dirty="0" smtClean="0"/>
              <a:t>forced into exile</a:t>
            </a:r>
            <a:r>
              <a:rPr lang="en-US" sz="2200" dirty="0" smtClean="0"/>
              <a:t> in December 1958</a:t>
            </a:r>
            <a:endParaRPr lang="en-US" sz="2200" dirty="0"/>
          </a:p>
        </p:txBody>
      </p:sp>
      <p:pic>
        <p:nvPicPr>
          <p:cNvPr id="4" name="Picture 3" descr="FulgencioBatist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6916" y="1417638"/>
            <a:ext cx="3321176" cy="4761489"/>
          </a:xfrm>
          <a:prstGeom prst="rect">
            <a:avLst/>
          </a:prstGeom>
        </p:spPr>
      </p:pic>
    </p:spTree>
    <p:extLst>
      <p:ext uri="{BB962C8B-B14F-4D97-AF65-F5344CB8AC3E}">
        <p14:creationId xmlns:p14="http://schemas.microsoft.com/office/powerpoint/2010/main" val="83807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a:t>
            </a:r>
            <a:r>
              <a:rPr lang="en-US" sz="3200" dirty="0" err="1" smtClean="0"/>
              <a:t>cuban</a:t>
            </a:r>
            <a:r>
              <a:rPr lang="en-US" sz="3200" dirty="0" smtClean="0"/>
              <a:t> revolution</a:t>
            </a:r>
            <a:endParaRPr lang="en-US" sz="3200" dirty="0"/>
          </a:p>
        </p:txBody>
      </p:sp>
      <p:sp>
        <p:nvSpPr>
          <p:cNvPr id="3" name="Content Placeholder 2"/>
          <p:cNvSpPr>
            <a:spLocks noGrp="1"/>
          </p:cNvSpPr>
          <p:nvPr>
            <p:ph idx="1"/>
          </p:nvPr>
        </p:nvSpPr>
        <p:spPr>
          <a:xfrm>
            <a:off x="401782" y="1516466"/>
            <a:ext cx="8561896" cy="5239820"/>
          </a:xfrm>
        </p:spPr>
        <p:txBody>
          <a:bodyPr>
            <a:normAutofit/>
          </a:bodyPr>
          <a:lstStyle/>
          <a:p>
            <a:r>
              <a:rPr lang="en-US" sz="2250" dirty="0" smtClean="0"/>
              <a:t>In the 1950s, a strong opposition movement to Batista arose in Cuba</a:t>
            </a:r>
          </a:p>
          <a:p>
            <a:r>
              <a:rPr lang="en-US" sz="2250" dirty="0" smtClean="0"/>
              <a:t>Led by </a:t>
            </a:r>
            <a:r>
              <a:rPr lang="en-US" sz="2250" u="sng" dirty="0" smtClean="0"/>
              <a:t>Fidel Castro</a:t>
            </a:r>
            <a:r>
              <a:rPr lang="en-US" sz="2250" dirty="0" smtClean="0"/>
              <a:t>, the movement aimed to overthrow Batista’s government</a:t>
            </a:r>
          </a:p>
          <a:p>
            <a:r>
              <a:rPr lang="en-US" sz="2250" dirty="0" smtClean="0"/>
              <a:t>Used guerrilla warfare against Batista’s regime and as the rebels gained more support, the regime collapsed</a:t>
            </a:r>
          </a:p>
          <a:p>
            <a:r>
              <a:rPr lang="en-US" sz="2250" dirty="0" smtClean="0"/>
              <a:t>Castro’s revolutionaries </a:t>
            </a:r>
            <a:r>
              <a:rPr lang="en-US" sz="2250" u="sng" dirty="0" smtClean="0"/>
              <a:t>seized Havana on January 3, 1959</a:t>
            </a:r>
          </a:p>
          <a:p>
            <a:r>
              <a:rPr lang="en-US" sz="2250" dirty="0" smtClean="0"/>
              <a:t>At first, many praised Castro for bringing social reforms and improving the economy but </a:t>
            </a:r>
            <a:r>
              <a:rPr lang="en-US" sz="2250" u="sng" dirty="0" smtClean="0"/>
              <a:t>he was a harsh dictator</a:t>
            </a:r>
            <a:r>
              <a:rPr lang="en-US" sz="2250" dirty="0" smtClean="0"/>
              <a:t> and suspended elections, jailed or killed opponents and tightly controlled the press</a:t>
            </a:r>
          </a:p>
          <a:p>
            <a:r>
              <a:rPr lang="en-US" sz="2250" dirty="0" smtClean="0"/>
              <a:t>Many Cubans who disagreed with Castro fled to the US</a:t>
            </a:r>
            <a:endParaRPr lang="en-US" sz="2250" dirty="0"/>
          </a:p>
        </p:txBody>
      </p:sp>
    </p:spTree>
    <p:extLst>
      <p:ext uri="{BB962C8B-B14F-4D97-AF65-F5344CB8AC3E}">
        <p14:creationId xmlns:p14="http://schemas.microsoft.com/office/powerpoint/2010/main" val="25541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Turning to the </a:t>
            </a:r>
            <a:r>
              <a:rPr lang="en-US" sz="3200" dirty="0" err="1" smtClean="0"/>
              <a:t>ussr</a:t>
            </a:r>
            <a:endParaRPr lang="en-US" sz="3200" dirty="0"/>
          </a:p>
        </p:txBody>
      </p:sp>
      <p:sp>
        <p:nvSpPr>
          <p:cNvPr id="3" name="Content Placeholder 2"/>
          <p:cNvSpPr>
            <a:spLocks noGrp="1"/>
          </p:cNvSpPr>
          <p:nvPr>
            <p:ph idx="1"/>
          </p:nvPr>
        </p:nvSpPr>
        <p:spPr>
          <a:xfrm>
            <a:off x="250257" y="1417638"/>
            <a:ext cx="4557270" cy="5142417"/>
          </a:xfrm>
        </p:spPr>
        <p:txBody>
          <a:bodyPr>
            <a:normAutofit/>
          </a:bodyPr>
          <a:lstStyle/>
          <a:p>
            <a:r>
              <a:rPr lang="en-US" sz="2400" dirty="0" smtClean="0"/>
              <a:t>Castro </a:t>
            </a:r>
            <a:r>
              <a:rPr lang="en-US" sz="2400" u="sng" dirty="0" smtClean="0"/>
              <a:t>nationalized the Cuban economy</a:t>
            </a:r>
            <a:r>
              <a:rPr lang="en-US" sz="2400" dirty="0" smtClean="0"/>
              <a:t> and took over US-owned mills and refineries</a:t>
            </a:r>
          </a:p>
          <a:p>
            <a:r>
              <a:rPr lang="en-US" sz="2400" dirty="0" smtClean="0"/>
              <a:t>In response, President Eisenhower ordered an embargo on all trade with Cuba</a:t>
            </a:r>
          </a:p>
          <a:p>
            <a:pPr marL="0" indent="0">
              <a:buNone/>
            </a:pPr>
            <a:r>
              <a:rPr lang="en-US" sz="2400" dirty="0" smtClean="0"/>
              <a:t>EMBARGO: </a:t>
            </a:r>
            <a:r>
              <a:rPr lang="en-US" sz="2400" u="sng" dirty="0" smtClean="0"/>
              <a:t>official ban on trade with a particular country</a:t>
            </a:r>
          </a:p>
          <a:p>
            <a:r>
              <a:rPr lang="en-US" sz="2400" dirty="0" smtClean="0"/>
              <a:t>Castro then turned to the Soviets for economic and military aid</a:t>
            </a:r>
            <a:endParaRPr lang="en-US" sz="2400" dirty="0"/>
          </a:p>
        </p:txBody>
      </p:sp>
      <p:pic>
        <p:nvPicPr>
          <p:cNvPr id="4" name="Picture 3" descr="FidelCastro.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987636" y="1417638"/>
            <a:ext cx="3810974" cy="4425028"/>
          </a:xfrm>
          <a:prstGeom prst="rect">
            <a:avLst/>
          </a:prstGeom>
        </p:spPr>
      </p:pic>
    </p:spTree>
    <p:extLst>
      <p:ext uri="{BB962C8B-B14F-4D97-AF65-F5344CB8AC3E}">
        <p14:creationId xmlns:p14="http://schemas.microsoft.com/office/powerpoint/2010/main" val="282589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Ernesto “</a:t>
            </a:r>
            <a:r>
              <a:rPr lang="en-US" sz="3200" dirty="0" err="1" smtClean="0"/>
              <a:t>che</a:t>
            </a:r>
            <a:r>
              <a:rPr lang="en-US" sz="3200" dirty="0" smtClean="0"/>
              <a:t>” </a:t>
            </a:r>
            <a:r>
              <a:rPr lang="en-US" sz="3200" dirty="0" err="1" smtClean="0"/>
              <a:t>guevara</a:t>
            </a:r>
            <a:endParaRPr lang="en-US" sz="3200" dirty="0"/>
          </a:p>
        </p:txBody>
      </p:sp>
      <p:sp>
        <p:nvSpPr>
          <p:cNvPr id="3" name="Content Placeholder 2"/>
          <p:cNvSpPr>
            <a:spLocks noGrp="1"/>
          </p:cNvSpPr>
          <p:nvPr>
            <p:ph idx="1"/>
          </p:nvPr>
        </p:nvSpPr>
        <p:spPr>
          <a:xfrm>
            <a:off x="3996023" y="1417638"/>
            <a:ext cx="4801423" cy="4692302"/>
          </a:xfrm>
        </p:spPr>
        <p:txBody>
          <a:bodyPr>
            <a:normAutofit/>
          </a:bodyPr>
          <a:lstStyle/>
          <a:p>
            <a:r>
              <a:rPr lang="en-US" sz="2400" dirty="0" smtClean="0"/>
              <a:t>Born in </a:t>
            </a:r>
            <a:r>
              <a:rPr lang="en-US" sz="2400" dirty="0"/>
              <a:t>A</a:t>
            </a:r>
            <a:r>
              <a:rPr lang="en-US" sz="2400" dirty="0" smtClean="0"/>
              <a:t>rgentina and became a doctor</a:t>
            </a:r>
          </a:p>
          <a:p>
            <a:r>
              <a:rPr lang="en-US" sz="2400" u="sng" dirty="0" smtClean="0"/>
              <a:t>Served as Castro’s lieutenant</a:t>
            </a:r>
            <a:r>
              <a:rPr lang="en-US" sz="2400" dirty="0" smtClean="0"/>
              <a:t> during the Revolution</a:t>
            </a:r>
          </a:p>
          <a:p>
            <a:r>
              <a:rPr lang="en-US" sz="2400" dirty="0" smtClean="0"/>
              <a:t>Tried to spread world wide revolution throughout Latin America</a:t>
            </a:r>
          </a:p>
          <a:p>
            <a:r>
              <a:rPr lang="en-US" sz="2400" u="sng" dirty="0" smtClean="0"/>
              <a:t>Became a cultural icon for communism, rebellion and idealism</a:t>
            </a:r>
          </a:p>
          <a:p>
            <a:r>
              <a:rPr lang="en-US" sz="2400" dirty="0" smtClean="0"/>
              <a:t>Executed in Bolivia after a man hunt aided by the CIA</a:t>
            </a: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7170" y="1417638"/>
            <a:ext cx="3058967" cy="391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57230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Bay of Pigs</a:t>
            </a:r>
            <a:endParaRPr lang="en-US" sz="3200" dirty="0"/>
          </a:p>
        </p:txBody>
      </p:sp>
      <p:sp>
        <p:nvSpPr>
          <p:cNvPr id="3" name="Content Placeholder 2"/>
          <p:cNvSpPr>
            <a:spLocks noGrp="1"/>
          </p:cNvSpPr>
          <p:nvPr>
            <p:ph idx="1"/>
          </p:nvPr>
        </p:nvSpPr>
        <p:spPr>
          <a:xfrm>
            <a:off x="404329" y="1556183"/>
            <a:ext cx="4536489" cy="4717893"/>
          </a:xfrm>
        </p:spPr>
        <p:txBody>
          <a:bodyPr>
            <a:normAutofit/>
          </a:bodyPr>
          <a:lstStyle/>
          <a:p>
            <a:r>
              <a:rPr lang="en-US" sz="2400" dirty="0" smtClean="0"/>
              <a:t>In 1960, the CIA began to train anti-Cuban Cuban exiles</a:t>
            </a:r>
          </a:p>
          <a:p>
            <a:r>
              <a:rPr lang="en-US" sz="2400" dirty="0" smtClean="0"/>
              <a:t>In April of 1961, they invaded Cuba, landing in the </a:t>
            </a:r>
            <a:r>
              <a:rPr lang="en-US" sz="2400" u="sng" dirty="0" smtClean="0"/>
              <a:t>Bay of Pigs</a:t>
            </a:r>
          </a:p>
          <a:p>
            <a:r>
              <a:rPr lang="en-US" sz="2400" dirty="0" smtClean="0"/>
              <a:t>However, the US did not provide the hoped for air support and Castro’s forces easily defeated the invaders</a:t>
            </a:r>
          </a:p>
          <a:p>
            <a:r>
              <a:rPr lang="en-US" sz="2400" dirty="0" smtClean="0"/>
              <a:t>This humiliated the United States</a:t>
            </a:r>
            <a:endParaRPr lang="en-US" sz="2400" dirty="0"/>
          </a:p>
        </p:txBody>
      </p:sp>
      <p:pic>
        <p:nvPicPr>
          <p:cNvPr id="4" name="Picture 3" descr="BayofPigs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09454" y="1149925"/>
            <a:ext cx="3153496" cy="4662475"/>
          </a:xfrm>
          <a:prstGeom prst="rect">
            <a:avLst/>
          </a:prstGeom>
        </p:spPr>
      </p:pic>
    </p:spTree>
    <p:extLst>
      <p:ext uri="{BB962C8B-B14F-4D97-AF65-F5344CB8AC3E}">
        <p14:creationId xmlns:p14="http://schemas.microsoft.com/office/powerpoint/2010/main" val="9944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Cuban missile crisis</a:t>
            </a:r>
            <a:endParaRPr lang="en-US" sz="3200" dirty="0"/>
          </a:p>
        </p:txBody>
      </p:sp>
      <p:sp>
        <p:nvSpPr>
          <p:cNvPr id="3" name="Content Placeholder 2"/>
          <p:cNvSpPr>
            <a:spLocks noGrp="1"/>
          </p:cNvSpPr>
          <p:nvPr>
            <p:ph idx="1"/>
          </p:nvPr>
        </p:nvSpPr>
        <p:spPr>
          <a:xfrm>
            <a:off x="415636" y="1417638"/>
            <a:ext cx="8229600" cy="4939815"/>
          </a:xfrm>
        </p:spPr>
        <p:txBody>
          <a:bodyPr>
            <a:normAutofit/>
          </a:bodyPr>
          <a:lstStyle/>
          <a:p>
            <a:r>
              <a:rPr lang="en-US" sz="2250" dirty="0" smtClean="0"/>
              <a:t>In July 1962, USSR secretly began to build 42 missile sites in Cuba</a:t>
            </a:r>
          </a:p>
          <a:p>
            <a:r>
              <a:rPr lang="en-US" sz="2250" dirty="0" smtClean="0"/>
              <a:t>In October 1962, a US spy plane discovered the sites</a:t>
            </a:r>
          </a:p>
          <a:p>
            <a:r>
              <a:rPr lang="en-US" sz="2250" dirty="0" smtClean="0"/>
              <a:t>JFK declared the missiles were a threat and demanded their removal</a:t>
            </a:r>
          </a:p>
          <a:p>
            <a:r>
              <a:rPr lang="en-US" sz="2250" dirty="0" smtClean="0"/>
              <a:t>Kennedy announced a naval blockade of Cuba to prevent the Soviets from installing more missiles</a:t>
            </a:r>
          </a:p>
          <a:p>
            <a:r>
              <a:rPr lang="en-US" sz="2250" dirty="0" smtClean="0"/>
              <a:t>This put the US and USSR on a collision course and people around the world feared nuclear war</a:t>
            </a:r>
          </a:p>
          <a:p>
            <a:r>
              <a:rPr lang="en-US" sz="2250" dirty="0" smtClean="0"/>
              <a:t>Fortunately, the USSR agreed to remove missiles in return for a US promise not to invade Cuba</a:t>
            </a:r>
            <a:endParaRPr lang="en-US" sz="2250" dirty="0"/>
          </a:p>
        </p:txBody>
      </p:sp>
    </p:spTree>
    <p:extLst>
      <p:ext uri="{BB962C8B-B14F-4D97-AF65-F5344CB8AC3E}">
        <p14:creationId xmlns:p14="http://schemas.microsoft.com/office/powerpoint/2010/main" val="179106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Post cold war</a:t>
            </a:r>
            <a:endParaRPr lang="en-US" sz="3200" dirty="0"/>
          </a:p>
        </p:txBody>
      </p:sp>
      <p:sp>
        <p:nvSpPr>
          <p:cNvPr id="3" name="Content Placeholder 2"/>
          <p:cNvSpPr>
            <a:spLocks noGrp="1"/>
          </p:cNvSpPr>
          <p:nvPr>
            <p:ph idx="1"/>
          </p:nvPr>
        </p:nvSpPr>
        <p:spPr>
          <a:xfrm>
            <a:off x="283831" y="1292947"/>
            <a:ext cx="8499951" cy="5127042"/>
          </a:xfrm>
        </p:spPr>
        <p:txBody>
          <a:bodyPr>
            <a:normAutofit/>
          </a:bodyPr>
          <a:lstStyle/>
          <a:p>
            <a:r>
              <a:rPr lang="en-US" sz="2400" dirty="0" smtClean="0"/>
              <a:t>Soviet aid to Cuba ended abruptly in 1991</a:t>
            </a:r>
          </a:p>
          <a:p>
            <a:r>
              <a:rPr lang="en-US" sz="2400" dirty="0" smtClean="0"/>
              <a:t>This loss </a:t>
            </a:r>
            <a:r>
              <a:rPr lang="en-US" sz="2400" u="sng" dirty="0" smtClean="0"/>
              <a:t>dealt a crippling blow to the Cuban economy</a:t>
            </a:r>
            <a:r>
              <a:rPr lang="en-US" sz="2400" dirty="0" smtClean="0"/>
              <a:t> and Castro’s rule was tested as there were food and fuel shortages</a:t>
            </a:r>
          </a:p>
          <a:p>
            <a:r>
              <a:rPr lang="en-US" sz="2400" dirty="0" smtClean="0"/>
              <a:t>The government refused to accept US aid until 1993</a:t>
            </a:r>
          </a:p>
          <a:p>
            <a:r>
              <a:rPr lang="en-US" sz="2400" dirty="0" smtClean="0"/>
              <a:t>Cuba found a new source of aid and support in the People’s Republic of China, as well as from Venezuela and Bolivia</a:t>
            </a:r>
          </a:p>
          <a:p>
            <a:r>
              <a:rPr lang="en-US" sz="2400" dirty="0" smtClean="0"/>
              <a:t>In 2003, the government arrested and imprisoned a large number of civil activists, known as the “Black Spring”</a:t>
            </a:r>
          </a:p>
          <a:p>
            <a:r>
              <a:rPr lang="en-US" sz="2400" dirty="0" smtClean="0"/>
              <a:t>In February 2008, Fidel Castro announced his resignation and his brother </a:t>
            </a:r>
            <a:r>
              <a:rPr lang="en-US" sz="2400" u="sng" dirty="0" smtClean="0"/>
              <a:t>Raul Castro</a:t>
            </a:r>
            <a:r>
              <a:rPr lang="en-US" sz="2400" dirty="0" smtClean="0"/>
              <a:t> was declared the new president</a:t>
            </a:r>
            <a:endParaRPr lang="en-US" sz="2400" dirty="0"/>
          </a:p>
        </p:txBody>
      </p:sp>
    </p:spTree>
    <p:extLst>
      <p:ext uri="{BB962C8B-B14F-4D97-AF65-F5344CB8AC3E}">
        <p14:creationId xmlns:p14="http://schemas.microsoft.com/office/powerpoint/2010/main" val="220310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Raul </a:t>
            </a:r>
            <a:r>
              <a:rPr lang="en-US" sz="3200" dirty="0" err="1" smtClean="0"/>
              <a:t>castro</a:t>
            </a:r>
            <a:r>
              <a:rPr lang="en-US" sz="3200" dirty="0" smtClean="0"/>
              <a:t> and the US</a:t>
            </a:r>
            <a:endParaRPr lang="en-US" sz="3200" dirty="0"/>
          </a:p>
        </p:txBody>
      </p:sp>
      <p:sp>
        <p:nvSpPr>
          <p:cNvPr id="3" name="Content Placeholder 2"/>
          <p:cNvSpPr>
            <a:spLocks noGrp="1"/>
          </p:cNvSpPr>
          <p:nvPr>
            <p:ph idx="1"/>
          </p:nvPr>
        </p:nvSpPr>
        <p:spPr>
          <a:xfrm>
            <a:off x="304800" y="1316183"/>
            <a:ext cx="8409709" cy="4929894"/>
          </a:xfrm>
        </p:spPr>
        <p:txBody>
          <a:bodyPr>
            <a:normAutofit/>
          </a:bodyPr>
          <a:lstStyle/>
          <a:p>
            <a:r>
              <a:rPr lang="en-US" sz="2400" dirty="0" smtClean="0"/>
              <a:t>As president, Raul has announced that he will not seek another term as president after his term is up in 2018</a:t>
            </a:r>
          </a:p>
          <a:p>
            <a:r>
              <a:rPr lang="en-US" sz="2400" dirty="0" smtClean="0"/>
              <a:t>He has put in place several </a:t>
            </a:r>
            <a:r>
              <a:rPr lang="en-US" sz="2400" u="sng" dirty="0" smtClean="0"/>
              <a:t>economic reforms</a:t>
            </a:r>
            <a:r>
              <a:rPr lang="en-US" sz="2400" dirty="0" smtClean="0"/>
              <a:t> and removed restrictions on numerous products and boosted food production</a:t>
            </a:r>
          </a:p>
          <a:p>
            <a:r>
              <a:rPr lang="en-US" sz="2400" dirty="0" smtClean="0"/>
              <a:t>In December 2014, it was announced that embassies would be re-established in Havana and Washington, DC</a:t>
            </a:r>
          </a:p>
          <a:p>
            <a:r>
              <a:rPr lang="en-US" sz="2400" dirty="0" smtClean="0"/>
              <a:t>On July 20, 2015, Cuba and the US officially resumed full diplomatic relations </a:t>
            </a:r>
          </a:p>
          <a:p>
            <a:r>
              <a:rPr lang="en-US" sz="2400" dirty="0" smtClean="0"/>
              <a:t>Today, commercial airline travel between the US and Cuba is permitted, and the numbers of flights are continuously increasing</a:t>
            </a:r>
            <a:endParaRPr lang="en-US" sz="2400" dirty="0"/>
          </a:p>
        </p:txBody>
      </p:sp>
    </p:spTree>
    <p:extLst>
      <p:ext uri="{BB962C8B-B14F-4D97-AF65-F5344CB8AC3E}">
        <p14:creationId xmlns:p14="http://schemas.microsoft.com/office/powerpoint/2010/main" val="427551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Raul </a:t>
            </a:r>
            <a:r>
              <a:rPr lang="en-US" sz="3200" dirty="0" err="1" smtClean="0"/>
              <a:t>castro</a:t>
            </a:r>
            <a:r>
              <a:rPr lang="en-US" sz="3200" dirty="0" smtClean="0"/>
              <a:t> and the us </a:t>
            </a:r>
            <a:endParaRPr lang="en-US" sz="3200" dirty="0"/>
          </a:p>
        </p:txBody>
      </p:sp>
      <p:pic>
        <p:nvPicPr>
          <p:cNvPr id="4" name="Picture 3" descr="Cuba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2624" y="1669645"/>
            <a:ext cx="3937850" cy="2445870"/>
          </a:xfrm>
          <a:prstGeom prst="rect">
            <a:avLst/>
          </a:prstGeom>
        </p:spPr>
      </p:pic>
      <p:pic>
        <p:nvPicPr>
          <p:cNvPr id="5" name="Picture 4" descr="Cu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42168" y="1669645"/>
            <a:ext cx="3480021" cy="2445870"/>
          </a:xfrm>
          <a:prstGeom prst="rect">
            <a:avLst/>
          </a:prstGeom>
        </p:spPr>
      </p:pic>
      <p:pic>
        <p:nvPicPr>
          <p:cNvPr id="6" name="Picture 5" descr="Cuba3.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657353" y="4279661"/>
            <a:ext cx="3686242" cy="2399185"/>
          </a:xfrm>
          <a:prstGeom prst="rect">
            <a:avLst/>
          </a:prstGeom>
        </p:spPr>
      </p:pic>
    </p:spTree>
    <p:extLst>
      <p:ext uri="{BB962C8B-B14F-4D97-AF65-F5344CB8AC3E}">
        <p14:creationId xmlns:p14="http://schemas.microsoft.com/office/powerpoint/2010/main" val="94216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Sources of unrest</a:t>
            </a:r>
            <a:endParaRPr lang="en-US" dirty="0"/>
          </a:p>
        </p:txBody>
      </p:sp>
    </p:spTree>
    <p:extLst>
      <p:ext uri="{BB962C8B-B14F-4D97-AF65-F5344CB8AC3E}">
        <p14:creationId xmlns:p14="http://schemas.microsoft.com/office/powerpoint/2010/main" val="541751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Cuba today</a:t>
            </a:r>
            <a:endParaRPr lang="en-US" sz="3200" dirty="0"/>
          </a:p>
        </p:txBody>
      </p:sp>
      <p:sp>
        <p:nvSpPr>
          <p:cNvPr id="3" name="Content Placeholder 2"/>
          <p:cNvSpPr>
            <a:spLocks noGrp="1"/>
          </p:cNvSpPr>
          <p:nvPr>
            <p:ph idx="1"/>
          </p:nvPr>
        </p:nvSpPr>
        <p:spPr>
          <a:xfrm>
            <a:off x="512618" y="1916401"/>
            <a:ext cx="8091055" cy="3251344"/>
          </a:xfrm>
        </p:spPr>
        <p:txBody>
          <a:bodyPr>
            <a:normAutofit/>
          </a:bodyPr>
          <a:lstStyle/>
          <a:p>
            <a:r>
              <a:rPr lang="en-US" sz="2500" dirty="0" smtClean="0"/>
              <a:t>Cuba is </a:t>
            </a:r>
            <a:r>
              <a:rPr lang="en-US" sz="2500" u="sng" dirty="0" smtClean="0"/>
              <a:t>slowly rebuilding its economy and infrastructure</a:t>
            </a:r>
          </a:p>
          <a:p>
            <a:r>
              <a:rPr lang="en-US" sz="2500" dirty="0" smtClean="0"/>
              <a:t>Cuba is ranked very high for human development by the United Nations and high for health and education</a:t>
            </a:r>
          </a:p>
          <a:p>
            <a:r>
              <a:rPr lang="en-US" sz="2500" dirty="0" smtClean="0"/>
              <a:t>In 2015, it became the first country in the world to eradicate mother-to-child transmission of HIV and syphilis, a milestone hailed by the WHO as “one of the greatest public health achievements possible”</a:t>
            </a:r>
          </a:p>
        </p:txBody>
      </p:sp>
    </p:spTree>
    <p:extLst>
      <p:ext uri="{BB962C8B-B14F-4D97-AF65-F5344CB8AC3E}">
        <p14:creationId xmlns:p14="http://schemas.microsoft.com/office/powerpoint/2010/main" val="260396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the stage</a:t>
            </a:r>
            <a:endParaRPr lang="en-US" dirty="0"/>
          </a:p>
        </p:txBody>
      </p:sp>
      <p:sp>
        <p:nvSpPr>
          <p:cNvPr id="5" name="Content Placeholder 4"/>
          <p:cNvSpPr>
            <a:spLocks noGrp="1"/>
          </p:cNvSpPr>
          <p:nvPr>
            <p:ph idx="1"/>
          </p:nvPr>
        </p:nvSpPr>
        <p:spPr>
          <a:xfrm>
            <a:off x="114300" y="1600201"/>
            <a:ext cx="8915400" cy="3733800"/>
          </a:xfrm>
        </p:spPr>
        <p:txBody>
          <a:bodyPr>
            <a:noAutofit/>
          </a:bodyPr>
          <a:lstStyle/>
          <a:p>
            <a:pPr marL="68580" indent="0" algn="ctr">
              <a:buNone/>
            </a:pPr>
            <a:r>
              <a:rPr lang="en-US" sz="2100" dirty="0" smtClean="0"/>
              <a:t>Latin America stretches across an immense region from Mexico, Central America, and the Caribbean through South America. It includes 33 independent countries that range from tiny island nations like Grenada and Haiti, to giant Brazil, which is almost as large as the United States. Conquest, immigration and intermarriage made Latin America culturally diverse. After 1492, Europeans imposed their civilization on Native Americans. They later brought millions of Africans to the region. </a:t>
            </a:r>
            <a:r>
              <a:rPr lang="en-US" sz="2100" dirty="0"/>
              <a:t> </a:t>
            </a:r>
            <a:r>
              <a:rPr lang="en-US" sz="2100" dirty="0" smtClean="0"/>
              <a:t>As those populations mingled, they created vital new cultures. Since the late 1800s, immigrants from Europe and Asia have further contributed to the diversity. However, diversity did not come without conflict. For decades after World War II ended, uprisings and revolutions shook much of Latin America. Although they grew in part out of changes brought by modernization, they also reflected the failure to reform the deep-rooted inequalities.</a:t>
            </a:r>
            <a:endParaRPr lang="en-US" sz="2100" dirty="0"/>
          </a:p>
        </p:txBody>
      </p:sp>
    </p:spTree>
    <p:extLst>
      <p:ext uri="{BB962C8B-B14F-4D97-AF65-F5344CB8AC3E}">
        <p14:creationId xmlns:p14="http://schemas.microsoft.com/office/powerpoint/2010/main" val="1308592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structure</a:t>
            </a:r>
            <a:endParaRPr lang="en-US" dirty="0"/>
          </a:p>
        </p:txBody>
      </p:sp>
      <p:sp>
        <p:nvSpPr>
          <p:cNvPr id="3" name="Content Placeholder 2"/>
          <p:cNvSpPr>
            <a:spLocks noGrp="1"/>
          </p:cNvSpPr>
          <p:nvPr>
            <p:ph idx="1"/>
          </p:nvPr>
        </p:nvSpPr>
        <p:spPr>
          <a:xfrm>
            <a:off x="685800" y="1841501"/>
            <a:ext cx="7772400" cy="3733800"/>
          </a:xfrm>
        </p:spPr>
        <p:txBody>
          <a:bodyPr>
            <a:normAutofit/>
          </a:bodyPr>
          <a:lstStyle/>
          <a:p>
            <a:r>
              <a:rPr lang="en-US" sz="2400" u="sng" dirty="0" smtClean="0"/>
              <a:t>Uneven distribution of wealth</a:t>
            </a:r>
            <a:r>
              <a:rPr lang="en-US" sz="2400" dirty="0" smtClean="0"/>
              <a:t> throughout Latin America</a:t>
            </a:r>
          </a:p>
          <a:p>
            <a:r>
              <a:rPr lang="en-US" sz="2400" dirty="0" smtClean="0"/>
              <a:t>Tiny elite controlled the land, mines, businesses and factories</a:t>
            </a:r>
          </a:p>
          <a:p>
            <a:r>
              <a:rPr lang="en-US" sz="2400" dirty="0" smtClean="0"/>
              <a:t>Growing gap between rich and poor fueled problems in the post-WW2</a:t>
            </a:r>
          </a:p>
          <a:p>
            <a:r>
              <a:rPr lang="en-US" sz="2400" dirty="0" smtClean="0"/>
              <a:t>By mid-1900s, two new social classes began to emerge – </a:t>
            </a:r>
            <a:r>
              <a:rPr lang="en-US" sz="2400" u="sng" dirty="0" smtClean="0"/>
              <a:t>the middle class and urban working class</a:t>
            </a:r>
          </a:p>
          <a:p>
            <a:r>
              <a:rPr lang="en-US" sz="2400" dirty="0" smtClean="0"/>
              <a:t>Both had their own hopes for progress and prosperity</a:t>
            </a:r>
            <a:endParaRPr lang="en-US" sz="2400" dirty="0"/>
          </a:p>
        </p:txBody>
      </p:sp>
    </p:spTree>
    <p:extLst>
      <p:ext uri="{BB962C8B-B14F-4D97-AF65-F5344CB8AC3E}">
        <p14:creationId xmlns:p14="http://schemas.microsoft.com/office/powerpoint/2010/main" val="383725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and poverty</a:t>
            </a:r>
            <a:endParaRPr lang="en-US" dirty="0"/>
          </a:p>
        </p:txBody>
      </p:sp>
      <p:sp>
        <p:nvSpPr>
          <p:cNvPr id="3" name="Content Placeholder 2"/>
          <p:cNvSpPr>
            <a:spLocks noGrp="1"/>
          </p:cNvSpPr>
          <p:nvPr>
            <p:ph idx="1"/>
          </p:nvPr>
        </p:nvSpPr>
        <p:spPr/>
        <p:txBody>
          <a:bodyPr>
            <a:normAutofit/>
          </a:bodyPr>
          <a:lstStyle/>
          <a:p>
            <a:r>
              <a:rPr lang="en-US" sz="2200" dirty="0" smtClean="0"/>
              <a:t>Population explosion contributed to poverty</a:t>
            </a:r>
          </a:p>
          <a:p>
            <a:r>
              <a:rPr lang="en-US" sz="2200" dirty="0" smtClean="0"/>
              <a:t>Between 1930 and 1985, populations of Brazil and Mexico increased more than four times</a:t>
            </a:r>
          </a:p>
          <a:p>
            <a:r>
              <a:rPr lang="en-US" sz="2200" dirty="0" smtClean="0"/>
              <a:t>Overall populations rose because a large proportion of the people were young and starting families</a:t>
            </a:r>
          </a:p>
          <a:p>
            <a:r>
              <a:rPr lang="en-US" sz="2200" dirty="0" smtClean="0"/>
              <a:t>Latin America’s population reached 400 million in 1990, and exceeded 600 million in 2000</a:t>
            </a:r>
          </a:p>
          <a:p>
            <a:r>
              <a:rPr lang="en-US" sz="2200" dirty="0" smtClean="0"/>
              <a:t>Population growth </a:t>
            </a:r>
            <a:r>
              <a:rPr lang="en-US" sz="2200" u="sng" dirty="0" smtClean="0"/>
              <a:t>put stress on the land</a:t>
            </a:r>
            <a:r>
              <a:rPr lang="en-US" sz="2200" dirty="0" smtClean="0"/>
              <a:t>, especially in rural areas where most people were peasant farmers</a:t>
            </a:r>
            <a:endParaRPr lang="en-US" sz="2200" dirty="0"/>
          </a:p>
        </p:txBody>
      </p:sp>
    </p:spTree>
    <p:extLst>
      <p:ext uri="{BB962C8B-B14F-4D97-AF65-F5344CB8AC3E}">
        <p14:creationId xmlns:p14="http://schemas.microsoft.com/office/powerpoint/2010/main" val="374990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urbanization</a:t>
            </a:r>
            <a:endParaRPr lang="en-US" dirty="0"/>
          </a:p>
        </p:txBody>
      </p:sp>
      <p:sp>
        <p:nvSpPr>
          <p:cNvPr id="3" name="Content Placeholder 2"/>
          <p:cNvSpPr>
            <a:spLocks noGrp="1"/>
          </p:cNvSpPr>
          <p:nvPr>
            <p:ph idx="1"/>
          </p:nvPr>
        </p:nvSpPr>
        <p:spPr/>
        <p:txBody>
          <a:bodyPr>
            <a:normAutofit/>
          </a:bodyPr>
          <a:lstStyle/>
          <a:p>
            <a:r>
              <a:rPr lang="en-US" sz="2200" dirty="0" smtClean="0"/>
              <a:t>Pressure on the land contributed to the great migration that sent millions of peasants to the cities</a:t>
            </a:r>
          </a:p>
          <a:p>
            <a:r>
              <a:rPr lang="en-US" sz="2200" dirty="0" smtClean="0"/>
              <a:t>Today, about </a:t>
            </a:r>
            <a:r>
              <a:rPr lang="en-US" sz="2200" u="sng" dirty="0" smtClean="0"/>
              <a:t>70%</a:t>
            </a:r>
            <a:r>
              <a:rPr lang="en-US" sz="2200" dirty="0" smtClean="0"/>
              <a:t> of all Latin Americans live in cities </a:t>
            </a:r>
          </a:p>
          <a:p>
            <a:r>
              <a:rPr lang="en-US" sz="2200" dirty="0" smtClean="0"/>
              <a:t>In the shantytowns that surrounded Latin American cities, people lived in shacks without electricity, sewage or other services</a:t>
            </a:r>
          </a:p>
          <a:p>
            <a:pPr marL="68580" indent="0">
              <a:buNone/>
            </a:pPr>
            <a:r>
              <a:rPr lang="en-US" sz="2200" dirty="0" smtClean="0"/>
              <a:t>Shantytown: </a:t>
            </a:r>
            <a:r>
              <a:rPr lang="en-US" sz="2200" u="sng" dirty="0" smtClean="0"/>
              <a:t>deprived area on the outskirts of a town consisting of large numbers of crude dwellings </a:t>
            </a:r>
          </a:p>
          <a:p>
            <a:r>
              <a:rPr lang="en-US" sz="2200" dirty="0" smtClean="0"/>
              <a:t>But because they lived near urban centers, they were more likely to attend school or have access to healthcare</a:t>
            </a:r>
            <a:endParaRPr lang="en-US" sz="2200" dirty="0"/>
          </a:p>
        </p:txBody>
      </p:sp>
    </p:spTree>
    <p:extLst>
      <p:ext uri="{BB962C8B-B14F-4D97-AF65-F5344CB8AC3E}">
        <p14:creationId xmlns:p14="http://schemas.microsoft.com/office/powerpoint/2010/main" val="202039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reform or repression?</a:t>
            </a:r>
            <a:endParaRPr lang="en-US" dirty="0"/>
          </a:p>
        </p:txBody>
      </p:sp>
      <p:sp>
        <p:nvSpPr>
          <p:cNvPr id="3" name="Content Placeholder 2"/>
          <p:cNvSpPr>
            <a:spLocks noGrp="1"/>
          </p:cNvSpPr>
          <p:nvPr>
            <p:ph idx="1"/>
          </p:nvPr>
        </p:nvSpPr>
        <p:spPr>
          <a:xfrm>
            <a:off x="127000" y="1600201"/>
            <a:ext cx="8890000" cy="3733800"/>
          </a:xfrm>
        </p:spPr>
        <p:txBody>
          <a:bodyPr>
            <a:normAutofit/>
          </a:bodyPr>
          <a:lstStyle/>
          <a:p>
            <a:r>
              <a:rPr lang="en-US" sz="2200" dirty="0" smtClean="0"/>
              <a:t>Most countries had constitutions modeled on those of France or the US</a:t>
            </a:r>
          </a:p>
          <a:p>
            <a:r>
              <a:rPr lang="en-US" sz="2200" dirty="0" smtClean="0"/>
              <a:t>Yet, real democracy seemed difficult to achieve in nations plagued by poverty and inequality</a:t>
            </a:r>
          </a:p>
          <a:p>
            <a:r>
              <a:rPr lang="en-US" sz="2200" dirty="0" smtClean="0"/>
              <a:t>After WW2, many groups pushed for reforms but conservative forces resisted reforms that might undermine their power</a:t>
            </a:r>
          </a:p>
          <a:p>
            <a:r>
              <a:rPr lang="en-US" sz="2200" dirty="0" smtClean="0"/>
              <a:t>Conflict between </a:t>
            </a:r>
            <a:r>
              <a:rPr lang="en-US" sz="2200" u="sng" dirty="0" smtClean="0"/>
              <a:t>conservatives and reforms</a:t>
            </a:r>
            <a:r>
              <a:rPr lang="en-US" sz="2200" dirty="0" smtClean="0"/>
              <a:t> led to further instability</a:t>
            </a:r>
          </a:p>
          <a:p>
            <a:r>
              <a:rPr lang="en-US" sz="2200" dirty="0" smtClean="0"/>
              <a:t>Military leaders held power in many Latin American nations and often served conservative interests</a:t>
            </a:r>
          </a:p>
          <a:p>
            <a:r>
              <a:rPr lang="en-US" sz="2200" dirty="0" smtClean="0"/>
              <a:t>Military governments in </a:t>
            </a:r>
            <a:r>
              <a:rPr lang="en-US" sz="2200" u="sng" dirty="0" smtClean="0"/>
              <a:t>Argentina, Brazil and Chile</a:t>
            </a:r>
            <a:r>
              <a:rPr lang="en-US" sz="2200" dirty="0" smtClean="0"/>
              <a:t> imposed harsh regimes</a:t>
            </a:r>
            <a:endParaRPr lang="en-US" sz="2200" dirty="0"/>
          </a:p>
        </p:txBody>
      </p:sp>
    </p:spTree>
    <p:extLst>
      <p:ext uri="{BB962C8B-B14F-4D97-AF65-F5344CB8AC3E}">
        <p14:creationId xmlns:p14="http://schemas.microsoft.com/office/powerpoint/2010/main" val="277010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317</TotalTime>
  <Words>3040</Words>
  <Application>Microsoft Office PowerPoint</Application>
  <PresentationFormat>On-screen Show (4:3)</PresentationFormat>
  <Paragraphs>206</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 Pop</vt:lpstr>
      <vt:lpstr>Latin AMERICA</vt:lpstr>
      <vt:lpstr>WHEN WORLD WAR II ENDED…</vt:lpstr>
      <vt:lpstr>LATIN AMERICA IN THE COLD WAR</vt:lpstr>
      <vt:lpstr>Sources of unrest</vt:lpstr>
      <vt:lpstr>Setting the stage</vt:lpstr>
      <vt:lpstr>Social structure</vt:lpstr>
      <vt:lpstr>Population and poverty</vt:lpstr>
      <vt:lpstr>urbanization</vt:lpstr>
      <vt:lpstr>Politics: reform or repression?</vt:lpstr>
      <vt:lpstr>Economic development</vt:lpstr>
      <vt:lpstr>Changing social patterns</vt:lpstr>
      <vt:lpstr>US AND Latin america</vt:lpstr>
      <vt:lpstr>Setting the stage</vt:lpstr>
      <vt:lpstr>intervention</vt:lpstr>
      <vt:lpstr>Guatemala in the 1950s</vt:lpstr>
      <vt:lpstr>Guatemalan civil war</vt:lpstr>
      <vt:lpstr>Chile and the US</vt:lpstr>
      <vt:lpstr>Regional and global issues</vt:lpstr>
      <vt:lpstr>Regional ties</vt:lpstr>
      <vt:lpstr>Development vs. environment</vt:lpstr>
      <vt:lpstr>migration</vt:lpstr>
      <vt:lpstr>The drug war begins</vt:lpstr>
      <vt:lpstr>Case study: mexico</vt:lpstr>
      <vt:lpstr>Setting the stage</vt:lpstr>
      <vt:lpstr>Economic ups and downs</vt:lpstr>
      <vt:lpstr>The PRI IN CONTROL</vt:lpstr>
      <vt:lpstr>Political change</vt:lpstr>
      <vt:lpstr>Case study: Cuba</vt:lpstr>
      <vt:lpstr>Cuba before 1945</vt:lpstr>
      <vt:lpstr>When world war II ended…</vt:lpstr>
      <vt:lpstr>Fulgencio batista</vt:lpstr>
      <vt:lpstr>The cuban revolution</vt:lpstr>
      <vt:lpstr>Turning to the ussr</vt:lpstr>
      <vt:lpstr>Ernesto “che” guevara</vt:lpstr>
      <vt:lpstr>Bay of Pigs</vt:lpstr>
      <vt:lpstr>Cuban missile crisis</vt:lpstr>
      <vt:lpstr>Post cold war</vt:lpstr>
      <vt:lpstr>Raul castro and the US</vt:lpstr>
      <vt:lpstr>Raul castro and the us </vt:lpstr>
      <vt:lpstr>Cuba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dc:title>
  <dc:creator>Sara Levine</dc:creator>
  <cp:lastModifiedBy>SARA ESTIS</cp:lastModifiedBy>
  <cp:revision>38</cp:revision>
  <cp:lastPrinted>2016-06-22T16:36:04Z</cp:lastPrinted>
  <dcterms:created xsi:type="dcterms:W3CDTF">2015-08-27T03:05:54Z</dcterms:created>
  <dcterms:modified xsi:type="dcterms:W3CDTF">2016-06-22T16:36:15Z</dcterms:modified>
</cp:coreProperties>
</file>