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58" r:id="rId5"/>
    <p:sldId id="260" r:id="rId6"/>
    <p:sldId id="261" r:id="rId7"/>
    <p:sldId id="262" r:id="rId8"/>
    <p:sldId id="263" r:id="rId9"/>
    <p:sldId id="264" r:id="rId10"/>
    <p:sldId id="265" r:id="rId11"/>
    <p:sldId id="266" r:id="rId12"/>
    <p:sldId id="271" r:id="rId13"/>
    <p:sldId id="272" r:id="rId14"/>
    <p:sldId id="273" r:id="rId15"/>
    <p:sldId id="274" r:id="rId16"/>
    <p:sldId id="275" r:id="rId17"/>
    <p:sldId id="276" r:id="rId18"/>
    <p:sldId id="277" r:id="rId19"/>
    <p:sldId id="278" r:id="rId20"/>
    <p:sldId id="279" r:id="rId21"/>
    <p:sldId id="280" r:id="rId22"/>
    <p:sldId id="281" r:id="rId23"/>
    <p:sldId id="283" r:id="rId24"/>
    <p:sldId id="267" r:id="rId25"/>
    <p:sldId id="284" r:id="rId26"/>
    <p:sldId id="285" r:id="rId27"/>
    <p:sldId id="286" r:id="rId28"/>
    <p:sldId id="287" r:id="rId29"/>
    <p:sldId id="268"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269" r:id="rId45"/>
    <p:sldId id="302" r:id="rId46"/>
    <p:sldId id="303" r:id="rId47"/>
    <p:sldId id="304" r:id="rId48"/>
    <p:sldId id="270" r:id="rId49"/>
    <p:sldId id="305" r:id="rId50"/>
    <p:sldId id="306" r:id="rId51"/>
    <p:sldId id="307" r:id="rId52"/>
    <p:sldId id="308" r:id="rId53"/>
    <p:sldId id="309" r:id="rId54"/>
    <p:sldId id="310"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24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2BEF62-626C-4106-909B-EBD8BE39B3EA}"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37CD54-1EEF-4EAD-BC6C-702EB89447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BEF62-626C-4106-909B-EBD8BE39B3EA}"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37CD54-1EEF-4EAD-BC6C-702EB89447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BEF62-626C-4106-909B-EBD8BE39B3EA}"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37CD54-1EEF-4EAD-BC6C-702EB894472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BEF62-626C-4106-909B-EBD8BE39B3EA}"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37CD54-1EEF-4EAD-BC6C-702EB89447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2BEF62-626C-4106-909B-EBD8BE39B3EA}"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37CD54-1EEF-4EAD-BC6C-702EB89447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2BEF62-626C-4106-909B-EBD8BE39B3EA}" type="datetimeFigureOut">
              <a:rPr lang="en-US" smtClean="0"/>
              <a:pPr/>
              <a:t>5/5/2014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37CD54-1EEF-4EAD-BC6C-702EB89447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2BEF62-626C-4106-909B-EBD8BE39B3EA}" type="datetimeFigureOut">
              <a:rPr lang="en-US" smtClean="0"/>
              <a:pPr/>
              <a:t>5/5/2014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37CD54-1EEF-4EAD-BC6C-702EB89447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2BEF62-626C-4106-909B-EBD8BE39B3EA}" type="datetimeFigureOut">
              <a:rPr lang="en-US" smtClean="0"/>
              <a:pPr/>
              <a:t>5/5/2014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37CD54-1EEF-4EAD-BC6C-702EB89447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2BEF62-626C-4106-909B-EBD8BE39B3EA}" type="datetimeFigureOut">
              <a:rPr lang="en-US" smtClean="0"/>
              <a:pPr/>
              <a:t>5/5/2014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37CD54-1EEF-4EAD-BC6C-702EB89447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2BEF62-626C-4106-909B-EBD8BE39B3EA}" type="datetimeFigureOut">
              <a:rPr lang="en-US" smtClean="0"/>
              <a:pPr/>
              <a:t>5/5/2014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37CD54-1EEF-4EAD-BC6C-702EB8944720}"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C2BEF62-626C-4106-909B-EBD8BE39B3EA}" type="datetimeFigureOut">
              <a:rPr lang="en-US" smtClean="0"/>
              <a:pPr/>
              <a:t>5/5/2014</a:t>
            </a:fld>
            <a:endParaRPr lang="en-US"/>
          </a:p>
        </p:txBody>
      </p:sp>
      <p:sp>
        <p:nvSpPr>
          <p:cNvPr id="9" name="Slide Number Placeholder 8"/>
          <p:cNvSpPr>
            <a:spLocks noGrp="1"/>
          </p:cNvSpPr>
          <p:nvPr>
            <p:ph type="sldNum" sz="quarter" idx="11"/>
          </p:nvPr>
        </p:nvSpPr>
        <p:spPr/>
        <p:txBody>
          <a:bodyPr/>
          <a:lstStyle/>
          <a:p>
            <a:fld id="{A037CD54-1EEF-4EAD-BC6C-702EB8944720}"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A037CD54-1EEF-4EAD-BC6C-702EB8944720}"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C2BEF62-626C-4106-909B-EBD8BE39B3EA}" type="datetimeFigureOut">
              <a:rPr lang="en-US" smtClean="0"/>
              <a:pPr/>
              <a:t>5/5/2014</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Growth &amp; Division	</a:t>
            </a:r>
            <a:endParaRPr lang="en-US" dirty="0"/>
          </a:p>
        </p:txBody>
      </p:sp>
      <p:sp>
        <p:nvSpPr>
          <p:cNvPr id="3" name="Subtitle 2"/>
          <p:cNvSpPr>
            <a:spLocks noGrp="1"/>
          </p:cNvSpPr>
          <p:nvPr>
            <p:ph type="subTitle" idx="1"/>
          </p:nvPr>
        </p:nvSpPr>
        <p:spPr>
          <a:xfrm>
            <a:off x="838200" y="4572000"/>
            <a:ext cx="6309360" cy="1066800"/>
          </a:xfrm>
        </p:spPr>
        <p:txBody>
          <a:bodyPr/>
          <a:lstStyle/>
          <a:p>
            <a:pPr algn="r"/>
            <a:r>
              <a:rPr lang="en-US" dirty="0" smtClean="0"/>
              <a:t>Unit Four</a:t>
            </a:r>
            <a:endParaRPr lang="en-US" dirty="0"/>
          </a:p>
        </p:txBody>
      </p:sp>
    </p:spTree>
    <p:extLst>
      <p:ext uri="{BB962C8B-B14F-4D97-AF65-F5344CB8AC3E}">
        <p14:creationId xmlns:p14="http://schemas.microsoft.com/office/powerpoint/2010/main" val="3730770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Monroe Doctrine</a:t>
            </a:r>
            <a:endParaRPr lang="en-US" dirty="0"/>
          </a:p>
        </p:txBody>
      </p:sp>
      <p:sp>
        <p:nvSpPr>
          <p:cNvPr id="3" name="Content Placeholder 2"/>
          <p:cNvSpPr>
            <a:spLocks noGrp="1"/>
          </p:cNvSpPr>
          <p:nvPr>
            <p:ph sz="half" idx="1"/>
          </p:nvPr>
        </p:nvSpPr>
        <p:spPr>
          <a:xfrm>
            <a:off x="381000" y="1536192"/>
            <a:ext cx="3733800" cy="4712208"/>
          </a:xfrm>
        </p:spPr>
        <p:txBody>
          <a:bodyPr>
            <a:normAutofit fontScale="92500"/>
          </a:bodyPr>
          <a:lstStyle/>
          <a:p>
            <a:r>
              <a:rPr lang="en-US" dirty="0" smtClean="0"/>
              <a:t>In 1823, Monroe declared that American continents were no longer allowed to be colonized by European powers</a:t>
            </a:r>
          </a:p>
          <a:p>
            <a:r>
              <a:rPr lang="en-US" dirty="0" smtClean="0"/>
              <a:t>Proclamation is known as the Monroe Doctrine</a:t>
            </a:r>
          </a:p>
          <a:p>
            <a:r>
              <a:rPr lang="en-US" dirty="0" smtClean="0"/>
              <a:t>Marked the beginning of long term American policy</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4400" y="1752600"/>
            <a:ext cx="3266440" cy="4128927"/>
          </a:xfrm>
        </p:spPr>
      </p:pic>
    </p:spTree>
    <p:extLst>
      <p:ext uri="{BB962C8B-B14F-4D97-AF65-F5344CB8AC3E}">
        <p14:creationId xmlns:p14="http://schemas.microsoft.com/office/powerpoint/2010/main" val="179763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Industry v. cotton</a:t>
            </a:r>
            <a:endParaRPr lang="en-US" dirty="0"/>
          </a:p>
        </p:txBody>
      </p:sp>
      <p:sp>
        <p:nvSpPr>
          <p:cNvPr id="6" name="Text Placeholder 5"/>
          <p:cNvSpPr>
            <a:spLocks noGrp="1"/>
          </p:cNvSpPr>
          <p:nvPr>
            <p:ph type="body" idx="1"/>
          </p:nvPr>
        </p:nvSpPr>
        <p:spPr>
          <a:xfrm>
            <a:off x="762000" y="3852863"/>
            <a:ext cx="6096000" cy="1633538"/>
          </a:xfrm>
        </p:spPr>
        <p:txBody>
          <a:bodyPr/>
          <a:lstStyle/>
          <a:p>
            <a:r>
              <a:rPr lang="en-US" dirty="0" smtClean="0"/>
              <a:t>Section Two</a:t>
            </a:r>
            <a:endParaRPr lang="en-US" dirty="0"/>
          </a:p>
        </p:txBody>
      </p:sp>
    </p:spTree>
    <p:extLst>
      <p:ext uri="{BB962C8B-B14F-4D97-AF65-F5344CB8AC3E}">
        <p14:creationId xmlns:p14="http://schemas.microsoft.com/office/powerpoint/2010/main" val="2188272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Roads and Turnpikes</a:t>
            </a:r>
            <a:endParaRPr lang="en-US" dirty="0"/>
          </a:p>
        </p:txBody>
      </p:sp>
      <p:sp>
        <p:nvSpPr>
          <p:cNvPr id="5" name="Content Placeholder 4"/>
          <p:cNvSpPr>
            <a:spLocks noGrp="1"/>
          </p:cNvSpPr>
          <p:nvPr>
            <p:ph sz="half" idx="1"/>
          </p:nvPr>
        </p:nvSpPr>
        <p:spPr/>
        <p:txBody>
          <a:bodyPr/>
          <a:lstStyle/>
          <a:p>
            <a:r>
              <a:rPr lang="en-US" dirty="0" smtClean="0"/>
              <a:t>Major revolution in transportation in early 1800s</a:t>
            </a:r>
          </a:p>
          <a:p>
            <a:r>
              <a:rPr lang="en-US" dirty="0" smtClean="0"/>
              <a:t>The National Road was built from 1811 – 1818, from Maryland to present-day West Virginia</a:t>
            </a:r>
          </a:p>
          <a:p>
            <a:r>
              <a:rPr lang="en-US" dirty="0" smtClean="0"/>
              <a:t>4,000 miles of tolls roads built by 1821</a:t>
            </a:r>
            <a:endParaRPr lang="en-US" dirty="0"/>
          </a:p>
        </p:txBody>
      </p:sp>
      <p:pic>
        <p:nvPicPr>
          <p:cNvPr id="7" name="Content Placeholder 6" descr="nationalroad.gif"/>
          <p:cNvPicPr>
            <a:picLocks noGrp="1" noChangeAspect="1"/>
          </p:cNvPicPr>
          <p:nvPr>
            <p:ph sz="half" idx="2"/>
          </p:nvPr>
        </p:nvPicPr>
        <p:blipFill>
          <a:blip r:embed="rId2"/>
          <a:srcRect t="-41813" b="-41813"/>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Steamboats and Canals</a:t>
            </a:r>
            <a:endParaRPr lang="en-US" dirty="0"/>
          </a:p>
        </p:txBody>
      </p:sp>
      <p:pic>
        <p:nvPicPr>
          <p:cNvPr id="5" name="Content Placeholder 4" descr="eriecanal.jpg"/>
          <p:cNvPicPr>
            <a:picLocks noGrp="1" noChangeAspect="1"/>
          </p:cNvPicPr>
          <p:nvPr>
            <p:ph sz="half" idx="1"/>
          </p:nvPr>
        </p:nvPicPr>
        <p:blipFill>
          <a:blip r:embed="rId2"/>
          <a:srcRect t="-36133" b="-36133"/>
          <a:stretch>
            <a:fillRect/>
          </a:stretch>
        </p:blipFill>
        <p:spPr/>
      </p:pic>
      <p:sp>
        <p:nvSpPr>
          <p:cNvPr id="4" name="Content Placeholder 3"/>
          <p:cNvSpPr>
            <a:spLocks noGrp="1"/>
          </p:cNvSpPr>
          <p:nvPr>
            <p:ph sz="half" idx="2"/>
          </p:nvPr>
        </p:nvSpPr>
        <p:spPr>
          <a:xfrm>
            <a:off x="4419600" y="1536192"/>
            <a:ext cx="3733800" cy="5093208"/>
          </a:xfrm>
        </p:spPr>
        <p:txBody>
          <a:bodyPr>
            <a:normAutofit lnSpcReduction="10000"/>
          </a:bodyPr>
          <a:lstStyle/>
          <a:p>
            <a:r>
              <a:rPr lang="en-US" dirty="0" smtClean="0"/>
              <a:t>Steamboat made river travel more efficient and more reliable</a:t>
            </a:r>
          </a:p>
          <a:p>
            <a:r>
              <a:rPr lang="en-US" dirty="0" smtClean="0"/>
              <a:t>Work on the Erie Canal began in 1817 and finished in 1825</a:t>
            </a:r>
          </a:p>
          <a:p>
            <a:r>
              <a:rPr lang="en-US" dirty="0" smtClean="0"/>
              <a:t>Growth of river travel and success of the Erie Canal spurred canal building around the country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“Iron Horse”</a:t>
            </a:r>
            <a:endParaRPr lang="en-US" dirty="0"/>
          </a:p>
        </p:txBody>
      </p:sp>
      <p:sp>
        <p:nvSpPr>
          <p:cNvPr id="3" name="Content Placeholder 2"/>
          <p:cNvSpPr>
            <a:spLocks noGrp="1"/>
          </p:cNvSpPr>
          <p:nvPr>
            <p:ph sz="half" idx="1"/>
          </p:nvPr>
        </p:nvSpPr>
        <p:spPr>
          <a:xfrm>
            <a:off x="304800" y="1536192"/>
            <a:ext cx="4114800" cy="5093208"/>
          </a:xfrm>
        </p:spPr>
        <p:txBody>
          <a:bodyPr>
            <a:normAutofit/>
          </a:bodyPr>
          <a:lstStyle/>
          <a:p>
            <a:r>
              <a:rPr lang="en-US" dirty="0" smtClean="0"/>
              <a:t>Railroad transportation appeared in the early 1800s</a:t>
            </a:r>
          </a:p>
          <a:p>
            <a:r>
              <a:rPr lang="en-US" dirty="0" smtClean="0"/>
              <a:t>Advantages of train travel were clear</a:t>
            </a:r>
          </a:p>
          <a:p>
            <a:r>
              <a:rPr lang="en-US" dirty="0" smtClean="0"/>
              <a:t>Travel was faster and could go almost anywhere track was laid</a:t>
            </a:r>
          </a:p>
          <a:p>
            <a:r>
              <a:rPr lang="en-US" dirty="0" smtClean="0"/>
              <a:t>Trains helped to settle the west and expand trade</a:t>
            </a:r>
          </a:p>
          <a:p>
            <a:endParaRPr lang="en-US" dirty="0"/>
          </a:p>
        </p:txBody>
      </p:sp>
      <p:pic>
        <p:nvPicPr>
          <p:cNvPr id="5" name="Content Placeholder 4" descr="ironhorse.jpg"/>
          <p:cNvPicPr>
            <a:picLocks noGrp="1" noChangeAspect="1"/>
          </p:cNvPicPr>
          <p:nvPr>
            <p:ph sz="half" idx="2"/>
          </p:nvPr>
        </p:nvPicPr>
        <p:blipFill>
          <a:blip r:embed="rId2"/>
          <a:srcRect t="-26998" b="-26998"/>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Industrial Revolution in America</a:t>
            </a:r>
            <a:endParaRPr lang="en-US" sz="4400" dirty="0"/>
          </a:p>
        </p:txBody>
      </p:sp>
      <p:pic>
        <p:nvPicPr>
          <p:cNvPr id="5" name="Content Placeholder 4" descr="industrev.jpg"/>
          <p:cNvPicPr>
            <a:picLocks noGrp="1" noChangeAspect="1"/>
          </p:cNvPicPr>
          <p:nvPr>
            <p:ph sz="half" idx="1"/>
          </p:nvPr>
        </p:nvPicPr>
        <p:blipFill>
          <a:blip r:embed="rId2"/>
          <a:srcRect t="-38528" b="-38528"/>
          <a:stretch>
            <a:fillRect/>
          </a:stretch>
        </p:blipFill>
        <p:spPr/>
      </p:pic>
      <p:sp>
        <p:nvSpPr>
          <p:cNvPr id="4" name="Content Placeholder 3"/>
          <p:cNvSpPr>
            <a:spLocks noGrp="1"/>
          </p:cNvSpPr>
          <p:nvPr>
            <p:ph sz="half" idx="2"/>
          </p:nvPr>
        </p:nvSpPr>
        <p:spPr>
          <a:xfrm>
            <a:off x="4419600" y="1536192"/>
            <a:ext cx="3810000" cy="5093208"/>
          </a:xfrm>
        </p:spPr>
        <p:txBody>
          <a:bodyPr>
            <a:normAutofit/>
          </a:bodyPr>
          <a:lstStyle/>
          <a:p>
            <a:r>
              <a:rPr lang="en-US" dirty="0" smtClean="0"/>
              <a:t>Began in Britain but spread to the US</a:t>
            </a:r>
          </a:p>
          <a:p>
            <a:r>
              <a:rPr lang="en-US" dirty="0" smtClean="0"/>
              <a:t>Manufacturing shifted to large scale production</a:t>
            </a:r>
          </a:p>
          <a:p>
            <a:r>
              <a:rPr lang="en-US" dirty="0" smtClean="0"/>
              <a:t>Industry developed quickly due to free enterprise system</a:t>
            </a:r>
          </a:p>
          <a:p>
            <a:r>
              <a:rPr lang="en-US" dirty="0" smtClean="0"/>
              <a:t>Incorporation laws encouraged industrialization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 Work</a:t>
            </a:r>
            <a:endParaRPr lang="en-US" dirty="0"/>
          </a:p>
        </p:txBody>
      </p:sp>
      <p:sp>
        <p:nvSpPr>
          <p:cNvPr id="3" name="Content Placeholder 2"/>
          <p:cNvSpPr>
            <a:spLocks noGrp="1"/>
          </p:cNvSpPr>
          <p:nvPr>
            <p:ph sz="half" idx="1"/>
          </p:nvPr>
        </p:nvSpPr>
        <p:spPr>
          <a:xfrm>
            <a:off x="228600" y="1536192"/>
            <a:ext cx="3886200" cy="5093208"/>
          </a:xfrm>
        </p:spPr>
        <p:txBody>
          <a:bodyPr>
            <a:normAutofit fontScale="92500"/>
          </a:bodyPr>
          <a:lstStyle/>
          <a:p>
            <a:r>
              <a:rPr lang="en-US" dirty="0" smtClean="0"/>
              <a:t>Francis C. Lowell opened a series of mills in Massachusetts in 1814</a:t>
            </a:r>
          </a:p>
          <a:p>
            <a:r>
              <a:rPr lang="en-US" dirty="0" smtClean="0"/>
              <a:t>Introduced mass production of cloth to the US</a:t>
            </a:r>
          </a:p>
          <a:p>
            <a:r>
              <a:rPr lang="en-US" dirty="0" smtClean="0"/>
              <a:t>His Boston Manufacturing Company employed thousands of workers</a:t>
            </a:r>
          </a:p>
          <a:p>
            <a:r>
              <a:rPr lang="en-US" dirty="0" smtClean="0"/>
              <a:t>Mostly women and children for low wages</a:t>
            </a:r>
          </a:p>
        </p:txBody>
      </p:sp>
      <p:pic>
        <p:nvPicPr>
          <p:cNvPr id="5" name="Content Placeholder 4" descr="lowellmills.gif"/>
          <p:cNvPicPr>
            <a:picLocks noGrp="1" noChangeAspect="1"/>
          </p:cNvPicPr>
          <p:nvPr>
            <p:ph sz="half" idx="2"/>
          </p:nvPr>
        </p:nvPicPr>
        <p:blipFill>
          <a:blip r:embed="rId2"/>
          <a:srcRect t="-38781" b="-38781"/>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Workers Begin to Organize</a:t>
            </a:r>
            <a:endParaRPr lang="en-US" dirty="0"/>
          </a:p>
        </p:txBody>
      </p:sp>
      <p:sp>
        <p:nvSpPr>
          <p:cNvPr id="6" name="Content Placeholder 5"/>
          <p:cNvSpPr>
            <a:spLocks noGrp="1"/>
          </p:cNvSpPr>
          <p:nvPr>
            <p:ph idx="1"/>
          </p:nvPr>
        </p:nvSpPr>
        <p:spPr>
          <a:xfrm>
            <a:off x="228600" y="1600200"/>
            <a:ext cx="8001000" cy="5029200"/>
          </a:xfrm>
        </p:spPr>
        <p:txBody>
          <a:bodyPr>
            <a:noAutofit/>
          </a:bodyPr>
          <a:lstStyle/>
          <a:p>
            <a:pPr marL="115888" indent="-1588">
              <a:buNone/>
            </a:pPr>
            <a:r>
              <a:rPr lang="en-US" sz="2350" dirty="0" smtClean="0"/>
              <a:t>	The industrialization of the US drew thousands of people to towns in search of factory jobs with higher wages. Many city populations doubled or tripled by 1860. Growing cities provided opportunities for men and women from all social classes.</a:t>
            </a:r>
          </a:p>
          <a:p>
            <a:r>
              <a:rPr lang="en-US" sz="2350" dirty="0" smtClean="0"/>
              <a:t>As the number of factory workers grew, some began to join together in labor unions</a:t>
            </a:r>
          </a:p>
          <a:p>
            <a:pPr>
              <a:buNone/>
            </a:pPr>
            <a:r>
              <a:rPr lang="en-US" sz="2350" dirty="0" smtClean="0"/>
              <a:t>LABOR UNIONS: organized association of workers</a:t>
            </a:r>
          </a:p>
          <a:p>
            <a:r>
              <a:rPr lang="en-US" sz="2350" dirty="0" smtClean="0"/>
              <a:t>Unions had little success at first, and were unable to support strikes to achieve their goals</a:t>
            </a:r>
          </a:p>
          <a:p>
            <a:pPr>
              <a:buNone/>
            </a:pPr>
            <a:r>
              <a:rPr lang="en-US" sz="2350" dirty="0" smtClean="0"/>
              <a:t>STRIKES: work stoppages</a:t>
            </a:r>
          </a:p>
          <a:p>
            <a:r>
              <a:rPr lang="en-US" sz="2350" dirty="0" smtClean="0"/>
              <a:t>Unions began to make gains in the 1840’s, but decades passed before they had real success</a:t>
            </a:r>
            <a:endParaRPr lang="en-US" sz="2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Southern Economy</a:t>
            </a:r>
            <a:endParaRPr lang="en-US" dirty="0"/>
          </a:p>
        </p:txBody>
      </p:sp>
      <p:pic>
        <p:nvPicPr>
          <p:cNvPr id="8" name="Content Placeholder 7" descr="Rice Plantation.jpg"/>
          <p:cNvPicPr>
            <a:picLocks noGrp="1" noChangeAspect="1"/>
          </p:cNvPicPr>
          <p:nvPr>
            <p:ph sz="half" idx="1"/>
          </p:nvPr>
        </p:nvPicPr>
        <p:blipFill>
          <a:blip r:embed="rId2"/>
          <a:srcRect t="-38821" b="-38821"/>
          <a:stretch>
            <a:fillRect/>
          </a:stretch>
        </p:blipFill>
        <p:spPr/>
      </p:pic>
      <p:sp>
        <p:nvSpPr>
          <p:cNvPr id="6" name="Content Placeholder 5"/>
          <p:cNvSpPr>
            <a:spLocks noGrp="1"/>
          </p:cNvSpPr>
          <p:nvPr>
            <p:ph sz="half" idx="2"/>
          </p:nvPr>
        </p:nvSpPr>
        <p:spPr>
          <a:xfrm>
            <a:off x="4419600" y="1536192"/>
            <a:ext cx="3810000" cy="5093208"/>
          </a:xfrm>
        </p:spPr>
        <p:txBody>
          <a:bodyPr>
            <a:noAutofit/>
          </a:bodyPr>
          <a:lstStyle/>
          <a:p>
            <a:r>
              <a:rPr lang="en-US" sz="2600" dirty="0" smtClean="0"/>
              <a:t>South thrived on production of major cash crops</a:t>
            </a:r>
          </a:p>
          <a:p>
            <a:r>
              <a:rPr lang="en-US" sz="2600" dirty="0" smtClean="0"/>
              <a:t>In the upper Southern states farmers grew tobacco</a:t>
            </a:r>
          </a:p>
          <a:p>
            <a:r>
              <a:rPr lang="en-US" sz="2600" dirty="0" smtClean="0"/>
              <a:t>Rice paddies dominated coastal regions </a:t>
            </a:r>
          </a:p>
          <a:p>
            <a:r>
              <a:rPr lang="en-US" sz="2600" dirty="0" smtClean="0"/>
              <a:t>Louisiana and Texas profited from sugarcane</a:t>
            </a:r>
          </a:p>
          <a:p>
            <a:r>
              <a:rPr lang="en-US" sz="2600" dirty="0" smtClean="0"/>
              <a:t>Lower Southern states profited from cotton</a:t>
            </a:r>
            <a:endParaRPr lang="en-US"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Cotton Becomes King</a:t>
            </a:r>
            <a:endParaRPr lang="en-US" dirty="0"/>
          </a:p>
        </p:txBody>
      </p:sp>
      <p:sp>
        <p:nvSpPr>
          <p:cNvPr id="3" name="Content Placeholder 2"/>
          <p:cNvSpPr>
            <a:spLocks noGrp="1"/>
          </p:cNvSpPr>
          <p:nvPr>
            <p:ph sz="half" idx="1"/>
          </p:nvPr>
        </p:nvSpPr>
        <p:spPr>
          <a:xfrm>
            <a:off x="228600" y="1536192"/>
            <a:ext cx="3886200" cy="5093208"/>
          </a:xfrm>
        </p:spPr>
        <p:txBody>
          <a:bodyPr/>
          <a:lstStyle/>
          <a:p>
            <a:r>
              <a:rPr lang="en-US" dirty="0" smtClean="0"/>
              <a:t>Cotton production boomed with the creation of the cotton gin</a:t>
            </a:r>
          </a:p>
          <a:p>
            <a:r>
              <a:rPr lang="en-US" dirty="0" smtClean="0"/>
              <a:t>Dominated the region by 1840</a:t>
            </a:r>
          </a:p>
          <a:p>
            <a:r>
              <a:rPr lang="en-US" dirty="0" smtClean="0"/>
              <a:t>Southern cotton was 2/3rds of the total export trade of the US</a:t>
            </a:r>
          </a:p>
          <a:p>
            <a:r>
              <a:rPr lang="en-US" dirty="0" smtClean="0"/>
              <a:t>Strengthened the institution of slavery</a:t>
            </a:r>
            <a:endParaRPr lang="en-US" dirty="0"/>
          </a:p>
        </p:txBody>
      </p:sp>
      <p:pic>
        <p:nvPicPr>
          <p:cNvPr id="5" name="Content Placeholder 4" descr="cottonplantation.jpg"/>
          <p:cNvPicPr>
            <a:picLocks noGrp="1" noChangeAspect="1"/>
          </p:cNvPicPr>
          <p:nvPr>
            <p:ph sz="half" idx="2"/>
          </p:nvPr>
        </p:nvPicPr>
        <p:blipFill>
          <a:blip r:embed="rId2"/>
          <a:srcRect t="-29922" b="-29922"/>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 of Unit Four</a:t>
            </a:r>
            <a:endParaRPr lang="en-US" dirty="0"/>
          </a:p>
        </p:txBody>
      </p:sp>
      <p:sp>
        <p:nvSpPr>
          <p:cNvPr id="5" name="Content Placeholder 4"/>
          <p:cNvSpPr>
            <a:spLocks noGrp="1"/>
          </p:cNvSpPr>
          <p:nvPr>
            <p:ph idx="1"/>
          </p:nvPr>
        </p:nvSpPr>
        <p:spPr>
          <a:xfrm>
            <a:off x="304800" y="1600200"/>
            <a:ext cx="7924800" cy="5105400"/>
          </a:xfrm>
        </p:spPr>
        <p:txBody>
          <a:bodyPr>
            <a:normAutofit/>
          </a:bodyPr>
          <a:lstStyle/>
          <a:p>
            <a:pPr marL="114300" indent="0">
              <a:buNone/>
            </a:pPr>
            <a:r>
              <a:rPr lang="en-US" dirty="0" smtClean="0"/>
              <a:t>After the War of 1812, a new spirit of nationalism took hold in American society. A new national bank was chartered, and Supreme Court decisions strengthened the federal government. New roads and canals helped connect the country. Industry prospered in the North, while an agricultural economy dependent on slavery grew strong in the South. Regional differences began to define political life.</a:t>
            </a:r>
          </a:p>
          <a:p>
            <a:pPr marL="114300" indent="0">
              <a:buNone/>
            </a:pPr>
            <a:endParaRPr lang="en-US" sz="1000" dirty="0"/>
          </a:p>
          <a:p>
            <a:pPr marL="114300" indent="0">
              <a:buNone/>
            </a:pPr>
            <a:r>
              <a:rPr lang="en-US" dirty="0" smtClean="0"/>
              <a:t>As the country moved further into the 1800s, reform became the key theme of the 1830s and 1840s. Political reform came with the growth of popular democracy. President Jackson’s election symbolized the new power of common citizens. For many Americans, social or religious reform was a goal. Some wanted to end slavery, while others wanted to expand education or women’s right. Throughout this period, sectional rivalries grew more bitter. </a:t>
            </a:r>
            <a:endParaRPr lang="en-US" dirty="0"/>
          </a:p>
        </p:txBody>
      </p:sp>
    </p:spTree>
    <p:extLst>
      <p:ext uri="{BB962C8B-B14F-4D97-AF65-F5344CB8AC3E}">
        <p14:creationId xmlns:p14="http://schemas.microsoft.com/office/powerpoint/2010/main" val="392802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Lags in the South</a:t>
            </a:r>
            <a:endParaRPr lang="en-US" dirty="0"/>
          </a:p>
        </p:txBody>
      </p:sp>
      <p:pic>
        <p:nvPicPr>
          <p:cNvPr id="5" name="Content Placeholder 4" descr="agriculture.jpg"/>
          <p:cNvPicPr>
            <a:picLocks noGrp="1" noChangeAspect="1"/>
          </p:cNvPicPr>
          <p:nvPr>
            <p:ph sz="half" idx="1"/>
          </p:nvPr>
        </p:nvPicPr>
        <p:blipFill>
          <a:blip r:embed="rId2"/>
          <a:srcRect t="-46755" b="-46755"/>
          <a:stretch>
            <a:fillRect/>
          </a:stretch>
        </p:blipFill>
        <p:spPr/>
      </p:pic>
      <p:sp>
        <p:nvSpPr>
          <p:cNvPr id="4" name="Content Placeholder 3"/>
          <p:cNvSpPr>
            <a:spLocks noGrp="1"/>
          </p:cNvSpPr>
          <p:nvPr>
            <p:ph sz="half" idx="2"/>
          </p:nvPr>
        </p:nvSpPr>
        <p:spPr>
          <a:xfrm>
            <a:off x="4419600" y="1828800"/>
            <a:ext cx="3657600" cy="4590288"/>
          </a:xfrm>
        </p:spPr>
        <p:txBody>
          <a:bodyPr/>
          <a:lstStyle/>
          <a:p>
            <a:r>
              <a:rPr lang="en-US" dirty="0" smtClean="0"/>
              <a:t>Did not industrialize as quickly as the North</a:t>
            </a:r>
          </a:p>
          <a:p>
            <a:r>
              <a:rPr lang="en-US" dirty="0" smtClean="0"/>
              <a:t>Region continued to rely heavily on imported goods</a:t>
            </a:r>
          </a:p>
          <a:p>
            <a:r>
              <a:rPr lang="en-US" dirty="0" smtClean="0"/>
              <a:t>Most southerners, in 1860, were content to rely on agriculture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Society in the South</a:t>
            </a:r>
            <a:endParaRPr lang="en-US" dirty="0"/>
          </a:p>
        </p:txBody>
      </p:sp>
      <p:sp>
        <p:nvSpPr>
          <p:cNvPr id="3" name="Content Placeholder 2"/>
          <p:cNvSpPr>
            <a:spLocks noGrp="1"/>
          </p:cNvSpPr>
          <p:nvPr>
            <p:ph sz="half" idx="1"/>
          </p:nvPr>
        </p:nvSpPr>
        <p:spPr>
          <a:xfrm>
            <a:off x="457200" y="1536192"/>
            <a:ext cx="3657600" cy="5169408"/>
          </a:xfrm>
        </p:spPr>
        <p:txBody>
          <a:bodyPr>
            <a:normAutofit lnSpcReduction="10000"/>
          </a:bodyPr>
          <a:lstStyle/>
          <a:p>
            <a:r>
              <a:rPr lang="en-US" dirty="0" smtClean="0"/>
              <a:t>Social attitude shaped Southern life</a:t>
            </a:r>
          </a:p>
          <a:p>
            <a:r>
              <a:rPr lang="en-US" dirty="0" smtClean="0"/>
              <a:t>Wealthy planters dominated the region’s economy</a:t>
            </a:r>
          </a:p>
          <a:p>
            <a:r>
              <a:rPr lang="en-US" dirty="0" smtClean="0"/>
              <a:t>Only a small percentage owned slaves, but of the African Americans living in the South, 93 percent were enslaved</a:t>
            </a:r>
            <a:endParaRPr lang="en-US" dirty="0"/>
          </a:p>
        </p:txBody>
      </p:sp>
      <p:pic>
        <p:nvPicPr>
          <p:cNvPr id="5" name="Content Placeholder 4" descr="southernbelle.jpg"/>
          <p:cNvPicPr>
            <a:picLocks noGrp="1" noChangeAspect="1"/>
          </p:cNvPicPr>
          <p:nvPr>
            <p:ph sz="half" idx="2"/>
          </p:nvPr>
        </p:nvPicPr>
        <p:blipFill>
          <a:blip r:embed="rId2"/>
          <a:srcRect t="-3632" b="-3632"/>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Slavery in the South</a:t>
            </a:r>
            <a:endParaRPr lang="en-US" dirty="0"/>
          </a:p>
        </p:txBody>
      </p:sp>
      <p:pic>
        <p:nvPicPr>
          <p:cNvPr id="5" name="Content Placeholder 4" descr="slavery.gif"/>
          <p:cNvPicPr>
            <a:picLocks noGrp="1" noChangeAspect="1"/>
          </p:cNvPicPr>
          <p:nvPr>
            <p:ph sz="half" idx="1"/>
          </p:nvPr>
        </p:nvPicPr>
        <p:blipFill>
          <a:blip r:embed="rId2"/>
          <a:srcRect t="-30664" b="-30664"/>
          <a:stretch>
            <a:fillRect/>
          </a:stretch>
        </p:blipFill>
        <p:spPr/>
      </p:pic>
      <p:sp>
        <p:nvSpPr>
          <p:cNvPr id="4" name="Content Placeholder 3"/>
          <p:cNvSpPr>
            <a:spLocks noGrp="1"/>
          </p:cNvSpPr>
          <p:nvPr>
            <p:ph sz="half" idx="2"/>
          </p:nvPr>
        </p:nvSpPr>
        <p:spPr/>
        <p:txBody>
          <a:bodyPr/>
          <a:lstStyle/>
          <a:p>
            <a:r>
              <a:rPr lang="en-US" dirty="0" smtClean="0"/>
              <a:t>Rice and cotton plantations depended on enslaved labor</a:t>
            </a:r>
          </a:p>
          <a:p>
            <a:r>
              <a:rPr lang="en-US" dirty="0" smtClean="0"/>
              <a:t>Two basic labor systems were used</a:t>
            </a:r>
          </a:p>
          <a:p>
            <a:r>
              <a:rPr lang="en-US" dirty="0" smtClean="0"/>
              <a:t>No matter what labor system, slavery was degrading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Coping with Enslavement</a:t>
            </a:r>
            <a:endParaRPr lang="en-US" dirty="0"/>
          </a:p>
        </p:txBody>
      </p:sp>
      <p:sp>
        <p:nvSpPr>
          <p:cNvPr id="5" name="Content Placeholder 4"/>
          <p:cNvSpPr>
            <a:spLocks noGrp="1"/>
          </p:cNvSpPr>
          <p:nvPr>
            <p:ph idx="1"/>
          </p:nvPr>
        </p:nvSpPr>
        <p:spPr>
          <a:xfrm>
            <a:off x="228600" y="1600200"/>
            <a:ext cx="8077200" cy="5029200"/>
          </a:xfrm>
        </p:spPr>
        <p:txBody>
          <a:bodyPr>
            <a:noAutofit/>
          </a:bodyPr>
          <a:lstStyle/>
          <a:p>
            <a:pPr marL="115888" indent="-1588">
              <a:buNone/>
            </a:pPr>
            <a:r>
              <a:rPr lang="en-US" sz="2300" dirty="0" smtClean="0"/>
              <a:t>African Americans dealt with the horrors of slavery in a variety of ways. From language to music to religion, they developed a culture that provided a sense of unity, pride and mutual support.</a:t>
            </a:r>
          </a:p>
          <a:p>
            <a:r>
              <a:rPr lang="en-US" sz="2300" dirty="0" smtClean="0"/>
              <a:t>Songs were used to pass the long day &amp; played key role in religion</a:t>
            </a:r>
          </a:p>
          <a:p>
            <a:r>
              <a:rPr lang="en-US" sz="2300" dirty="0" smtClean="0"/>
              <a:t>By 1800s, many African Americans were Christians</a:t>
            </a:r>
          </a:p>
          <a:p>
            <a:r>
              <a:rPr lang="en-US" sz="2300" dirty="0" smtClean="0"/>
              <a:t>Many enslaved men and women found ways to oppose the lifestyle forced on them</a:t>
            </a:r>
          </a:p>
          <a:p>
            <a:pPr>
              <a:buNone/>
            </a:pPr>
            <a:r>
              <a:rPr lang="en-US" sz="2300" dirty="0" smtClean="0"/>
              <a:t>TURNER’S REBELLION: armed slave revolt in Virginia led by Nat Turner on August 22, 1831</a:t>
            </a:r>
          </a:p>
          <a:p>
            <a:r>
              <a:rPr lang="en-US" sz="2300" dirty="0" smtClean="0"/>
              <a:t>Turner and followers killed over 50 white men, women and children</a:t>
            </a:r>
          </a:p>
          <a:p>
            <a:r>
              <a:rPr lang="en-US" sz="2300" dirty="0" smtClean="0"/>
              <a:t>Turner was tried and hanged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sectionalism</a:t>
            </a:r>
            <a:endParaRPr lang="en-US" dirty="0"/>
          </a:p>
        </p:txBody>
      </p:sp>
      <p:sp>
        <p:nvSpPr>
          <p:cNvPr id="3" name="Text Placeholder 2"/>
          <p:cNvSpPr>
            <a:spLocks noGrp="1"/>
          </p:cNvSpPr>
          <p:nvPr>
            <p:ph type="body" idx="1"/>
          </p:nvPr>
        </p:nvSpPr>
        <p:spPr>
          <a:xfrm>
            <a:off x="762000" y="3852863"/>
            <a:ext cx="6096000" cy="1633538"/>
          </a:xfrm>
        </p:spPr>
        <p:txBody>
          <a:bodyPr/>
          <a:lstStyle/>
          <a:p>
            <a:r>
              <a:rPr lang="en-US" dirty="0" smtClean="0"/>
              <a:t>Section Three</a:t>
            </a:r>
            <a:endParaRPr lang="en-US" dirty="0"/>
          </a:p>
        </p:txBody>
      </p:sp>
    </p:spTree>
    <p:extLst>
      <p:ext uri="{BB962C8B-B14F-4D97-AF65-F5344CB8AC3E}">
        <p14:creationId xmlns:p14="http://schemas.microsoft.com/office/powerpoint/2010/main" val="2415305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Missouri Compromise</a:t>
            </a:r>
            <a:endParaRPr lang="en-US" dirty="0"/>
          </a:p>
        </p:txBody>
      </p:sp>
      <p:sp>
        <p:nvSpPr>
          <p:cNvPr id="8" name="Content Placeholder 7"/>
          <p:cNvSpPr>
            <a:spLocks noGrp="1"/>
          </p:cNvSpPr>
          <p:nvPr>
            <p:ph idx="1"/>
          </p:nvPr>
        </p:nvSpPr>
        <p:spPr>
          <a:xfrm>
            <a:off x="228600" y="1600200"/>
            <a:ext cx="8001000" cy="5029200"/>
          </a:xfrm>
        </p:spPr>
        <p:txBody>
          <a:bodyPr>
            <a:normAutofit/>
          </a:bodyPr>
          <a:lstStyle/>
          <a:p>
            <a:pPr marL="115888" indent="-1588">
              <a:buNone/>
            </a:pPr>
            <a:r>
              <a:rPr lang="en-US" sz="2300" dirty="0" smtClean="0"/>
              <a:t>		The Era of Good Feelings could not keep the nation away from growing sectional disputes and passionately differing opinions over slavery. Tensions rose to the boiling point in 1819 when Missouri’s application for statehood stirred up the country’s most divisive issue: whether slavery should expand westward. </a:t>
            </a:r>
          </a:p>
          <a:p>
            <a:r>
              <a:rPr lang="en-US" sz="2300" dirty="0" smtClean="0"/>
              <a:t>Missouri’s government applied for admission to the union as a slave state in 1819</a:t>
            </a:r>
          </a:p>
          <a:p>
            <a:r>
              <a:rPr lang="en-US" sz="2300" dirty="0" smtClean="0"/>
              <a:t>Issues arose as to whether new slaves should be brought in</a:t>
            </a:r>
          </a:p>
          <a:p>
            <a:r>
              <a:rPr lang="en-US" sz="2300" dirty="0" smtClean="0"/>
              <a:t>Eventually a compromise was reached</a:t>
            </a:r>
          </a:p>
          <a:p>
            <a:pPr>
              <a:buNone/>
            </a:pPr>
            <a:r>
              <a:rPr lang="en-US" sz="2300" dirty="0" smtClean="0"/>
              <a:t>MISSOURI COMPROMISE: paired the admission of free and slave states together to quiet the dispute over the expansion of slavery</a:t>
            </a:r>
            <a:endParaRPr lang="en-US" sz="23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Election of 1824</a:t>
            </a:r>
            <a:endParaRPr lang="en-US" dirty="0"/>
          </a:p>
        </p:txBody>
      </p:sp>
      <p:sp>
        <p:nvSpPr>
          <p:cNvPr id="5" name="Content Placeholder 4"/>
          <p:cNvSpPr>
            <a:spLocks noGrp="1"/>
          </p:cNvSpPr>
          <p:nvPr>
            <p:ph sz="half" idx="1"/>
          </p:nvPr>
        </p:nvSpPr>
        <p:spPr>
          <a:xfrm>
            <a:off x="228600" y="1447800"/>
            <a:ext cx="4038600" cy="5093208"/>
          </a:xfrm>
        </p:spPr>
        <p:txBody>
          <a:bodyPr>
            <a:noAutofit/>
          </a:bodyPr>
          <a:lstStyle/>
          <a:p>
            <a:r>
              <a:rPr lang="en-US" sz="2700" dirty="0" smtClean="0"/>
              <a:t>4 candidates ran for president: Andrew Jackson, Henry Clay, William Crawford and John Quincy Adams</a:t>
            </a:r>
          </a:p>
          <a:p>
            <a:r>
              <a:rPr lang="en-US" sz="2700" dirty="0" smtClean="0"/>
              <a:t>Jackson won popular vote, but no one won electoral college</a:t>
            </a:r>
          </a:p>
          <a:p>
            <a:r>
              <a:rPr lang="en-US" sz="2700" dirty="0" smtClean="0"/>
              <a:t>Election went to the House of Representatives</a:t>
            </a:r>
          </a:p>
          <a:p>
            <a:r>
              <a:rPr lang="en-US" sz="2700" dirty="0" smtClean="0"/>
              <a:t>John Quincy Adams won</a:t>
            </a:r>
          </a:p>
        </p:txBody>
      </p:sp>
      <p:pic>
        <p:nvPicPr>
          <p:cNvPr id="7" name="Content Placeholder 6" descr="election1824.gif"/>
          <p:cNvPicPr>
            <a:picLocks noGrp="1" noChangeAspect="1"/>
          </p:cNvPicPr>
          <p:nvPr>
            <p:ph sz="half" idx="2"/>
          </p:nvPr>
        </p:nvPicPr>
        <p:blipFill>
          <a:blip r:embed="rId2"/>
          <a:srcRect t="-2966" b="-2966"/>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Presidency of JQA</a:t>
            </a:r>
            <a:endParaRPr lang="en-US" dirty="0"/>
          </a:p>
        </p:txBody>
      </p:sp>
      <p:pic>
        <p:nvPicPr>
          <p:cNvPr id="5" name="Content Placeholder 4" descr="johnquincyadams.jpg"/>
          <p:cNvPicPr>
            <a:picLocks noGrp="1" noChangeAspect="1"/>
          </p:cNvPicPr>
          <p:nvPr>
            <p:ph sz="half" idx="1"/>
          </p:nvPr>
        </p:nvPicPr>
        <p:blipFill>
          <a:blip r:embed="rId2"/>
          <a:srcRect l="-5190" r="-5190"/>
          <a:stretch>
            <a:fillRect/>
          </a:stretch>
        </p:blipFill>
        <p:spPr/>
      </p:pic>
      <p:sp>
        <p:nvSpPr>
          <p:cNvPr id="4" name="Content Placeholder 3"/>
          <p:cNvSpPr>
            <a:spLocks noGrp="1"/>
          </p:cNvSpPr>
          <p:nvPr>
            <p:ph sz="half" idx="2"/>
          </p:nvPr>
        </p:nvSpPr>
        <p:spPr/>
        <p:txBody>
          <a:bodyPr/>
          <a:lstStyle/>
          <a:p>
            <a:r>
              <a:rPr lang="en-US" dirty="0" smtClean="0"/>
              <a:t>Worked to improve rivers and harbors</a:t>
            </a:r>
          </a:p>
          <a:p>
            <a:r>
              <a:rPr lang="en-US" dirty="0" smtClean="0"/>
              <a:t>Extended National Road</a:t>
            </a:r>
          </a:p>
          <a:p>
            <a:r>
              <a:rPr lang="en-US" dirty="0" smtClean="0"/>
              <a:t>Congress did not allow him to do very much</a:t>
            </a:r>
          </a:p>
          <a:p>
            <a:r>
              <a:rPr lang="en-US" dirty="0" smtClean="0"/>
              <a:t>Led to defeat in the 1828 election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of 1828</a:t>
            </a:r>
            <a:endParaRPr lang="en-US" dirty="0"/>
          </a:p>
        </p:txBody>
      </p:sp>
      <p:sp>
        <p:nvSpPr>
          <p:cNvPr id="3" name="Content Placeholder 2"/>
          <p:cNvSpPr>
            <a:spLocks noGrp="1"/>
          </p:cNvSpPr>
          <p:nvPr>
            <p:ph sz="half" idx="1"/>
          </p:nvPr>
        </p:nvSpPr>
        <p:spPr>
          <a:xfrm>
            <a:off x="228600" y="1536192"/>
            <a:ext cx="3886200" cy="5093208"/>
          </a:xfrm>
        </p:spPr>
        <p:txBody>
          <a:bodyPr>
            <a:normAutofit/>
          </a:bodyPr>
          <a:lstStyle/>
          <a:p>
            <a:r>
              <a:rPr lang="en-US" dirty="0" smtClean="0"/>
              <a:t>John Quincy Adams ran against Andrew Jackson</a:t>
            </a:r>
          </a:p>
          <a:p>
            <a:r>
              <a:rPr lang="en-US" dirty="0" smtClean="0"/>
              <a:t>Campaign descended into mudslinging</a:t>
            </a:r>
          </a:p>
          <a:p>
            <a:pPr>
              <a:buNone/>
            </a:pPr>
            <a:r>
              <a:rPr lang="en-US" dirty="0" smtClean="0"/>
              <a:t>MUDSLINGING: criticizing each other’s personalities and morals</a:t>
            </a:r>
          </a:p>
          <a:p>
            <a:r>
              <a:rPr lang="en-US" dirty="0" smtClean="0"/>
              <a:t>Jackson won a clear victory</a:t>
            </a:r>
            <a:endParaRPr lang="en-US" dirty="0"/>
          </a:p>
        </p:txBody>
      </p:sp>
      <p:pic>
        <p:nvPicPr>
          <p:cNvPr id="5" name="Content Placeholder 4" descr="andrewjackson.jpg"/>
          <p:cNvPicPr>
            <a:picLocks noGrp="1" noChangeAspect="1"/>
          </p:cNvPicPr>
          <p:nvPr>
            <p:ph sz="half" idx="2"/>
          </p:nvPr>
        </p:nvPicPr>
        <p:blipFill>
          <a:blip r:embed="rId2"/>
          <a:srcRect t="-4358" b="-4358"/>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Jacksonian</a:t>
            </a:r>
            <a:r>
              <a:rPr lang="en-US" dirty="0" smtClean="0"/>
              <a:t> </a:t>
            </a:r>
            <a:r>
              <a:rPr lang="en-US" dirty="0" err="1" smtClean="0"/>
              <a:t>america</a:t>
            </a:r>
            <a:endParaRPr lang="en-US" dirty="0"/>
          </a:p>
        </p:txBody>
      </p:sp>
      <p:sp>
        <p:nvSpPr>
          <p:cNvPr id="3" name="Text Placeholder 2"/>
          <p:cNvSpPr>
            <a:spLocks noGrp="1"/>
          </p:cNvSpPr>
          <p:nvPr>
            <p:ph type="body" idx="1"/>
          </p:nvPr>
        </p:nvSpPr>
        <p:spPr>
          <a:xfrm>
            <a:off x="762000" y="3852863"/>
            <a:ext cx="6096000" cy="1633538"/>
          </a:xfrm>
        </p:spPr>
        <p:txBody>
          <a:bodyPr/>
          <a:lstStyle/>
          <a:p>
            <a:r>
              <a:rPr lang="en-US" dirty="0" smtClean="0"/>
              <a:t>Section Four</a:t>
            </a:r>
            <a:endParaRPr lang="en-US" dirty="0"/>
          </a:p>
        </p:txBody>
      </p:sp>
    </p:spTree>
    <p:extLst>
      <p:ext uri="{BB962C8B-B14F-4D97-AF65-F5344CB8AC3E}">
        <p14:creationId xmlns:p14="http://schemas.microsoft.com/office/powerpoint/2010/main" val="942554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Unit Four</a:t>
            </a:r>
            <a:endParaRPr lang="en-US" dirty="0"/>
          </a:p>
        </p:txBody>
      </p:sp>
      <p:sp>
        <p:nvSpPr>
          <p:cNvPr id="3" name="Content Placeholder 2"/>
          <p:cNvSpPr>
            <a:spLocks noGrp="1"/>
          </p:cNvSpPr>
          <p:nvPr>
            <p:ph idx="1"/>
          </p:nvPr>
        </p:nvSpPr>
        <p:spPr/>
        <p:txBody>
          <a:bodyPr>
            <a:normAutofit/>
          </a:bodyPr>
          <a:lstStyle/>
          <a:p>
            <a:pPr marL="114300" indent="0" algn="ctr">
              <a:buNone/>
            </a:pPr>
            <a:r>
              <a:rPr lang="en-US" sz="2400" dirty="0" smtClean="0"/>
              <a:t>We will study Unit Four in six sections, with two quizzes – one after the first three sections and another after the second three sections. The unit sections are as follows:</a:t>
            </a:r>
          </a:p>
          <a:p>
            <a:pPr marL="114300" indent="0" algn="ctr">
              <a:buNone/>
            </a:pPr>
            <a:endParaRPr lang="en-US" sz="2400" dirty="0"/>
          </a:p>
          <a:p>
            <a:pPr marL="628650" indent="-514350" algn="ctr">
              <a:buAutoNum type="romanUcPeriod"/>
            </a:pPr>
            <a:r>
              <a:rPr lang="en-US" sz="2400" dirty="0" smtClean="0"/>
              <a:t>American Nationalism</a:t>
            </a:r>
          </a:p>
          <a:p>
            <a:pPr marL="628650" indent="-514350" algn="ctr">
              <a:buAutoNum type="romanUcPeriod"/>
            </a:pPr>
            <a:r>
              <a:rPr lang="en-US" sz="2400" dirty="0" smtClean="0"/>
              <a:t>Industry v. Cotton</a:t>
            </a:r>
          </a:p>
          <a:p>
            <a:pPr marL="628650" indent="-514350" algn="ctr">
              <a:buAutoNum type="romanUcPeriod"/>
            </a:pPr>
            <a:r>
              <a:rPr lang="en-US" sz="2400" dirty="0" smtClean="0"/>
              <a:t>Growing Sectionalism</a:t>
            </a:r>
          </a:p>
          <a:p>
            <a:pPr marL="628650" indent="-514350" algn="ctr">
              <a:buAutoNum type="romanUcPeriod"/>
            </a:pPr>
            <a:r>
              <a:rPr lang="en-US" sz="2400" dirty="0" err="1" smtClean="0"/>
              <a:t>Jacksonian</a:t>
            </a:r>
            <a:r>
              <a:rPr lang="en-US" sz="2400" dirty="0" smtClean="0"/>
              <a:t> America</a:t>
            </a:r>
          </a:p>
          <a:p>
            <a:pPr marL="628650" indent="-514350" algn="ctr">
              <a:buAutoNum type="romanUcPeriod"/>
            </a:pPr>
            <a:r>
              <a:rPr lang="en-US" sz="2400" dirty="0" smtClean="0"/>
              <a:t>The Spirit of Reform</a:t>
            </a:r>
          </a:p>
          <a:p>
            <a:pPr marL="628650" indent="-514350" algn="ctr">
              <a:buAutoNum type="romanUcPeriod"/>
            </a:pPr>
            <a:r>
              <a:rPr lang="en-US" sz="2400" dirty="0" smtClean="0"/>
              <a:t>The Abolitionist Movement</a:t>
            </a:r>
            <a:endParaRPr lang="en-US" sz="2400" dirty="0"/>
          </a:p>
        </p:txBody>
      </p:sp>
    </p:spTree>
    <p:extLst>
      <p:ext uri="{BB962C8B-B14F-4D97-AF65-F5344CB8AC3E}">
        <p14:creationId xmlns:p14="http://schemas.microsoft.com/office/powerpoint/2010/main" val="40587135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Spoils System</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2442111"/>
            <a:ext cx="3810000" cy="2894418"/>
          </a:xfrm>
        </p:spPr>
      </p:pic>
      <p:sp>
        <p:nvSpPr>
          <p:cNvPr id="6" name="Content Placeholder 5"/>
          <p:cNvSpPr>
            <a:spLocks noGrp="1"/>
          </p:cNvSpPr>
          <p:nvPr>
            <p:ph sz="half" idx="2"/>
          </p:nvPr>
        </p:nvSpPr>
        <p:spPr>
          <a:xfrm>
            <a:off x="4267200" y="1536192"/>
            <a:ext cx="4114800" cy="5093208"/>
          </a:xfrm>
        </p:spPr>
        <p:txBody>
          <a:bodyPr>
            <a:normAutofit lnSpcReduction="10000"/>
          </a:bodyPr>
          <a:lstStyle/>
          <a:p>
            <a:r>
              <a:rPr lang="en-US" dirty="0" smtClean="0"/>
              <a:t>Jackson felt that ordinary citizens should play role in gov’t</a:t>
            </a:r>
          </a:p>
          <a:p>
            <a:pPr marL="114300" indent="0">
              <a:buNone/>
            </a:pPr>
            <a:r>
              <a:rPr lang="en-US" dirty="0" smtClean="0"/>
              <a:t>SPOILS SYSTEM: practice of appointing people to government jobs on basis of party loyalty and support</a:t>
            </a:r>
          </a:p>
          <a:p>
            <a:r>
              <a:rPr lang="en-US" dirty="0"/>
              <a:t>Strongly supported the spoils </a:t>
            </a:r>
            <a:r>
              <a:rPr lang="en-US" dirty="0" smtClean="0"/>
              <a:t>system</a:t>
            </a:r>
          </a:p>
          <a:p>
            <a:r>
              <a:rPr lang="en-US" dirty="0" smtClean="0"/>
              <a:t>Believed system was democratic</a:t>
            </a:r>
            <a:endParaRPr lang="en-US" dirty="0"/>
          </a:p>
        </p:txBody>
      </p:sp>
    </p:spTree>
    <p:extLst>
      <p:ext uri="{BB962C8B-B14F-4D97-AF65-F5344CB8AC3E}">
        <p14:creationId xmlns:p14="http://schemas.microsoft.com/office/powerpoint/2010/main" val="247216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Open Electoral System</a:t>
            </a:r>
            <a:endParaRPr lang="en-US" dirty="0"/>
          </a:p>
        </p:txBody>
      </p:sp>
      <p:sp>
        <p:nvSpPr>
          <p:cNvPr id="3" name="Content Placeholder 2"/>
          <p:cNvSpPr>
            <a:spLocks noGrp="1"/>
          </p:cNvSpPr>
          <p:nvPr>
            <p:ph sz="half" idx="1"/>
          </p:nvPr>
        </p:nvSpPr>
        <p:spPr>
          <a:xfrm>
            <a:off x="152400" y="1536192"/>
            <a:ext cx="4114800" cy="5093208"/>
          </a:xfrm>
        </p:spPr>
        <p:txBody>
          <a:bodyPr>
            <a:normAutofit/>
          </a:bodyPr>
          <a:lstStyle/>
          <a:p>
            <a:r>
              <a:rPr lang="en-US" dirty="0" smtClean="0"/>
              <a:t>Political parties used the caucus system to select candidates</a:t>
            </a:r>
          </a:p>
          <a:p>
            <a:pPr marL="114300" indent="0">
              <a:buNone/>
            </a:pPr>
            <a:r>
              <a:rPr lang="en-US" dirty="0" smtClean="0"/>
              <a:t>CAUCUS SYSTEM: system in which members of one party meet to choose their party’s candidate for president</a:t>
            </a:r>
          </a:p>
          <a:p>
            <a:r>
              <a:rPr lang="en-US" dirty="0" smtClean="0"/>
              <a:t>Replaced caucus with national nominating convention</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19600" y="2489596"/>
            <a:ext cx="3886200" cy="2851397"/>
          </a:xfrm>
        </p:spPr>
      </p:pic>
    </p:spTree>
    <p:extLst>
      <p:ext uri="{BB962C8B-B14F-4D97-AF65-F5344CB8AC3E}">
        <p14:creationId xmlns:p14="http://schemas.microsoft.com/office/powerpoint/2010/main" val="51305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Nullification Crisis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1676400"/>
            <a:ext cx="2989707" cy="4589463"/>
          </a:xfrm>
        </p:spPr>
      </p:pic>
      <p:sp>
        <p:nvSpPr>
          <p:cNvPr id="4" name="Content Placeholder 3"/>
          <p:cNvSpPr>
            <a:spLocks noGrp="1"/>
          </p:cNvSpPr>
          <p:nvPr>
            <p:ph sz="half" idx="2"/>
          </p:nvPr>
        </p:nvSpPr>
        <p:spPr>
          <a:xfrm>
            <a:off x="3962400" y="1524000"/>
            <a:ext cx="4267200" cy="5169408"/>
          </a:xfrm>
        </p:spPr>
        <p:txBody>
          <a:bodyPr>
            <a:normAutofit fontScale="92500" lnSpcReduction="10000"/>
          </a:bodyPr>
          <a:lstStyle/>
          <a:p>
            <a:r>
              <a:rPr lang="en-US" dirty="0" smtClean="0"/>
              <a:t>Congress created Tariff of 1828</a:t>
            </a:r>
          </a:p>
          <a:p>
            <a:r>
              <a:rPr lang="en-US" dirty="0" smtClean="0"/>
              <a:t>Known as the Tariff of Abominations</a:t>
            </a:r>
          </a:p>
          <a:p>
            <a:r>
              <a:rPr lang="en-US" dirty="0" smtClean="0"/>
              <a:t>South Carolinians threatened to secede from the Union</a:t>
            </a:r>
          </a:p>
          <a:p>
            <a:pPr marL="114300" indent="0">
              <a:buNone/>
            </a:pPr>
            <a:r>
              <a:rPr lang="en-US" dirty="0" smtClean="0"/>
              <a:t>SECEDE: withdraw</a:t>
            </a:r>
          </a:p>
          <a:p>
            <a:r>
              <a:rPr lang="en-US" dirty="0" smtClean="0"/>
              <a:t>John C. Calhoun put forth the idea of nullification to end the issue</a:t>
            </a:r>
          </a:p>
          <a:p>
            <a:r>
              <a:rPr lang="en-US" dirty="0" smtClean="0"/>
              <a:t>Argued that states could declare federal law invalid</a:t>
            </a:r>
            <a:endParaRPr lang="en-US" dirty="0"/>
          </a:p>
        </p:txBody>
      </p:sp>
    </p:spTree>
    <p:extLst>
      <p:ext uri="{BB962C8B-B14F-4D97-AF65-F5344CB8AC3E}">
        <p14:creationId xmlns:p14="http://schemas.microsoft.com/office/powerpoint/2010/main" val="3762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Preserving the Union</a:t>
            </a:r>
            <a:endParaRPr lang="en-US" dirty="0"/>
          </a:p>
        </p:txBody>
      </p:sp>
      <p:sp>
        <p:nvSpPr>
          <p:cNvPr id="3" name="Content Placeholder 2"/>
          <p:cNvSpPr>
            <a:spLocks noGrp="1"/>
          </p:cNvSpPr>
          <p:nvPr>
            <p:ph sz="half" idx="1"/>
          </p:nvPr>
        </p:nvSpPr>
        <p:spPr>
          <a:xfrm>
            <a:off x="152400" y="1536192"/>
            <a:ext cx="8153400" cy="5169408"/>
          </a:xfrm>
        </p:spPr>
        <p:txBody>
          <a:bodyPr>
            <a:noAutofit/>
          </a:bodyPr>
          <a:lstStyle/>
          <a:p>
            <a:r>
              <a:rPr lang="en-US" sz="3050" dirty="0" smtClean="0"/>
              <a:t>In </a:t>
            </a:r>
            <a:r>
              <a:rPr lang="en-US" sz="3050" dirty="0"/>
              <a:t>J</a:t>
            </a:r>
            <a:r>
              <a:rPr lang="en-US" sz="3050" dirty="0" smtClean="0"/>
              <a:t>anuary 1830, Robert Hayne of SC and Daniel Webster of MA confronted each other </a:t>
            </a:r>
          </a:p>
          <a:p>
            <a:r>
              <a:rPr lang="en-US" sz="3050" dirty="0" smtClean="0"/>
              <a:t>Known as the Webster-Hayne Debate</a:t>
            </a:r>
          </a:p>
          <a:p>
            <a:r>
              <a:rPr lang="en-US" sz="3050" dirty="0" smtClean="0"/>
              <a:t>Webster defended the Union and Hayne defended states’ rights</a:t>
            </a:r>
          </a:p>
          <a:p>
            <a:r>
              <a:rPr lang="en-US" sz="3050" dirty="0" smtClean="0"/>
              <a:t>Jackson wanted the Union preserved</a:t>
            </a:r>
          </a:p>
          <a:p>
            <a:r>
              <a:rPr lang="en-US" sz="3050" dirty="0" smtClean="0"/>
              <a:t>Tariff of 1832 cut taxes but SC was still not happy</a:t>
            </a:r>
          </a:p>
          <a:p>
            <a:r>
              <a:rPr lang="en-US" sz="3050" dirty="0" smtClean="0"/>
              <a:t>SC held convention to declare both tariffs invalid</a:t>
            </a:r>
          </a:p>
        </p:txBody>
      </p:sp>
    </p:spTree>
    <p:extLst>
      <p:ext uri="{BB962C8B-B14F-4D97-AF65-F5344CB8AC3E}">
        <p14:creationId xmlns:p14="http://schemas.microsoft.com/office/powerpoint/2010/main" val="168213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to South Carolina</a:t>
            </a:r>
            <a:endParaRPr lang="en-US" dirty="0"/>
          </a:p>
        </p:txBody>
      </p:sp>
      <p:sp>
        <p:nvSpPr>
          <p:cNvPr id="3" name="Content Placeholder 2"/>
          <p:cNvSpPr>
            <a:spLocks noGrp="1"/>
          </p:cNvSpPr>
          <p:nvPr>
            <p:ph sz="half" idx="1"/>
          </p:nvPr>
        </p:nvSpPr>
        <p:spPr>
          <a:xfrm>
            <a:off x="152400" y="1536192"/>
            <a:ext cx="4114800" cy="5169408"/>
          </a:xfrm>
        </p:spPr>
        <p:txBody>
          <a:bodyPr>
            <a:normAutofit fontScale="92500"/>
          </a:bodyPr>
          <a:lstStyle/>
          <a:p>
            <a:r>
              <a:rPr lang="en-US" dirty="0"/>
              <a:t>Jackson considered this an act of treason and sent a warship to </a:t>
            </a:r>
            <a:r>
              <a:rPr lang="en-US" dirty="0" smtClean="0"/>
              <a:t>Charleston</a:t>
            </a:r>
          </a:p>
          <a:p>
            <a:pPr marL="114300" indent="0">
              <a:buNone/>
            </a:pPr>
            <a:r>
              <a:rPr lang="en-US" dirty="0" smtClean="0"/>
              <a:t>FORCE BILL: passed by Congress in 1833 to authorize president to use the military to enforce acts of Congress</a:t>
            </a:r>
          </a:p>
          <a:p>
            <a:r>
              <a:rPr lang="en-US" dirty="0" smtClean="0"/>
              <a:t>Issue was resolved temporarily with a bill that would lower the nation’s tariffs gradually until 1842 </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676400"/>
            <a:ext cx="3442097" cy="4589463"/>
          </a:xfrm>
        </p:spPr>
      </p:pic>
    </p:spTree>
    <p:extLst>
      <p:ext uri="{BB962C8B-B14F-4D97-AF65-F5344CB8AC3E}">
        <p14:creationId xmlns:p14="http://schemas.microsoft.com/office/powerpoint/2010/main" val="364143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001000" cy="1143000"/>
          </a:xfrm>
        </p:spPr>
        <p:txBody>
          <a:bodyPr/>
          <a:lstStyle/>
          <a:p>
            <a:r>
              <a:rPr lang="en-US" sz="4400" dirty="0" smtClean="0"/>
              <a:t>Policies Toward Native Americans</a:t>
            </a:r>
            <a:endParaRPr lang="en-US" sz="44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 y="2362200"/>
            <a:ext cx="4154003" cy="3048000"/>
          </a:xfrm>
        </p:spPr>
      </p:pic>
      <p:sp>
        <p:nvSpPr>
          <p:cNvPr id="4" name="Content Placeholder 3"/>
          <p:cNvSpPr>
            <a:spLocks noGrp="1"/>
          </p:cNvSpPr>
          <p:nvPr>
            <p:ph sz="half" idx="2"/>
          </p:nvPr>
        </p:nvSpPr>
        <p:spPr>
          <a:xfrm>
            <a:off x="4191000" y="1447800"/>
            <a:ext cx="4038600" cy="5093208"/>
          </a:xfrm>
        </p:spPr>
        <p:txBody>
          <a:bodyPr>
            <a:normAutofit fontScale="92500" lnSpcReduction="20000"/>
          </a:bodyPr>
          <a:lstStyle/>
          <a:p>
            <a:r>
              <a:rPr lang="en-US" dirty="0" smtClean="0"/>
              <a:t>Jackson had a negative attitude towards Native Americans</a:t>
            </a:r>
          </a:p>
          <a:p>
            <a:r>
              <a:rPr lang="en-US" dirty="0" smtClean="0"/>
              <a:t>Declared intention to move all Native Americans to the Great Plains</a:t>
            </a:r>
          </a:p>
          <a:p>
            <a:r>
              <a:rPr lang="en-US" dirty="0" smtClean="0"/>
              <a:t>Many people believed the Great Plains was a wasteland that would never be settled</a:t>
            </a:r>
          </a:p>
          <a:p>
            <a:r>
              <a:rPr lang="en-US" dirty="0" smtClean="0"/>
              <a:t>Moving the Native Americans to the region would end nation’s conflict with them</a:t>
            </a:r>
            <a:endParaRPr lang="en-US" dirty="0"/>
          </a:p>
        </p:txBody>
      </p:sp>
    </p:spTree>
    <p:extLst>
      <p:ext uri="{BB962C8B-B14F-4D97-AF65-F5344CB8AC3E}">
        <p14:creationId xmlns:p14="http://schemas.microsoft.com/office/powerpoint/2010/main" val="177928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Indian Removal Act</a:t>
            </a:r>
            <a:endParaRPr lang="en-US" dirty="0"/>
          </a:p>
        </p:txBody>
      </p:sp>
      <p:sp>
        <p:nvSpPr>
          <p:cNvPr id="3" name="Content Placeholder 2"/>
          <p:cNvSpPr>
            <a:spLocks noGrp="1"/>
          </p:cNvSpPr>
          <p:nvPr>
            <p:ph sz="half" idx="1"/>
          </p:nvPr>
        </p:nvSpPr>
        <p:spPr>
          <a:xfrm>
            <a:off x="304800" y="1536192"/>
            <a:ext cx="7772400" cy="5093208"/>
          </a:xfrm>
        </p:spPr>
        <p:txBody>
          <a:bodyPr>
            <a:normAutofit/>
          </a:bodyPr>
          <a:lstStyle/>
          <a:p>
            <a:r>
              <a:rPr lang="en-US" dirty="0" smtClean="0"/>
              <a:t>In 1830, Congress signed the Indian Removal Act </a:t>
            </a:r>
          </a:p>
          <a:p>
            <a:pPr marL="114300" indent="0">
              <a:buNone/>
            </a:pPr>
            <a:r>
              <a:rPr lang="en-US" dirty="0" smtClean="0"/>
              <a:t>INDIAN REMOVAL ACT: bill that provided money for relocating Native Americans</a:t>
            </a:r>
          </a:p>
          <a:p>
            <a:r>
              <a:rPr lang="en-US" dirty="0" smtClean="0"/>
              <a:t>Most Native Americans gave in and resettled, but not the Cherokee in Georgia</a:t>
            </a:r>
          </a:p>
          <a:p>
            <a:r>
              <a:rPr lang="en-US" dirty="0" smtClean="0"/>
              <a:t>Sued the state of Georgia</a:t>
            </a:r>
          </a:p>
          <a:p>
            <a:r>
              <a:rPr lang="en-US" dirty="0" smtClean="0"/>
              <a:t>Case of Worcester v. Georgia reached the Supreme Court</a:t>
            </a:r>
          </a:p>
          <a:p>
            <a:r>
              <a:rPr lang="en-US" dirty="0" smtClean="0"/>
              <a:t>In 1832 Chief Justice Marshall ordered state officials to honor Cherokee property rights</a:t>
            </a:r>
            <a:endParaRPr lang="en-US" dirty="0"/>
          </a:p>
        </p:txBody>
      </p:sp>
    </p:spTree>
    <p:extLst>
      <p:ext uri="{BB962C8B-B14F-4D97-AF65-F5344CB8AC3E}">
        <p14:creationId xmlns:p14="http://schemas.microsoft.com/office/powerpoint/2010/main" val="4269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Trail of Tears</a:t>
            </a:r>
            <a:endParaRPr lang="en-US" dirty="0"/>
          </a:p>
        </p:txBody>
      </p:sp>
      <p:sp>
        <p:nvSpPr>
          <p:cNvPr id="3" name="Content Placeholder 2"/>
          <p:cNvSpPr>
            <a:spLocks noGrp="1"/>
          </p:cNvSpPr>
          <p:nvPr>
            <p:ph sz="half" idx="1"/>
          </p:nvPr>
        </p:nvSpPr>
        <p:spPr>
          <a:xfrm>
            <a:off x="228600" y="1536192"/>
            <a:ext cx="8001000" cy="5093208"/>
          </a:xfrm>
        </p:spPr>
        <p:txBody>
          <a:bodyPr>
            <a:normAutofit/>
          </a:bodyPr>
          <a:lstStyle/>
          <a:p>
            <a:r>
              <a:rPr lang="en-US" sz="3000" dirty="0" smtClean="0"/>
              <a:t>Until 1838, most Cherokee resisted moving</a:t>
            </a:r>
          </a:p>
          <a:p>
            <a:r>
              <a:rPr lang="en-US" sz="3000" dirty="0" smtClean="0"/>
              <a:t>Martin Van Buren (8</a:t>
            </a:r>
            <a:r>
              <a:rPr lang="en-US" sz="3000" baseline="30000" dirty="0" smtClean="0"/>
              <a:t>th</a:t>
            </a:r>
            <a:r>
              <a:rPr lang="en-US" sz="3000" dirty="0" smtClean="0"/>
              <a:t> President) eventually sent army to resolve the conflict</a:t>
            </a:r>
          </a:p>
          <a:p>
            <a:r>
              <a:rPr lang="en-US" sz="3000" dirty="0" smtClean="0"/>
              <a:t>Army forced the remaining people out of their homes and marched them to present-day Oklahoma</a:t>
            </a:r>
          </a:p>
          <a:p>
            <a:r>
              <a:rPr lang="en-US" sz="3000" dirty="0" smtClean="0"/>
              <a:t>About 2,000 died in camps waiting for migration and 2,000 more died on the journey</a:t>
            </a:r>
          </a:p>
          <a:p>
            <a:r>
              <a:rPr lang="en-US" sz="3000" dirty="0" smtClean="0"/>
              <a:t>The journey became known as the Trail of Tears</a:t>
            </a:r>
            <a:endParaRPr lang="en-US" sz="3000" dirty="0"/>
          </a:p>
        </p:txBody>
      </p:sp>
    </p:spTree>
    <p:extLst>
      <p:ext uri="{BB962C8B-B14F-4D97-AF65-F5344CB8AC3E}">
        <p14:creationId xmlns:p14="http://schemas.microsoft.com/office/powerpoint/2010/main" val="94902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Banking Stability</a:t>
            </a:r>
            <a:endParaRPr lang="en-US" dirty="0"/>
          </a:p>
        </p:txBody>
      </p:sp>
      <p:sp>
        <p:nvSpPr>
          <p:cNvPr id="3" name="Content Placeholder 2"/>
          <p:cNvSpPr>
            <a:spLocks noGrp="1"/>
          </p:cNvSpPr>
          <p:nvPr>
            <p:ph sz="half" idx="1"/>
          </p:nvPr>
        </p:nvSpPr>
        <p:spPr>
          <a:xfrm>
            <a:off x="228600" y="1536192"/>
            <a:ext cx="3886200" cy="5093208"/>
          </a:xfrm>
        </p:spPr>
        <p:txBody>
          <a:bodyPr>
            <a:normAutofit fontScale="92500" lnSpcReduction="10000"/>
          </a:bodyPr>
          <a:lstStyle/>
          <a:p>
            <a:r>
              <a:rPr lang="en-US" dirty="0" smtClean="0"/>
              <a:t>Jackson was against the Second Bank of the United States</a:t>
            </a:r>
          </a:p>
          <a:p>
            <a:r>
              <a:rPr lang="en-US" dirty="0" smtClean="0"/>
              <a:t>Bank played important role in keeping money supply stable</a:t>
            </a:r>
          </a:p>
          <a:p>
            <a:r>
              <a:rPr lang="en-US" dirty="0" smtClean="0"/>
              <a:t>US Bank regularly collected state bank notes and asked the state banks to redeem them for gold and silver</a:t>
            </a:r>
          </a:p>
          <a:p>
            <a:r>
              <a:rPr lang="en-US" dirty="0" smtClean="0"/>
              <a:t>Forced banks to be careful</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600200"/>
            <a:ext cx="3286423" cy="4648200"/>
          </a:xfrm>
        </p:spPr>
      </p:pic>
    </p:spTree>
    <p:extLst>
      <p:ext uri="{BB962C8B-B14F-4D97-AF65-F5344CB8AC3E}">
        <p14:creationId xmlns:p14="http://schemas.microsoft.com/office/powerpoint/2010/main" val="53886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Battle Against the Bank</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2438400"/>
            <a:ext cx="4064760" cy="2870050"/>
          </a:xfrm>
        </p:spPr>
      </p:pic>
      <p:sp>
        <p:nvSpPr>
          <p:cNvPr id="4" name="Content Placeholder 3"/>
          <p:cNvSpPr>
            <a:spLocks noGrp="1"/>
          </p:cNvSpPr>
          <p:nvPr>
            <p:ph sz="half" idx="2"/>
          </p:nvPr>
        </p:nvSpPr>
        <p:spPr>
          <a:xfrm>
            <a:off x="4419600" y="1536192"/>
            <a:ext cx="3886200" cy="5169408"/>
          </a:xfrm>
        </p:spPr>
        <p:txBody>
          <a:bodyPr>
            <a:normAutofit fontScale="92500" lnSpcReduction="20000"/>
          </a:bodyPr>
          <a:lstStyle/>
          <a:p>
            <a:r>
              <a:rPr lang="en-US" dirty="0" smtClean="0"/>
              <a:t>In 1832, Congress approved extension of bank for 20 more years</a:t>
            </a:r>
          </a:p>
          <a:p>
            <a:r>
              <a:rPr lang="en-US" dirty="0" smtClean="0"/>
              <a:t>Jackson vetoed the bill</a:t>
            </a:r>
          </a:p>
          <a:p>
            <a:r>
              <a:rPr lang="en-US" dirty="0" smtClean="0"/>
              <a:t>Jackson removed governments deposits from the bank and put them in state banks</a:t>
            </a:r>
          </a:p>
          <a:p>
            <a:r>
              <a:rPr lang="en-US" dirty="0" smtClean="0"/>
              <a:t>Jackson won a large political victory because people distrusted the bank</a:t>
            </a:r>
          </a:p>
          <a:p>
            <a:r>
              <a:rPr lang="en-US" dirty="0" smtClean="0"/>
              <a:t>But the end of the bank contributed significantly to future financial issues</a:t>
            </a:r>
            <a:endParaRPr lang="en-US" dirty="0"/>
          </a:p>
        </p:txBody>
      </p:sp>
    </p:spTree>
    <p:extLst>
      <p:ext uri="{BB962C8B-B14F-4D97-AF65-F5344CB8AC3E}">
        <p14:creationId xmlns:p14="http://schemas.microsoft.com/office/powerpoint/2010/main" val="248594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Nationalism</a:t>
            </a:r>
            <a:endParaRPr lang="en-US" dirty="0"/>
          </a:p>
        </p:txBody>
      </p:sp>
      <p:sp>
        <p:nvSpPr>
          <p:cNvPr id="3" name="Text Placeholder 2"/>
          <p:cNvSpPr>
            <a:spLocks noGrp="1"/>
          </p:cNvSpPr>
          <p:nvPr>
            <p:ph type="body" idx="1"/>
          </p:nvPr>
        </p:nvSpPr>
        <p:spPr>
          <a:xfrm>
            <a:off x="762000" y="3852863"/>
            <a:ext cx="6096000" cy="1633538"/>
          </a:xfrm>
        </p:spPr>
        <p:txBody>
          <a:bodyPr/>
          <a:lstStyle/>
          <a:p>
            <a:r>
              <a:rPr lang="en-US" dirty="0" smtClean="0"/>
              <a:t>Section One</a:t>
            </a:r>
            <a:endParaRPr lang="en-US" dirty="0"/>
          </a:p>
        </p:txBody>
      </p:sp>
    </p:spTree>
    <p:extLst>
      <p:ext uri="{BB962C8B-B14F-4D97-AF65-F5344CB8AC3E}">
        <p14:creationId xmlns:p14="http://schemas.microsoft.com/office/powerpoint/2010/main" val="19673374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Party Emerges</a:t>
            </a:r>
            <a:endParaRPr lang="en-US" dirty="0"/>
          </a:p>
        </p:txBody>
      </p:sp>
      <p:sp>
        <p:nvSpPr>
          <p:cNvPr id="3" name="Content Placeholder 2"/>
          <p:cNvSpPr>
            <a:spLocks noGrp="1"/>
          </p:cNvSpPr>
          <p:nvPr>
            <p:ph sz="half" idx="1"/>
          </p:nvPr>
        </p:nvSpPr>
        <p:spPr/>
        <p:txBody>
          <a:bodyPr/>
          <a:lstStyle/>
          <a:p>
            <a:r>
              <a:rPr lang="en-US" dirty="0" smtClean="0"/>
              <a:t>The Whig party emerged in mid-1830s</a:t>
            </a:r>
          </a:p>
          <a:p>
            <a:r>
              <a:rPr lang="en-US" dirty="0" smtClean="0"/>
              <a:t>Whigs advocated larger federal government, industrial and commercial development and centralized economy</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91000" y="2514600"/>
            <a:ext cx="4064000" cy="2590800"/>
          </a:xfrm>
        </p:spPr>
      </p:pic>
    </p:spTree>
    <p:extLst>
      <p:ext uri="{BB962C8B-B14F-4D97-AF65-F5344CB8AC3E}">
        <p14:creationId xmlns:p14="http://schemas.microsoft.com/office/powerpoint/2010/main" val="428978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Van Buren Presidency</a:t>
            </a:r>
            <a:endParaRPr lang="en-US" dirty="0"/>
          </a:p>
        </p:txBody>
      </p:sp>
      <p:sp>
        <p:nvSpPr>
          <p:cNvPr id="4" name="Content Placeholder 3"/>
          <p:cNvSpPr>
            <a:spLocks noGrp="1"/>
          </p:cNvSpPr>
          <p:nvPr>
            <p:ph sz="half" idx="2"/>
          </p:nvPr>
        </p:nvSpPr>
        <p:spPr>
          <a:xfrm>
            <a:off x="4419600" y="1536192"/>
            <a:ext cx="3810000" cy="5093208"/>
          </a:xfrm>
        </p:spPr>
        <p:txBody>
          <a:bodyPr>
            <a:normAutofit fontScale="92500" lnSpcReduction="20000"/>
          </a:bodyPr>
          <a:lstStyle/>
          <a:p>
            <a:r>
              <a:rPr lang="en-US" dirty="0" smtClean="0"/>
              <a:t>Democrat Martin Van Buren (Jackson’s VP) wins the 1836 election</a:t>
            </a:r>
          </a:p>
          <a:p>
            <a:r>
              <a:rPr lang="en-US" dirty="0" smtClean="0"/>
              <a:t>Just after becoming president, a crippling economic crisis hit the nation</a:t>
            </a:r>
          </a:p>
          <a:p>
            <a:pPr marL="114300" indent="0">
              <a:buNone/>
            </a:pPr>
            <a:r>
              <a:rPr lang="en-US" dirty="0" smtClean="0"/>
              <a:t>PANIC OF 1837: economic crisis in 1837 in which many banks and business failed, farmers lost land and unemployment soared</a:t>
            </a:r>
          </a:p>
          <a:p>
            <a:r>
              <a:rPr lang="en-US" dirty="0" smtClean="0"/>
              <a:t>Van Buren did little to ease the crisis</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98843" y="1536700"/>
            <a:ext cx="3574313" cy="4589463"/>
          </a:xfrm>
        </p:spPr>
      </p:pic>
    </p:spTree>
    <p:extLst>
      <p:ext uri="{BB962C8B-B14F-4D97-AF65-F5344CB8AC3E}">
        <p14:creationId xmlns:p14="http://schemas.microsoft.com/office/powerpoint/2010/main" val="78012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Shortest Term</a:t>
            </a:r>
            <a:endParaRPr lang="en-US" dirty="0"/>
          </a:p>
        </p:txBody>
      </p:sp>
      <p:sp>
        <p:nvSpPr>
          <p:cNvPr id="3" name="Content Placeholder 2"/>
          <p:cNvSpPr>
            <a:spLocks noGrp="1"/>
          </p:cNvSpPr>
          <p:nvPr>
            <p:ph sz="half" idx="1"/>
          </p:nvPr>
        </p:nvSpPr>
        <p:spPr>
          <a:xfrm>
            <a:off x="228600" y="1447800"/>
            <a:ext cx="4191000" cy="5169408"/>
          </a:xfrm>
        </p:spPr>
        <p:txBody>
          <a:bodyPr>
            <a:noAutofit/>
          </a:bodyPr>
          <a:lstStyle/>
          <a:p>
            <a:r>
              <a:rPr lang="en-US" sz="2300" dirty="0" smtClean="0"/>
              <a:t>Whigs run William Henry Harrison in the 1840 Election</a:t>
            </a:r>
          </a:p>
          <a:p>
            <a:r>
              <a:rPr lang="en-US" sz="2300" dirty="0" smtClean="0"/>
              <a:t>Slogan is “Tippecanoe and Tyler, too!”</a:t>
            </a:r>
          </a:p>
          <a:p>
            <a:r>
              <a:rPr lang="en-US" sz="2300" dirty="0" smtClean="0"/>
              <a:t>Harrison wins and gives his inauguration speech on March 4, 1841 in bitter cold without a coat</a:t>
            </a:r>
          </a:p>
          <a:p>
            <a:r>
              <a:rPr lang="en-US" sz="2300" dirty="0" smtClean="0"/>
              <a:t>Harrison dies of pneumonia 32 days later</a:t>
            </a:r>
          </a:p>
          <a:p>
            <a:r>
              <a:rPr lang="en-US" sz="2300" dirty="0" smtClean="0"/>
              <a:t>Served the shortest term of any US President</a:t>
            </a:r>
          </a:p>
          <a:p>
            <a:r>
              <a:rPr lang="en-US" sz="2300" dirty="0" smtClean="0"/>
              <a:t>Vice President John Tyler succeeds him</a:t>
            </a:r>
          </a:p>
          <a:p>
            <a:endParaRPr lang="en-US" sz="23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752600"/>
            <a:ext cx="3657600" cy="4369259"/>
          </a:xfrm>
        </p:spPr>
      </p:pic>
    </p:spTree>
    <p:extLst>
      <p:ext uri="{BB962C8B-B14F-4D97-AF65-F5344CB8AC3E}">
        <p14:creationId xmlns:p14="http://schemas.microsoft.com/office/powerpoint/2010/main" val="271007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Tyler Years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5787" y="1688306"/>
            <a:ext cx="3400425" cy="4286250"/>
          </a:xfrm>
        </p:spPr>
      </p:pic>
      <p:sp>
        <p:nvSpPr>
          <p:cNvPr id="4" name="Content Placeholder 3"/>
          <p:cNvSpPr>
            <a:spLocks noGrp="1"/>
          </p:cNvSpPr>
          <p:nvPr>
            <p:ph sz="half" idx="2"/>
          </p:nvPr>
        </p:nvSpPr>
        <p:spPr>
          <a:xfrm>
            <a:off x="4419600" y="1536192"/>
            <a:ext cx="3810000" cy="4864608"/>
          </a:xfrm>
        </p:spPr>
        <p:txBody>
          <a:bodyPr>
            <a:normAutofit/>
          </a:bodyPr>
          <a:lstStyle/>
          <a:p>
            <a:r>
              <a:rPr lang="en-US" dirty="0" smtClean="0"/>
              <a:t>Mockingly called “His </a:t>
            </a:r>
            <a:r>
              <a:rPr lang="en-US" dirty="0" err="1" smtClean="0"/>
              <a:t>Accidency</a:t>
            </a:r>
            <a:r>
              <a:rPr lang="en-US" dirty="0" smtClean="0"/>
              <a:t>”</a:t>
            </a:r>
          </a:p>
          <a:p>
            <a:r>
              <a:rPr lang="en-US" dirty="0" smtClean="0"/>
              <a:t>Plagued with foreign relations issues</a:t>
            </a:r>
          </a:p>
          <a:p>
            <a:pPr marL="114300" indent="0">
              <a:buNone/>
            </a:pPr>
            <a:r>
              <a:rPr lang="en-US" dirty="0" smtClean="0"/>
              <a:t>WEBSTER-ASHBURTON TREATY: signed in 1842 to establish firm boundary between the US and Canada from Maine to Minnesota</a:t>
            </a:r>
            <a:endParaRPr lang="en-US" dirty="0"/>
          </a:p>
        </p:txBody>
      </p:sp>
    </p:spTree>
    <p:extLst>
      <p:ext uri="{BB962C8B-B14F-4D97-AF65-F5344CB8AC3E}">
        <p14:creationId xmlns:p14="http://schemas.microsoft.com/office/powerpoint/2010/main" val="129472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 of reform</a:t>
            </a:r>
            <a:endParaRPr lang="en-US" dirty="0"/>
          </a:p>
        </p:txBody>
      </p:sp>
      <p:sp>
        <p:nvSpPr>
          <p:cNvPr id="3" name="Text Placeholder 2"/>
          <p:cNvSpPr>
            <a:spLocks noGrp="1"/>
          </p:cNvSpPr>
          <p:nvPr>
            <p:ph type="body" idx="1"/>
          </p:nvPr>
        </p:nvSpPr>
        <p:spPr>
          <a:xfrm>
            <a:off x="762000" y="3852863"/>
            <a:ext cx="6096000" cy="1633538"/>
          </a:xfrm>
        </p:spPr>
        <p:txBody>
          <a:bodyPr/>
          <a:lstStyle/>
          <a:p>
            <a:r>
              <a:rPr lang="en-US" dirty="0" smtClean="0"/>
              <a:t>Section Five</a:t>
            </a:r>
            <a:endParaRPr lang="en-US" dirty="0"/>
          </a:p>
        </p:txBody>
      </p:sp>
    </p:spTree>
    <p:extLst>
      <p:ext uri="{BB962C8B-B14F-4D97-AF65-F5344CB8AC3E}">
        <p14:creationId xmlns:p14="http://schemas.microsoft.com/office/powerpoint/2010/main" val="98087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Reforming Society</a:t>
            </a:r>
            <a:endParaRPr lang="en-US" dirty="0"/>
          </a:p>
        </p:txBody>
      </p:sp>
      <p:sp>
        <p:nvSpPr>
          <p:cNvPr id="5" name="Content Placeholder 4"/>
          <p:cNvSpPr>
            <a:spLocks noGrp="1"/>
          </p:cNvSpPr>
          <p:nvPr>
            <p:ph sz="half" idx="1"/>
          </p:nvPr>
        </p:nvSpPr>
        <p:spPr>
          <a:xfrm>
            <a:off x="228600" y="1536192"/>
            <a:ext cx="4038600" cy="5093208"/>
          </a:xfrm>
        </p:spPr>
        <p:txBody>
          <a:bodyPr>
            <a:noAutofit/>
          </a:bodyPr>
          <a:lstStyle/>
          <a:p>
            <a:r>
              <a:rPr lang="en-US" sz="2100" dirty="0" smtClean="0"/>
              <a:t>Reform movements of the mid-1800s were widespread</a:t>
            </a:r>
          </a:p>
          <a:p>
            <a:r>
              <a:rPr lang="en-US" sz="2100" dirty="0" smtClean="0"/>
              <a:t>Stemmed from revival of religious fervor</a:t>
            </a:r>
          </a:p>
          <a:p>
            <a:pPr marL="114300" indent="0">
              <a:buNone/>
            </a:pPr>
            <a:r>
              <a:rPr lang="en-US" sz="2100" dirty="0" smtClean="0"/>
              <a:t>FERVOR: intense and passionate feeling</a:t>
            </a:r>
          </a:p>
          <a:p>
            <a:r>
              <a:rPr lang="en-US" sz="2100" dirty="0" smtClean="0"/>
              <a:t>Associations known as benevolent societies sprang up</a:t>
            </a:r>
          </a:p>
          <a:p>
            <a:pPr marL="114300" indent="0">
              <a:buNone/>
            </a:pPr>
            <a:r>
              <a:rPr lang="en-US" sz="2100" dirty="0" smtClean="0"/>
              <a:t>BENEVOLENT SOCIETIES: association focused on spreading the word of God and combating social problems</a:t>
            </a:r>
          </a:p>
          <a:p>
            <a:r>
              <a:rPr lang="en-US" sz="2100" dirty="0" smtClean="0"/>
              <a:t>Young women joined reform movements in large numbers</a:t>
            </a:r>
            <a:endParaRPr lang="en-US" sz="21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752600"/>
            <a:ext cx="3352800" cy="4442460"/>
          </a:xfrm>
        </p:spPr>
      </p:pic>
    </p:spTree>
    <p:extLst>
      <p:ext uri="{BB962C8B-B14F-4D97-AF65-F5344CB8AC3E}">
        <p14:creationId xmlns:p14="http://schemas.microsoft.com/office/powerpoint/2010/main" val="139127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Movements for Reform</a:t>
            </a:r>
            <a:endParaRPr lang="en-US" dirty="0"/>
          </a:p>
        </p:txBody>
      </p:sp>
      <p:sp>
        <p:nvSpPr>
          <p:cNvPr id="4" name="Content Placeholder 3"/>
          <p:cNvSpPr>
            <a:spLocks noGrp="1"/>
          </p:cNvSpPr>
          <p:nvPr>
            <p:ph sz="half" idx="2"/>
          </p:nvPr>
        </p:nvSpPr>
        <p:spPr>
          <a:xfrm>
            <a:off x="2819400" y="1536192"/>
            <a:ext cx="5486400" cy="5169408"/>
          </a:xfrm>
        </p:spPr>
        <p:txBody>
          <a:bodyPr>
            <a:normAutofit fontScale="77500" lnSpcReduction="20000"/>
          </a:bodyPr>
          <a:lstStyle/>
          <a:p>
            <a:r>
              <a:rPr lang="en-US" dirty="0" smtClean="0"/>
              <a:t>Temperance movement pushed for laws against drinking alcohol</a:t>
            </a:r>
          </a:p>
          <a:p>
            <a:pPr marL="114300" indent="0">
              <a:buNone/>
            </a:pPr>
            <a:r>
              <a:rPr lang="en-US" dirty="0" smtClean="0"/>
              <a:t>TEMPERANCE: moderation in the consumption of alcohol</a:t>
            </a:r>
          </a:p>
          <a:p>
            <a:r>
              <a:rPr lang="en-US" dirty="0" smtClean="0"/>
              <a:t>Prison reform movement prompted Americans to improve prison system</a:t>
            </a:r>
          </a:p>
          <a:p>
            <a:r>
              <a:rPr lang="en-US" dirty="0" smtClean="0"/>
              <a:t>Educational reform movement pushed for a system of public education </a:t>
            </a:r>
          </a:p>
          <a:p>
            <a:r>
              <a:rPr lang="en-US" dirty="0" smtClean="0"/>
              <a:t>Two major leaders of </a:t>
            </a:r>
            <a:r>
              <a:rPr lang="en-US" dirty="0" err="1" smtClean="0"/>
              <a:t>edu</a:t>
            </a:r>
            <a:r>
              <a:rPr lang="en-US" dirty="0" smtClean="0"/>
              <a:t>. </a:t>
            </a:r>
            <a:r>
              <a:rPr lang="en-US" dirty="0"/>
              <a:t>r</a:t>
            </a:r>
            <a:r>
              <a:rPr lang="en-US" dirty="0" smtClean="0"/>
              <a:t>eform were Horace Mann from MA and Calvin Wiley from NC</a:t>
            </a:r>
          </a:p>
          <a:p>
            <a:r>
              <a:rPr lang="en-US" dirty="0" smtClean="0"/>
              <a:t>Women’s education grew as well </a:t>
            </a:r>
          </a:p>
          <a:p>
            <a:r>
              <a:rPr lang="en-US" dirty="0" smtClean="0"/>
              <a:t>Emma Willard founded a boarding school and Mary Lyon opened Mount Holyoke College</a:t>
            </a:r>
          </a:p>
          <a:p>
            <a:r>
              <a:rPr lang="en-US" dirty="0" smtClean="0"/>
              <a:t>Elizabeth Blackwell became the first woman to earn a medical degree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651" y="1600200"/>
            <a:ext cx="2006600" cy="2438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51" y="4191000"/>
            <a:ext cx="2006600" cy="2415521"/>
          </a:xfrm>
          <a:prstGeom prst="rect">
            <a:avLst/>
          </a:prstGeom>
        </p:spPr>
      </p:pic>
    </p:spTree>
    <p:extLst>
      <p:ext uri="{BB962C8B-B14F-4D97-AF65-F5344CB8AC3E}">
        <p14:creationId xmlns:p14="http://schemas.microsoft.com/office/powerpoint/2010/main" val="137404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Women’s Movement</a:t>
            </a:r>
            <a:endParaRPr lang="en-US" dirty="0"/>
          </a:p>
        </p:txBody>
      </p:sp>
      <p:sp>
        <p:nvSpPr>
          <p:cNvPr id="3" name="Content Placeholder 2"/>
          <p:cNvSpPr>
            <a:spLocks noGrp="1"/>
          </p:cNvSpPr>
          <p:nvPr>
            <p:ph sz="half" idx="1"/>
          </p:nvPr>
        </p:nvSpPr>
        <p:spPr>
          <a:xfrm>
            <a:off x="152400" y="1536192"/>
            <a:ext cx="4267200" cy="5169408"/>
          </a:xfrm>
        </p:spPr>
        <p:txBody>
          <a:bodyPr>
            <a:noAutofit/>
          </a:bodyPr>
          <a:lstStyle/>
          <a:p>
            <a:r>
              <a:rPr lang="en-US" sz="2100" dirty="0" smtClean="0"/>
              <a:t>The idea that women should be homemakers evolved into a set of ideas known as “true womanhood”</a:t>
            </a:r>
          </a:p>
          <a:p>
            <a:r>
              <a:rPr lang="en-US" sz="2100" dirty="0" smtClean="0"/>
              <a:t>Women became involved in moral crusades of the era and argued for greater political rights</a:t>
            </a:r>
          </a:p>
          <a:p>
            <a:r>
              <a:rPr lang="en-US" sz="2100" dirty="0" smtClean="0"/>
              <a:t>In 1848, </a:t>
            </a:r>
            <a:r>
              <a:rPr lang="en-US" sz="2100" dirty="0" err="1" smtClean="0"/>
              <a:t>Lucretia</a:t>
            </a:r>
            <a:r>
              <a:rPr lang="en-US" sz="2100" dirty="0" smtClean="0"/>
              <a:t> Mott and Elizabeth Cady Stanton organized the Seneca Falls Convention</a:t>
            </a:r>
          </a:p>
          <a:p>
            <a:r>
              <a:rPr lang="en-US" sz="2100" dirty="0" smtClean="0"/>
              <a:t>Gathering of women reformers marked the beginning of an organized women’s movement</a:t>
            </a:r>
          </a:p>
          <a:p>
            <a:r>
              <a:rPr lang="en-US" sz="2100" dirty="0" smtClean="0"/>
              <a:t>Unofficial beginning for struggle of women’s voting rights</a:t>
            </a:r>
            <a:endParaRPr lang="en-US" sz="21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2133600"/>
            <a:ext cx="3657600" cy="3657600"/>
          </a:xfrm>
        </p:spPr>
      </p:pic>
    </p:spTree>
    <p:extLst>
      <p:ext uri="{BB962C8B-B14F-4D97-AF65-F5344CB8AC3E}">
        <p14:creationId xmlns:p14="http://schemas.microsoft.com/office/powerpoint/2010/main" val="320279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Abolitionist movement</a:t>
            </a:r>
            <a:endParaRPr lang="en-US" dirty="0"/>
          </a:p>
        </p:txBody>
      </p:sp>
      <p:sp>
        <p:nvSpPr>
          <p:cNvPr id="3" name="Text Placeholder 2"/>
          <p:cNvSpPr>
            <a:spLocks noGrp="1"/>
          </p:cNvSpPr>
          <p:nvPr>
            <p:ph type="body" idx="1"/>
          </p:nvPr>
        </p:nvSpPr>
        <p:spPr>
          <a:xfrm>
            <a:off x="762000" y="3852863"/>
            <a:ext cx="6096000" cy="1633538"/>
          </a:xfrm>
        </p:spPr>
        <p:txBody>
          <a:bodyPr/>
          <a:lstStyle/>
          <a:p>
            <a:r>
              <a:rPr lang="en-US" dirty="0" smtClean="0"/>
              <a:t>Section Six</a:t>
            </a:r>
            <a:endParaRPr lang="en-US" dirty="0"/>
          </a:p>
        </p:txBody>
      </p:sp>
    </p:spTree>
    <p:extLst>
      <p:ext uri="{BB962C8B-B14F-4D97-AF65-F5344CB8AC3E}">
        <p14:creationId xmlns:p14="http://schemas.microsoft.com/office/powerpoint/2010/main" val="32891521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Early </a:t>
            </a:r>
            <a:r>
              <a:rPr lang="en-US" dirty="0" smtClean="0"/>
              <a:t>Opposition to Slavery</a:t>
            </a:r>
            <a:endParaRPr lang="en-US" dirty="0"/>
          </a:p>
        </p:txBody>
      </p:sp>
      <p:sp>
        <p:nvSpPr>
          <p:cNvPr id="5" name="Content Placeholder 4"/>
          <p:cNvSpPr>
            <a:spLocks noGrp="1"/>
          </p:cNvSpPr>
          <p:nvPr>
            <p:ph sz="half" idx="1"/>
          </p:nvPr>
        </p:nvSpPr>
        <p:spPr>
          <a:xfrm>
            <a:off x="457200" y="2819400"/>
            <a:ext cx="7543800" cy="3810000"/>
          </a:xfrm>
        </p:spPr>
        <p:txBody>
          <a:bodyPr>
            <a:normAutofit lnSpcReduction="10000"/>
          </a:bodyPr>
          <a:lstStyle/>
          <a:p>
            <a:r>
              <a:rPr lang="en-US" dirty="0" smtClean="0"/>
              <a:t>Early antislavery groups supported gradualism</a:t>
            </a:r>
          </a:p>
          <a:p>
            <a:pPr marL="114300" indent="0">
              <a:buNone/>
            </a:pPr>
            <a:r>
              <a:rPr lang="en-US" dirty="0" smtClean="0"/>
              <a:t>GRADUALISM: belief that slavery had to be ended gradually</a:t>
            </a:r>
          </a:p>
          <a:p>
            <a:r>
              <a:rPr lang="en-US" dirty="0" smtClean="0"/>
              <a:t>American Colonization Society supported moving African Americans to Africa</a:t>
            </a:r>
          </a:p>
          <a:p>
            <a:r>
              <a:rPr lang="en-US" dirty="0" smtClean="0"/>
              <a:t>Never a realistic solution to slavery and racism</a:t>
            </a:r>
          </a:p>
          <a:p>
            <a:r>
              <a:rPr lang="en-US" dirty="0" smtClean="0"/>
              <a:t>Impossible to move AND this was home for most African Americans</a:t>
            </a:r>
            <a:endParaRPr lang="en-US" dirty="0"/>
          </a:p>
        </p:txBody>
      </p:sp>
      <p:sp>
        <p:nvSpPr>
          <p:cNvPr id="7" name="TextBox 6"/>
          <p:cNvSpPr txBox="1"/>
          <p:nvPr/>
        </p:nvSpPr>
        <p:spPr>
          <a:xfrm>
            <a:off x="228600" y="1524000"/>
            <a:ext cx="8001000" cy="992579"/>
          </a:xfrm>
          <a:prstGeom prst="rect">
            <a:avLst/>
          </a:prstGeom>
          <a:noFill/>
        </p:spPr>
        <p:txBody>
          <a:bodyPr wrap="square" rtlCol="0">
            <a:spAutoFit/>
          </a:bodyPr>
          <a:lstStyle/>
          <a:p>
            <a:pPr algn="ctr"/>
            <a:r>
              <a:rPr lang="en-US" sz="1950" dirty="0" smtClean="0"/>
              <a:t>By the 1830’s, a growing number of Americans had begun to demand an immediate end to slavery in the South. Of all the reform movements that began in the early 1800s, the movement to end slavery was the most divisive. </a:t>
            </a:r>
            <a:endParaRPr lang="en-US" sz="1950" dirty="0"/>
          </a:p>
        </p:txBody>
      </p:sp>
    </p:spTree>
    <p:extLst>
      <p:ext uri="{BB962C8B-B14F-4D97-AF65-F5344CB8AC3E}">
        <p14:creationId xmlns:p14="http://schemas.microsoft.com/office/powerpoint/2010/main" val="126441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Era of Good Feelings</a:t>
            </a:r>
            <a:endParaRPr lang="en-US"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0600" y="2209800"/>
            <a:ext cx="3255169" cy="3255169"/>
          </a:xfrm>
        </p:spPr>
      </p:pic>
      <p:sp>
        <p:nvSpPr>
          <p:cNvPr id="7" name="Content Placeholder 6"/>
          <p:cNvSpPr>
            <a:spLocks noGrp="1"/>
          </p:cNvSpPr>
          <p:nvPr>
            <p:ph sz="half" idx="2"/>
          </p:nvPr>
        </p:nvSpPr>
        <p:spPr/>
        <p:txBody>
          <a:bodyPr/>
          <a:lstStyle/>
          <a:p>
            <a:r>
              <a:rPr lang="en-US" dirty="0" smtClean="0"/>
              <a:t>Time after the War of 1812 is known as the Era of Good Feelings</a:t>
            </a:r>
          </a:p>
          <a:p>
            <a:r>
              <a:rPr lang="en-US" dirty="0" smtClean="0"/>
              <a:t>President James Monroe is in office from 1817 to 1825</a:t>
            </a:r>
          </a:p>
          <a:p>
            <a:r>
              <a:rPr lang="en-US" dirty="0" smtClean="0"/>
              <a:t>American leaders prepared programs to bind the nation together</a:t>
            </a:r>
            <a:endParaRPr lang="en-US" dirty="0"/>
          </a:p>
        </p:txBody>
      </p:sp>
    </p:spTree>
    <p:extLst>
      <p:ext uri="{BB962C8B-B14F-4D97-AF65-F5344CB8AC3E}">
        <p14:creationId xmlns:p14="http://schemas.microsoft.com/office/powerpoint/2010/main" val="81999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Abolitionists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002631"/>
            <a:ext cx="3657600" cy="3657600"/>
          </a:xfrm>
        </p:spPr>
      </p:pic>
      <p:sp>
        <p:nvSpPr>
          <p:cNvPr id="4" name="Content Placeholder 3"/>
          <p:cNvSpPr>
            <a:spLocks noGrp="1"/>
          </p:cNvSpPr>
          <p:nvPr>
            <p:ph sz="half" idx="2"/>
          </p:nvPr>
        </p:nvSpPr>
        <p:spPr>
          <a:xfrm>
            <a:off x="4191000" y="1536192"/>
            <a:ext cx="4038600" cy="4940808"/>
          </a:xfrm>
        </p:spPr>
        <p:txBody>
          <a:bodyPr>
            <a:normAutofit fontScale="92500" lnSpcReduction="20000"/>
          </a:bodyPr>
          <a:lstStyle/>
          <a:p>
            <a:r>
              <a:rPr lang="en-US" dirty="0" smtClean="0"/>
              <a:t>Idea of abolition gained popularity in the 1830s</a:t>
            </a:r>
          </a:p>
          <a:p>
            <a:pPr marL="114300" indent="0">
              <a:buNone/>
            </a:pPr>
            <a:r>
              <a:rPr lang="en-US" dirty="0" smtClean="0"/>
              <a:t>ABOLITION: immediate ending of slavery</a:t>
            </a:r>
          </a:p>
          <a:p>
            <a:r>
              <a:rPr lang="en-US" dirty="0" smtClean="0"/>
              <a:t>Abolitionists believed that slavery was an enormous evil </a:t>
            </a:r>
          </a:p>
          <a:p>
            <a:r>
              <a:rPr lang="en-US" dirty="0" smtClean="0"/>
              <a:t>Most well-known advocates included David Walker and William Lloyd Garrison</a:t>
            </a:r>
          </a:p>
          <a:p>
            <a:r>
              <a:rPr lang="en-US" dirty="0" smtClean="0"/>
              <a:t>Argued for emancipation</a:t>
            </a:r>
          </a:p>
          <a:p>
            <a:pPr marL="114300" indent="0">
              <a:buNone/>
            </a:pPr>
            <a:r>
              <a:rPr lang="en-US" dirty="0" smtClean="0"/>
              <a:t>EMANCIPATION: freeing of all enslaved people</a:t>
            </a:r>
            <a:endParaRPr lang="en-US" dirty="0"/>
          </a:p>
        </p:txBody>
      </p:sp>
    </p:spTree>
    <p:extLst>
      <p:ext uri="{BB962C8B-B14F-4D97-AF65-F5344CB8AC3E}">
        <p14:creationId xmlns:p14="http://schemas.microsoft.com/office/powerpoint/2010/main" val="236130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African American Abolitionists</a:t>
            </a:r>
            <a:endParaRPr lang="en-US" dirty="0"/>
          </a:p>
        </p:txBody>
      </p:sp>
      <p:sp>
        <p:nvSpPr>
          <p:cNvPr id="3" name="Content Placeholder 2"/>
          <p:cNvSpPr>
            <a:spLocks noGrp="1"/>
          </p:cNvSpPr>
          <p:nvPr>
            <p:ph sz="half" idx="1"/>
          </p:nvPr>
        </p:nvSpPr>
        <p:spPr>
          <a:xfrm>
            <a:off x="228600" y="1536192"/>
            <a:ext cx="3886200" cy="5093208"/>
          </a:xfrm>
        </p:spPr>
        <p:txBody>
          <a:bodyPr>
            <a:normAutofit fontScale="92500"/>
          </a:bodyPr>
          <a:lstStyle/>
          <a:p>
            <a:r>
              <a:rPr lang="en-US" dirty="0" smtClean="0"/>
              <a:t>Free African Americans took a prominent role in the movement</a:t>
            </a:r>
          </a:p>
          <a:p>
            <a:r>
              <a:rPr lang="en-US" dirty="0" smtClean="0"/>
              <a:t>Frederick Douglass, who escaped from slavery in Maryland, was a leader</a:t>
            </a:r>
          </a:p>
          <a:p>
            <a:r>
              <a:rPr lang="en-US" dirty="0" smtClean="0"/>
              <a:t>Wrote </a:t>
            </a:r>
            <a:r>
              <a:rPr lang="en-US" i="1" dirty="0" smtClean="0"/>
              <a:t>Narrative of the Life of Frederick Douglass</a:t>
            </a:r>
            <a:endParaRPr lang="en-US" dirty="0" smtClean="0"/>
          </a:p>
          <a:p>
            <a:r>
              <a:rPr lang="en-US" dirty="0" smtClean="0"/>
              <a:t>Sojourner Truth was a strong female voice in the fight against slavery</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0600" y="1752600"/>
            <a:ext cx="2909391" cy="4589463"/>
          </a:xfrm>
        </p:spPr>
      </p:pic>
    </p:spTree>
    <p:extLst>
      <p:ext uri="{BB962C8B-B14F-4D97-AF65-F5344CB8AC3E}">
        <p14:creationId xmlns:p14="http://schemas.microsoft.com/office/powerpoint/2010/main" val="164850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to Abolitionism</a:t>
            </a:r>
            <a:endParaRPr lang="en-US" dirty="0"/>
          </a:p>
        </p:txBody>
      </p:sp>
      <p:sp>
        <p:nvSpPr>
          <p:cNvPr id="4" name="Content Placeholder 3"/>
          <p:cNvSpPr>
            <a:spLocks noGrp="1"/>
          </p:cNvSpPr>
          <p:nvPr>
            <p:ph sz="half" idx="2"/>
          </p:nvPr>
        </p:nvSpPr>
        <p:spPr>
          <a:xfrm>
            <a:off x="457200" y="1981200"/>
            <a:ext cx="7543800" cy="3874008"/>
          </a:xfrm>
        </p:spPr>
        <p:txBody>
          <a:bodyPr>
            <a:normAutofit/>
          </a:bodyPr>
          <a:lstStyle/>
          <a:p>
            <a:r>
              <a:rPr lang="en-US" sz="3000" dirty="0" smtClean="0"/>
              <a:t>Abolitionism provoked a powerful response</a:t>
            </a:r>
          </a:p>
          <a:p>
            <a:r>
              <a:rPr lang="en-US" sz="3000" dirty="0" smtClean="0"/>
              <a:t>In the North, some supported while others did not</a:t>
            </a:r>
          </a:p>
          <a:p>
            <a:r>
              <a:rPr lang="en-US" sz="3000" dirty="0" smtClean="0"/>
              <a:t>In the South, many feared their entire way of life was under attack</a:t>
            </a:r>
          </a:p>
          <a:p>
            <a:r>
              <a:rPr lang="en-US" sz="3000" dirty="0" smtClean="0"/>
              <a:t>Southerners rushed to defend slavery</a:t>
            </a:r>
            <a:endParaRPr lang="en-US" sz="3000" dirty="0"/>
          </a:p>
        </p:txBody>
      </p:sp>
    </p:spTree>
    <p:extLst>
      <p:ext uri="{BB962C8B-B14F-4D97-AF65-F5344CB8AC3E}">
        <p14:creationId xmlns:p14="http://schemas.microsoft.com/office/powerpoint/2010/main" val="176784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Reaction in the North</a:t>
            </a:r>
            <a:endParaRPr lang="en-US" dirty="0"/>
          </a:p>
        </p:txBody>
      </p:sp>
      <p:sp>
        <p:nvSpPr>
          <p:cNvPr id="3" name="Content Placeholder 2"/>
          <p:cNvSpPr>
            <a:spLocks noGrp="1"/>
          </p:cNvSpPr>
          <p:nvPr>
            <p:ph sz="half" idx="1"/>
          </p:nvPr>
        </p:nvSpPr>
        <p:spPr>
          <a:xfrm>
            <a:off x="228600" y="1536192"/>
            <a:ext cx="7772400" cy="5093208"/>
          </a:xfrm>
        </p:spPr>
        <p:txBody>
          <a:bodyPr>
            <a:normAutofit/>
          </a:bodyPr>
          <a:lstStyle/>
          <a:p>
            <a:r>
              <a:rPr lang="en-US" sz="3000" dirty="0" smtClean="0"/>
              <a:t>Some viewed the movement as a threat to the existing social system</a:t>
            </a:r>
          </a:p>
          <a:p>
            <a:r>
              <a:rPr lang="en-US" sz="3000" dirty="0" smtClean="0"/>
              <a:t>People worried about the economies of the two </a:t>
            </a:r>
            <a:r>
              <a:rPr lang="en-US" sz="3000" dirty="0" smtClean="0"/>
              <a:t>regions</a:t>
            </a:r>
          </a:p>
          <a:p>
            <a:r>
              <a:rPr lang="en-US" sz="3000" dirty="0" smtClean="0"/>
              <a:t>Northerners disliked Southern slave-catchers who kidnapped runaways in the North </a:t>
            </a:r>
          </a:p>
          <a:p>
            <a:r>
              <a:rPr lang="en-US" sz="3000" dirty="0" smtClean="0"/>
              <a:t>Several states passed personal liberty laws restricting recapture</a:t>
            </a:r>
            <a:endParaRPr lang="en-US" sz="3000" dirty="0" smtClean="0"/>
          </a:p>
          <a:p>
            <a:endParaRPr lang="en-US" dirty="0"/>
          </a:p>
        </p:txBody>
      </p:sp>
    </p:spTree>
    <p:extLst>
      <p:ext uri="{BB962C8B-B14F-4D97-AF65-F5344CB8AC3E}">
        <p14:creationId xmlns:p14="http://schemas.microsoft.com/office/powerpoint/2010/main" val="19404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Reaction in the South</a:t>
            </a:r>
            <a:endParaRPr lang="en-US" dirty="0"/>
          </a:p>
        </p:txBody>
      </p:sp>
      <p:sp>
        <p:nvSpPr>
          <p:cNvPr id="4" name="Content Placeholder 3"/>
          <p:cNvSpPr>
            <a:spLocks noGrp="1"/>
          </p:cNvSpPr>
          <p:nvPr>
            <p:ph sz="half" idx="2"/>
          </p:nvPr>
        </p:nvSpPr>
        <p:spPr>
          <a:xfrm>
            <a:off x="457200" y="2133600"/>
            <a:ext cx="7543800" cy="4483608"/>
          </a:xfrm>
        </p:spPr>
        <p:txBody>
          <a:bodyPr>
            <a:normAutofit/>
          </a:bodyPr>
          <a:lstStyle/>
          <a:p>
            <a:r>
              <a:rPr lang="en-US" sz="3000" dirty="0" smtClean="0"/>
              <a:t>Southerners responded by strongly defending the institution of slavery</a:t>
            </a:r>
          </a:p>
          <a:p>
            <a:r>
              <a:rPr lang="en-US" sz="3000" dirty="0" smtClean="0"/>
              <a:t>Despite the uproar caused, the movement was small in the South and in the North</a:t>
            </a:r>
          </a:p>
          <a:p>
            <a:r>
              <a:rPr lang="en-US" sz="3000" dirty="0" smtClean="0"/>
              <a:t>Slavery began dividing the nation more and more</a:t>
            </a:r>
            <a:endParaRPr lang="en-US" sz="3000" dirty="0"/>
          </a:p>
        </p:txBody>
      </p:sp>
    </p:spTree>
    <p:extLst>
      <p:ext uri="{BB962C8B-B14F-4D97-AF65-F5344CB8AC3E}">
        <p14:creationId xmlns:p14="http://schemas.microsoft.com/office/powerpoint/2010/main" val="11039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Second Bank</a:t>
            </a:r>
            <a:endParaRPr lang="en-US" dirty="0"/>
          </a:p>
        </p:txBody>
      </p:sp>
      <p:sp>
        <p:nvSpPr>
          <p:cNvPr id="3" name="Content Placeholder 2"/>
          <p:cNvSpPr>
            <a:spLocks noGrp="1"/>
          </p:cNvSpPr>
          <p:nvPr>
            <p:ph sz="half" idx="1"/>
          </p:nvPr>
        </p:nvSpPr>
        <p:spPr>
          <a:xfrm>
            <a:off x="304800" y="1524000"/>
            <a:ext cx="3810000" cy="5093208"/>
          </a:xfrm>
        </p:spPr>
        <p:txBody>
          <a:bodyPr>
            <a:normAutofit/>
          </a:bodyPr>
          <a:lstStyle/>
          <a:p>
            <a:r>
              <a:rPr lang="en-US" dirty="0" smtClean="0"/>
              <a:t>Re-charter of the 1</a:t>
            </a:r>
            <a:r>
              <a:rPr lang="en-US" baseline="30000" dirty="0" smtClean="0"/>
              <a:t>st</a:t>
            </a:r>
            <a:r>
              <a:rPr lang="en-US" dirty="0" smtClean="0"/>
              <a:t> bank was blocked in 1811</a:t>
            </a:r>
          </a:p>
          <a:p>
            <a:r>
              <a:rPr lang="en-US" dirty="0" smtClean="0"/>
              <a:t>This had disastrous results</a:t>
            </a:r>
          </a:p>
          <a:p>
            <a:r>
              <a:rPr lang="en-US" dirty="0" smtClean="0"/>
              <a:t>In 1816 John C. Calhoun proposed 2</a:t>
            </a:r>
            <a:r>
              <a:rPr lang="en-US" baseline="30000" dirty="0" smtClean="0"/>
              <a:t>nd</a:t>
            </a:r>
            <a:r>
              <a:rPr lang="en-US" dirty="0" smtClean="0"/>
              <a:t> bank</a:t>
            </a:r>
          </a:p>
          <a:p>
            <a:r>
              <a:rPr lang="en-US" dirty="0" smtClean="0"/>
              <a:t>Passed with support of Henry Clay and Daniel Webster</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19600" y="1682591"/>
            <a:ext cx="3657600" cy="4297680"/>
          </a:xfrm>
        </p:spPr>
      </p:pic>
    </p:spTree>
    <p:extLst>
      <p:ext uri="{BB962C8B-B14F-4D97-AF65-F5344CB8AC3E}">
        <p14:creationId xmlns:p14="http://schemas.microsoft.com/office/powerpoint/2010/main" val="288942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Tariffs and Transportation</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07173" y="1536700"/>
            <a:ext cx="2957653" cy="4589463"/>
          </a:xfrm>
        </p:spPr>
      </p:pic>
      <p:sp>
        <p:nvSpPr>
          <p:cNvPr id="4" name="Content Placeholder 3"/>
          <p:cNvSpPr>
            <a:spLocks noGrp="1"/>
          </p:cNvSpPr>
          <p:nvPr>
            <p:ph sz="half" idx="2"/>
          </p:nvPr>
        </p:nvSpPr>
        <p:spPr>
          <a:xfrm>
            <a:off x="4114800" y="1828800"/>
            <a:ext cx="4191000" cy="3950208"/>
          </a:xfrm>
        </p:spPr>
        <p:txBody>
          <a:bodyPr>
            <a:noAutofit/>
          </a:bodyPr>
          <a:lstStyle/>
          <a:p>
            <a:pPr marL="114300" indent="0">
              <a:buNone/>
            </a:pPr>
            <a:r>
              <a:rPr lang="en-US" sz="2900" dirty="0" smtClean="0"/>
              <a:t>TARIFF OF 1816: protective tariff that taxed imports</a:t>
            </a:r>
          </a:p>
          <a:p>
            <a:r>
              <a:rPr lang="en-US" sz="2900" dirty="0" smtClean="0"/>
              <a:t>Meant to help American manufacturers by driving up foreign prices</a:t>
            </a:r>
          </a:p>
          <a:p>
            <a:r>
              <a:rPr lang="en-US" sz="2900" dirty="0" smtClean="0"/>
              <a:t>Road and canal construction increased</a:t>
            </a:r>
            <a:endParaRPr lang="en-US" sz="2900" dirty="0"/>
          </a:p>
        </p:txBody>
      </p:sp>
    </p:spTree>
    <p:extLst>
      <p:ext uri="{BB962C8B-B14F-4D97-AF65-F5344CB8AC3E}">
        <p14:creationId xmlns:p14="http://schemas.microsoft.com/office/powerpoint/2010/main" val="99909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Judicial Nationalism</a:t>
            </a:r>
            <a:endParaRPr lang="en-US" dirty="0"/>
          </a:p>
        </p:txBody>
      </p:sp>
      <p:sp>
        <p:nvSpPr>
          <p:cNvPr id="5" name="Content Placeholder 4"/>
          <p:cNvSpPr>
            <a:spLocks noGrp="1"/>
          </p:cNvSpPr>
          <p:nvPr>
            <p:ph idx="1"/>
          </p:nvPr>
        </p:nvSpPr>
        <p:spPr/>
        <p:txBody>
          <a:bodyPr>
            <a:normAutofit/>
          </a:bodyPr>
          <a:lstStyle/>
          <a:p>
            <a:pPr marL="114300" indent="0">
              <a:buNone/>
            </a:pPr>
            <a:r>
              <a:rPr lang="en-US" sz="2400" dirty="0" smtClean="0"/>
              <a:t>JOHN MARSHALL: chief justice from 1801-1835</a:t>
            </a:r>
          </a:p>
          <a:p>
            <a:pPr marL="114300" indent="0">
              <a:buNone/>
            </a:pPr>
            <a:r>
              <a:rPr lang="en-US" sz="2400" dirty="0" smtClean="0"/>
              <a:t>Marshall ruled in three major cases that established control of the nation over states:</a:t>
            </a:r>
          </a:p>
          <a:p>
            <a:pPr marL="571500" indent="-457200">
              <a:buAutoNum type="arabicPeriod"/>
            </a:pPr>
            <a:r>
              <a:rPr lang="en-US" sz="2400" dirty="0" smtClean="0"/>
              <a:t>Martin v. Hunter’s Lessee: established the Supreme Court as the final court of appeal</a:t>
            </a:r>
          </a:p>
          <a:p>
            <a:pPr marL="571500" indent="-457200">
              <a:buAutoNum type="arabicPeriod"/>
            </a:pPr>
            <a:r>
              <a:rPr lang="en-US" sz="2400" dirty="0" smtClean="0"/>
              <a:t>McCulloch v. Maryland: held that state gov’t cannot interfere with an agency of the federal gov’t if it is working within specific constitutional powers within states’ borders</a:t>
            </a:r>
          </a:p>
          <a:p>
            <a:pPr marL="571500" indent="-457200">
              <a:buAutoNum type="arabicPeriod"/>
            </a:pPr>
            <a:r>
              <a:rPr lang="en-US" sz="2400" dirty="0" smtClean="0"/>
              <a:t>Gibbons v. Ogden: federal gov’t has control of interstate commerce, states can only regulate within own borders</a:t>
            </a:r>
          </a:p>
        </p:txBody>
      </p:sp>
    </p:spTree>
    <p:extLst>
      <p:ext uri="{BB962C8B-B14F-4D97-AF65-F5344CB8AC3E}">
        <p14:creationId xmlns:p14="http://schemas.microsoft.com/office/powerpoint/2010/main" val="207430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Florida Invasion</a:t>
            </a:r>
            <a:endParaRPr lang="en-US" dirty="0"/>
          </a:p>
        </p:txBody>
      </p:sp>
      <p:sp>
        <p:nvSpPr>
          <p:cNvPr id="3" name="Content Placeholder 2"/>
          <p:cNvSpPr>
            <a:spLocks noGrp="1"/>
          </p:cNvSpPr>
          <p:nvPr>
            <p:ph idx="1"/>
          </p:nvPr>
        </p:nvSpPr>
        <p:spPr>
          <a:xfrm>
            <a:off x="228600" y="1600200"/>
            <a:ext cx="8077200" cy="5029200"/>
          </a:xfrm>
        </p:spPr>
        <p:txBody>
          <a:bodyPr>
            <a:normAutofit/>
          </a:bodyPr>
          <a:lstStyle/>
          <a:p>
            <a:pPr marL="114300" indent="0">
              <a:buNone/>
            </a:pPr>
            <a:r>
              <a:rPr lang="en-US" sz="2300" dirty="0" smtClean="0"/>
              <a:t>In the early 1800’s, Spanish Florida was a problem for Southerners because of runaway slaves who went there to escape and avoid recapture. Many Indians also moved to Florida once their land was taken, and they took the name Seminole.</a:t>
            </a:r>
          </a:p>
          <a:p>
            <a:pPr marL="114300" indent="0">
              <a:buNone/>
            </a:pPr>
            <a:r>
              <a:rPr lang="en-US" sz="2300" dirty="0" smtClean="0"/>
              <a:t>SEMINOLE: runaway or separatist</a:t>
            </a:r>
          </a:p>
          <a:p>
            <a:r>
              <a:rPr lang="en-US" sz="2300" dirty="0" smtClean="0"/>
              <a:t>Border tensions increased</a:t>
            </a:r>
          </a:p>
          <a:p>
            <a:r>
              <a:rPr lang="en-US" sz="2300" dirty="0" smtClean="0"/>
              <a:t>In 1818, General Andrew Jackson was authorized to bring in US troops</a:t>
            </a:r>
          </a:p>
          <a:p>
            <a:r>
              <a:rPr lang="en-US" sz="2300" dirty="0" smtClean="0"/>
              <a:t>Jackson disobeyed orders and seized settlements</a:t>
            </a:r>
          </a:p>
          <a:p>
            <a:r>
              <a:rPr lang="en-US" sz="2300" dirty="0" smtClean="0"/>
              <a:t>He removed the Spanish governor from power</a:t>
            </a:r>
          </a:p>
          <a:p>
            <a:r>
              <a:rPr lang="en-US" sz="2300" dirty="0" smtClean="0"/>
              <a:t>Led to the Adams-</a:t>
            </a:r>
            <a:r>
              <a:rPr lang="en-US" sz="2300" dirty="0" err="1" smtClean="0"/>
              <a:t>Onis</a:t>
            </a:r>
            <a:r>
              <a:rPr lang="en-US" sz="2300" dirty="0" smtClean="0"/>
              <a:t> Treaty of 1819</a:t>
            </a:r>
          </a:p>
          <a:p>
            <a:pPr marL="114300" indent="0">
              <a:buNone/>
            </a:pPr>
            <a:r>
              <a:rPr lang="en-US" sz="2300" dirty="0" smtClean="0"/>
              <a:t>ADAMS-ONIS TREATY OF 1819: treaty giving Florida to the US</a:t>
            </a:r>
          </a:p>
        </p:txBody>
      </p:sp>
    </p:spTree>
    <p:extLst>
      <p:ext uri="{BB962C8B-B14F-4D97-AF65-F5344CB8AC3E}">
        <p14:creationId xmlns:p14="http://schemas.microsoft.com/office/powerpoint/2010/main" val="273671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1329</TotalTime>
  <Words>2310</Words>
  <Application>Microsoft Office PowerPoint</Application>
  <PresentationFormat>On-screen Show (4:3)</PresentationFormat>
  <Paragraphs>271</Paragraphs>
  <Slides>54</Slides>
  <Notes>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Adjacency</vt:lpstr>
      <vt:lpstr>Growth &amp; Division </vt:lpstr>
      <vt:lpstr>Overview of Unit Four</vt:lpstr>
      <vt:lpstr>Overview of Unit Four</vt:lpstr>
      <vt:lpstr>American Nationalism</vt:lpstr>
      <vt:lpstr>Era of Good Feelings</vt:lpstr>
      <vt:lpstr>The Second Bank</vt:lpstr>
      <vt:lpstr>Tariffs and Transportation</vt:lpstr>
      <vt:lpstr>Judicial Nationalism</vt:lpstr>
      <vt:lpstr>Florida Invasion</vt:lpstr>
      <vt:lpstr>Monroe Doctrine</vt:lpstr>
      <vt:lpstr>Industry v. cotton</vt:lpstr>
      <vt:lpstr>Roads and Turnpikes</vt:lpstr>
      <vt:lpstr>Steamboats and Canals</vt:lpstr>
      <vt:lpstr>The “Iron Horse”</vt:lpstr>
      <vt:lpstr>Industrial Revolution in America</vt:lpstr>
      <vt:lpstr>Mill Work</vt:lpstr>
      <vt:lpstr>Workers Begin to Organize</vt:lpstr>
      <vt:lpstr>Southern Economy</vt:lpstr>
      <vt:lpstr>Cotton Becomes King</vt:lpstr>
      <vt:lpstr>Industry Lags in the South</vt:lpstr>
      <vt:lpstr>Society in the South</vt:lpstr>
      <vt:lpstr>Slavery in the South</vt:lpstr>
      <vt:lpstr>Coping with Enslavement</vt:lpstr>
      <vt:lpstr>Growing sectionalism</vt:lpstr>
      <vt:lpstr>Missouri Compromise</vt:lpstr>
      <vt:lpstr>Election of 1824</vt:lpstr>
      <vt:lpstr>Presidency of JQA</vt:lpstr>
      <vt:lpstr>Election of 1828</vt:lpstr>
      <vt:lpstr>Jacksonian america</vt:lpstr>
      <vt:lpstr>The Spoils System</vt:lpstr>
      <vt:lpstr>More Open Electoral System</vt:lpstr>
      <vt:lpstr>Nullification Crisis</vt:lpstr>
      <vt:lpstr>Preserving the Union</vt:lpstr>
      <vt:lpstr>Response to South Carolina</vt:lpstr>
      <vt:lpstr>Policies Toward Native Americans</vt:lpstr>
      <vt:lpstr>Indian Removal Act</vt:lpstr>
      <vt:lpstr>Trail of Tears</vt:lpstr>
      <vt:lpstr>Banking Stability</vt:lpstr>
      <vt:lpstr>Battle Against the Bank</vt:lpstr>
      <vt:lpstr>A New Party Emerges</vt:lpstr>
      <vt:lpstr>Van Buren Presidency</vt:lpstr>
      <vt:lpstr>The Shortest Term</vt:lpstr>
      <vt:lpstr>The Tyler Years</vt:lpstr>
      <vt:lpstr>Spirit of reform</vt:lpstr>
      <vt:lpstr>Reforming Society</vt:lpstr>
      <vt:lpstr>Movements for Reform</vt:lpstr>
      <vt:lpstr>Early Women’s Movement</vt:lpstr>
      <vt:lpstr>Abolitionist movement</vt:lpstr>
      <vt:lpstr>Early Opposition to Slavery</vt:lpstr>
      <vt:lpstr>New Abolitionists</vt:lpstr>
      <vt:lpstr>African American Abolitionists</vt:lpstr>
      <vt:lpstr>Response to Abolitionism</vt:lpstr>
      <vt:lpstr>Reaction in the North</vt:lpstr>
      <vt:lpstr>Reaction in the South</vt:lpstr>
    </vt:vector>
  </TitlesOfParts>
  <Company>Quincy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Growth &amp; Division</dc:title>
  <dc:creator>SARA ESTIS</dc:creator>
  <cp:lastModifiedBy>SARA ESTIS</cp:lastModifiedBy>
  <cp:revision>42</cp:revision>
  <dcterms:created xsi:type="dcterms:W3CDTF">2014-04-12T23:02:49Z</dcterms:created>
  <dcterms:modified xsi:type="dcterms:W3CDTF">2014-05-05T14:43:29Z</dcterms:modified>
</cp:coreProperties>
</file>