
<file path=[Content_Types].xml><?xml version="1.0" encoding="utf-8"?>
<Types xmlns="http://schemas.openxmlformats.org/package/2006/content-types">
  <Override PartName="/ppt/diagrams/drawing1.xml" ContentType="application/vnd.ms-office.drawingml.diagramDrawing+xml"/>
  <Default Extension="rels" ContentType="application/vnd.openxmlformats-package.relationships+xml"/>
  <Override PartName="/ppt/slides/slide14.xml" ContentType="application/vnd.openxmlformats-officedocument.presentationml.slide+xml"/>
  <Override PartName="/ppt/diagrams/colors1.xml" ContentType="application/vnd.openxmlformats-officedocument.drawingml.diagramColors+xml"/>
  <Override PartName="/ppt/slides/slide4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diagrams/quickStyle1.xml" ContentType="application/vnd.openxmlformats-officedocument.drawingml.diagramStyle+xml"/>
  <Override PartName="/ppt/slideLayouts/slideLayout19.xml" ContentType="application/vnd.openxmlformats-officedocument.presentationml.slideLayout+xml"/>
  <Override PartName="/ppt/slides/slide41.xml" ContentType="application/vnd.openxmlformats-officedocument.presentationml.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2" r:id="rId1"/>
  </p:sldMasterIdLst>
  <p:notesMasterIdLst>
    <p:notesMasterId r:id="rId48"/>
  </p:notesMasterIdLst>
  <p:sldIdLst>
    <p:sldId id="256" r:id="rId2"/>
    <p:sldId id="257" r:id="rId3"/>
    <p:sldId id="258" r:id="rId4"/>
    <p:sldId id="263" r:id="rId5"/>
    <p:sldId id="264" r:id="rId6"/>
    <p:sldId id="297" r:id="rId7"/>
    <p:sldId id="265" r:id="rId8"/>
    <p:sldId id="266" r:id="rId9"/>
    <p:sldId id="300" r:id="rId10"/>
    <p:sldId id="301" r:id="rId11"/>
    <p:sldId id="299" r:id="rId12"/>
    <p:sldId id="259" r:id="rId13"/>
    <p:sldId id="267" r:id="rId14"/>
    <p:sldId id="298" r:id="rId15"/>
    <p:sldId id="268" r:id="rId16"/>
    <p:sldId id="269" r:id="rId17"/>
    <p:sldId id="270" r:id="rId18"/>
    <p:sldId id="271" r:id="rId19"/>
    <p:sldId id="272" r:id="rId20"/>
    <p:sldId id="273" r:id="rId21"/>
    <p:sldId id="275" r:id="rId22"/>
    <p:sldId id="276" r:id="rId23"/>
    <p:sldId id="303" r:id="rId24"/>
    <p:sldId id="304" r:id="rId25"/>
    <p:sldId id="305" r:id="rId26"/>
    <p:sldId id="260" r:id="rId27"/>
    <p:sldId id="277" r:id="rId28"/>
    <p:sldId id="279" r:id="rId29"/>
    <p:sldId id="302" r:id="rId30"/>
    <p:sldId id="280" r:id="rId31"/>
    <p:sldId id="26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F857E-77A9-204F-8313-F8CA7C0F117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A8676A9-9634-5F41-A629-91CBF29BA306}">
      <dgm:prSet phldrT="[Text]"/>
      <dgm:spPr/>
      <dgm:t>
        <a:bodyPr/>
        <a:lstStyle/>
        <a:p>
          <a:r>
            <a:rPr lang="en-US" dirty="0" smtClean="0"/>
            <a:t>Legislative</a:t>
          </a:r>
          <a:endParaRPr lang="en-US" dirty="0"/>
        </a:p>
      </dgm:t>
    </dgm:pt>
    <dgm:pt modelId="{676DB7E0-18F4-174E-9655-7F0865E31F42}" type="parTrans" cxnId="{EF8928DD-2826-BB4B-9216-14EBF81F87D7}">
      <dgm:prSet/>
      <dgm:spPr/>
      <dgm:t>
        <a:bodyPr/>
        <a:lstStyle/>
        <a:p>
          <a:endParaRPr lang="en-US"/>
        </a:p>
      </dgm:t>
    </dgm:pt>
    <dgm:pt modelId="{A61719F2-1DD7-D843-BB6A-829E42D37F24}" type="sibTrans" cxnId="{EF8928DD-2826-BB4B-9216-14EBF81F87D7}">
      <dgm:prSet/>
      <dgm:spPr/>
      <dgm:t>
        <a:bodyPr/>
        <a:lstStyle/>
        <a:p>
          <a:endParaRPr lang="en-US"/>
        </a:p>
      </dgm:t>
    </dgm:pt>
    <dgm:pt modelId="{EA092A1C-E45E-094F-BC5D-476AD0899770}">
      <dgm:prSet phldrT="[Text]"/>
      <dgm:spPr/>
      <dgm:t>
        <a:bodyPr/>
        <a:lstStyle/>
        <a:p>
          <a:r>
            <a:rPr lang="en-US" dirty="0" smtClean="0"/>
            <a:t>Override Veto</a:t>
          </a:r>
          <a:endParaRPr lang="en-US" dirty="0"/>
        </a:p>
      </dgm:t>
    </dgm:pt>
    <dgm:pt modelId="{3CDCEEEA-0A9D-8445-B12A-038513F0ABAA}" type="parTrans" cxnId="{2F4210C1-E5F0-6D41-981E-716B6DA326D3}">
      <dgm:prSet/>
      <dgm:spPr/>
      <dgm:t>
        <a:bodyPr/>
        <a:lstStyle/>
        <a:p>
          <a:endParaRPr lang="en-US"/>
        </a:p>
      </dgm:t>
    </dgm:pt>
    <dgm:pt modelId="{95F53848-0D7A-A74A-8EF7-4A6D919E548E}" type="sibTrans" cxnId="{2F4210C1-E5F0-6D41-981E-716B6DA326D3}">
      <dgm:prSet/>
      <dgm:spPr/>
      <dgm:t>
        <a:bodyPr/>
        <a:lstStyle/>
        <a:p>
          <a:endParaRPr lang="en-US"/>
        </a:p>
      </dgm:t>
    </dgm:pt>
    <dgm:pt modelId="{34438D6D-AF7B-974C-8480-57AE3E059EF0}">
      <dgm:prSet phldrT="[Text]"/>
      <dgm:spPr/>
      <dgm:t>
        <a:bodyPr/>
        <a:lstStyle/>
        <a:p>
          <a:r>
            <a:rPr lang="en-US" dirty="0" smtClean="0"/>
            <a:t>Create and Propose Legislation</a:t>
          </a:r>
          <a:endParaRPr lang="en-US" dirty="0"/>
        </a:p>
      </dgm:t>
    </dgm:pt>
    <dgm:pt modelId="{8BC6A2CA-D9F5-A543-9999-AE85710F4C4A}" type="parTrans" cxnId="{4FBDF6FE-83E5-FD42-8979-A3C9CFE8ED3F}">
      <dgm:prSet/>
      <dgm:spPr/>
      <dgm:t>
        <a:bodyPr/>
        <a:lstStyle/>
        <a:p>
          <a:endParaRPr lang="en-US"/>
        </a:p>
      </dgm:t>
    </dgm:pt>
    <dgm:pt modelId="{D0FA05A7-3B48-FF40-90D5-CD218223E3E5}" type="sibTrans" cxnId="{4FBDF6FE-83E5-FD42-8979-A3C9CFE8ED3F}">
      <dgm:prSet/>
      <dgm:spPr/>
      <dgm:t>
        <a:bodyPr/>
        <a:lstStyle/>
        <a:p>
          <a:endParaRPr lang="en-US"/>
        </a:p>
      </dgm:t>
    </dgm:pt>
    <dgm:pt modelId="{22DC67F6-F5E2-F64E-80AA-E7CD71E17E9D}">
      <dgm:prSet phldrT="[Text]"/>
      <dgm:spPr/>
      <dgm:t>
        <a:bodyPr/>
        <a:lstStyle/>
        <a:p>
          <a:r>
            <a:rPr lang="en-US" dirty="0" smtClean="0"/>
            <a:t>Executive</a:t>
          </a:r>
          <a:endParaRPr lang="en-US" dirty="0"/>
        </a:p>
      </dgm:t>
    </dgm:pt>
    <dgm:pt modelId="{0AF09B41-1B13-A845-9835-BCC257486671}" type="parTrans" cxnId="{D28B0C52-3A22-C945-9D95-FD63F0320111}">
      <dgm:prSet/>
      <dgm:spPr/>
      <dgm:t>
        <a:bodyPr/>
        <a:lstStyle/>
        <a:p>
          <a:endParaRPr lang="en-US"/>
        </a:p>
      </dgm:t>
    </dgm:pt>
    <dgm:pt modelId="{6B75677D-F9FE-924A-8CD1-A4D4496C54EC}" type="sibTrans" cxnId="{D28B0C52-3A22-C945-9D95-FD63F0320111}">
      <dgm:prSet/>
      <dgm:spPr/>
      <dgm:t>
        <a:bodyPr/>
        <a:lstStyle/>
        <a:p>
          <a:endParaRPr lang="en-US"/>
        </a:p>
      </dgm:t>
    </dgm:pt>
    <dgm:pt modelId="{77315F04-E004-7C49-8DF6-819B741FD11B}">
      <dgm:prSet phldrT="[Text]"/>
      <dgm:spPr/>
      <dgm:t>
        <a:bodyPr/>
        <a:lstStyle/>
        <a:p>
          <a:r>
            <a:rPr lang="en-US" dirty="0" smtClean="0"/>
            <a:t>Propose Legislation</a:t>
          </a:r>
          <a:endParaRPr lang="en-US" dirty="0"/>
        </a:p>
      </dgm:t>
    </dgm:pt>
    <dgm:pt modelId="{B3C64134-4FF4-8C45-B541-07E312377444}" type="parTrans" cxnId="{0CFEDFDE-75E4-5548-A0FF-E0BF1C04D56F}">
      <dgm:prSet/>
      <dgm:spPr/>
      <dgm:t>
        <a:bodyPr/>
        <a:lstStyle/>
        <a:p>
          <a:endParaRPr lang="en-US"/>
        </a:p>
      </dgm:t>
    </dgm:pt>
    <dgm:pt modelId="{D278EC02-BFD1-CC48-A76D-B195A01FF3CB}" type="sibTrans" cxnId="{0CFEDFDE-75E4-5548-A0FF-E0BF1C04D56F}">
      <dgm:prSet/>
      <dgm:spPr/>
      <dgm:t>
        <a:bodyPr/>
        <a:lstStyle/>
        <a:p>
          <a:endParaRPr lang="en-US"/>
        </a:p>
      </dgm:t>
    </dgm:pt>
    <dgm:pt modelId="{D5D8E85A-B821-0A4D-96E3-0732685AFBD6}">
      <dgm:prSet phldrT="[Text]"/>
      <dgm:spPr/>
      <dgm:t>
        <a:bodyPr/>
        <a:lstStyle/>
        <a:p>
          <a:r>
            <a:rPr lang="en-US" dirty="0" smtClean="0"/>
            <a:t>Acts as Commander in Chief</a:t>
          </a:r>
          <a:endParaRPr lang="en-US" dirty="0"/>
        </a:p>
      </dgm:t>
    </dgm:pt>
    <dgm:pt modelId="{BBBF4BF8-1141-BF40-AE8A-1EC77C1E53B3}" type="parTrans" cxnId="{8F51AF44-9632-CA48-B366-23A61A5FF569}">
      <dgm:prSet/>
      <dgm:spPr/>
      <dgm:t>
        <a:bodyPr/>
        <a:lstStyle/>
        <a:p>
          <a:endParaRPr lang="en-US"/>
        </a:p>
      </dgm:t>
    </dgm:pt>
    <dgm:pt modelId="{70F939FC-2D39-3D4E-9FAF-7A3F6A2D335F}" type="sibTrans" cxnId="{8F51AF44-9632-CA48-B366-23A61A5FF569}">
      <dgm:prSet/>
      <dgm:spPr/>
      <dgm:t>
        <a:bodyPr/>
        <a:lstStyle/>
        <a:p>
          <a:endParaRPr lang="en-US"/>
        </a:p>
      </dgm:t>
    </dgm:pt>
    <dgm:pt modelId="{DF246224-1246-064B-9A06-2B58C127FE5A}">
      <dgm:prSet phldrT="[Text]"/>
      <dgm:spPr/>
      <dgm:t>
        <a:bodyPr/>
        <a:lstStyle/>
        <a:p>
          <a:r>
            <a:rPr lang="en-US" dirty="0" smtClean="0"/>
            <a:t>Judiciary</a:t>
          </a:r>
          <a:endParaRPr lang="en-US" dirty="0"/>
        </a:p>
      </dgm:t>
    </dgm:pt>
    <dgm:pt modelId="{359A4DFE-B472-DD42-BC62-B3AE6416F565}" type="parTrans" cxnId="{E2581F3B-47D7-6B4E-81F7-68E24F62A554}">
      <dgm:prSet/>
      <dgm:spPr/>
      <dgm:t>
        <a:bodyPr/>
        <a:lstStyle/>
        <a:p>
          <a:endParaRPr lang="en-US"/>
        </a:p>
      </dgm:t>
    </dgm:pt>
    <dgm:pt modelId="{D33217E7-ED6F-4B41-BC44-D9577F24C93E}" type="sibTrans" cxnId="{E2581F3B-47D7-6B4E-81F7-68E24F62A554}">
      <dgm:prSet/>
      <dgm:spPr/>
      <dgm:t>
        <a:bodyPr/>
        <a:lstStyle/>
        <a:p>
          <a:endParaRPr lang="en-US"/>
        </a:p>
      </dgm:t>
    </dgm:pt>
    <dgm:pt modelId="{61CC6EF7-61BD-CD47-B98B-151EB6B49093}">
      <dgm:prSet phldrT="[Text]"/>
      <dgm:spPr/>
      <dgm:t>
        <a:bodyPr/>
        <a:lstStyle/>
        <a:p>
          <a:r>
            <a:rPr lang="en-US" dirty="0" smtClean="0"/>
            <a:t>Balanced From Either Side</a:t>
          </a:r>
          <a:endParaRPr lang="en-US" dirty="0"/>
        </a:p>
      </dgm:t>
    </dgm:pt>
    <dgm:pt modelId="{34910DDE-B19A-8542-871F-C6B968D4FDE8}" type="parTrans" cxnId="{D4ACC4C0-C696-C342-99AD-8D3583841DAC}">
      <dgm:prSet/>
      <dgm:spPr/>
      <dgm:t>
        <a:bodyPr/>
        <a:lstStyle/>
        <a:p>
          <a:endParaRPr lang="en-US"/>
        </a:p>
      </dgm:t>
    </dgm:pt>
    <dgm:pt modelId="{31875951-5070-7648-9B9B-24A8BD7E0669}" type="sibTrans" cxnId="{D4ACC4C0-C696-C342-99AD-8D3583841DAC}">
      <dgm:prSet/>
      <dgm:spPr/>
      <dgm:t>
        <a:bodyPr/>
        <a:lstStyle/>
        <a:p>
          <a:endParaRPr lang="en-US"/>
        </a:p>
      </dgm:t>
    </dgm:pt>
    <dgm:pt modelId="{9A415721-6ECB-8F40-83F1-26F2AC5770C6}">
      <dgm:prSet phldrT="[Text]"/>
      <dgm:spPr/>
      <dgm:t>
        <a:bodyPr/>
        <a:lstStyle/>
        <a:p>
          <a:r>
            <a:rPr lang="en-US" dirty="0" smtClean="0"/>
            <a:t>Served Terms for Life</a:t>
          </a:r>
          <a:endParaRPr lang="en-US" dirty="0"/>
        </a:p>
      </dgm:t>
    </dgm:pt>
    <dgm:pt modelId="{581B603B-1D25-7C44-A11D-19D2C067E2AF}" type="parTrans" cxnId="{FB43AE12-03A6-1D4F-BBA5-D182169986C3}">
      <dgm:prSet/>
      <dgm:spPr/>
      <dgm:t>
        <a:bodyPr/>
        <a:lstStyle/>
        <a:p>
          <a:endParaRPr lang="en-US"/>
        </a:p>
      </dgm:t>
    </dgm:pt>
    <dgm:pt modelId="{288C51A4-81A5-6642-B8D7-DE95723318CA}" type="sibTrans" cxnId="{FB43AE12-03A6-1D4F-BBA5-D182169986C3}">
      <dgm:prSet/>
      <dgm:spPr/>
      <dgm:t>
        <a:bodyPr/>
        <a:lstStyle/>
        <a:p>
          <a:endParaRPr lang="en-US"/>
        </a:p>
      </dgm:t>
    </dgm:pt>
    <dgm:pt modelId="{E7A69257-8C2A-F648-9898-E5A99F39DBCC}">
      <dgm:prSet phldrT="[Text]"/>
      <dgm:spPr/>
      <dgm:t>
        <a:bodyPr/>
        <a:lstStyle/>
        <a:p>
          <a:r>
            <a:rPr lang="en-US" dirty="0" smtClean="0"/>
            <a:t>Approve/Reject Appointments</a:t>
          </a:r>
          <a:endParaRPr lang="en-US" dirty="0"/>
        </a:p>
      </dgm:t>
    </dgm:pt>
    <dgm:pt modelId="{3659CA18-3F41-1F43-8A76-880E5EB94E1C}" type="parTrans" cxnId="{4740B806-F0D7-6742-8D05-6136093ACC99}">
      <dgm:prSet/>
      <dgm:spPr/>
      <dgm:t>
        <a:bodyPr/>
        <a:lstStyle/>
        <a:p>
          <a:endParaRPr lang="en-US"/>
        </a:p>
      </dgm:t>
    </dgm:pt>
    <dgm:pt modelId="{78FB617B-79EA-114A-8C30-97B717A9CC7E}" type="sibTrans" cxnId="{4740B806-F0D7-6742-8D05-6136093ACC99}">
      <dgm:prSet/>
      <dgm:spPr/>
      <dgm:t>
        <a:bodyPr/>
        <a:lstStyle/>
        <a:p>
          <a:endParaRPr lang="en-US"/>
        </a:p>
      </dgm:t>
    </dgm:pt>
    <dgm:pt modelId="{7A03C920-BB75-6B44-A071-872C3C1EC5CD}">
      <dgm:prSet phldrT="[Text]"/>
      <dgm:spPr/>
      <dgm:t>
        <a:bodyPr/>
        <a:lstStyle/>
        <a:p>
          <a:r>
            <a:rPr lang="en-US" dirty="0" smtClean="0"/>
            <a:t>Make Treaties</a:t>
          </a:r>
          <a:endParaRPr lang="en-US" dirty="0"/>
        </a:p>
      </dgm:t>
    </dgm:pt>
    <dgm:pt modelId="{F04F0D7F-315C-3642-87F6-859652893D12}" type="parTrans" cxnId="{29EF450D-EA7F-B84F-A4E8-A3BA18F871C7}">
      <dgm:prSet/>
      <dgm:spPr/>
      <dgm:t>
        <a:bodyPr/>
        <a:lstStyle/>
        <a:p>
          <a:endParaRPr lang="en-US"/>
        </a:p>
      </dgm:t>
    </dgm:pt>
    <dgm:pt modelId="{D0805DB8-ECB8-CE4F-BE65-ACB4304F19E7}" type="sibTrans" cxnId="{29EF450D-EA7F-B84F-A4E8-A3BA18F871C7}">
      <dgm:prSet/>
      <dgm:spPr/>
      <dgm:t>
        <a:bodyPr/>
        <a:lstStyle/>
        <a:p>
          <a:endParaRPr lang="en-US"/>
        </a:p>
      </dgm:t>
    </dgm:pt>
    <dgm:pt modelId="{7ABCD806-CB43-DF4A-8780-1CC49A09645A}">
      <dgm:prSet phldrT="[Text]"/>
      <dgm:spPr/>
      <dgm:t>
        <a:bodyPr/>
        <a:lstStyle/>
        <a:p>
          <a:r>
            <a:rPr lang="en-US" dirty="0" smtClean="0"/>
            <a:t>Appoint Judges</a:t>
          </a:r>
          <a:endParaRPr lang="en-US" dirty="0"/>
        </a:p>
      </dgm:t>
    </dgm:pt>
    <dgm:pt modelId="{B28695F4-5809-CA43-A577-73C4429BF07B}" type="parTrans" cxnId="{636D23DB-D35C-A143-92DB-14F48A5267E5}">
      <dgm:prSet/>
      <dgm:spPr/>
      <dgm:t>
        <a:bodyPr/>
        <a:lstStyle/>
        <a:p>
          <a:endParaRPr lang="en-US"/>
        </a:p>
      </dgm:t>
    </dgm:pt>
    <dgm:pt modelId="{4C4D5E51-C7D7-2E4F-8B89-815EEE016EDA}" type="sibTrans" cxnId="{636D23DB-D35C-A143-92DB-14F48A5267E5}">
      <dgm:prSet/>
      <dgm:spPr/>
      <dgm:t>
        <a:bodyPr/>
        <a:lstStyle/>
        <a:p>
          <a:endParaRPr lang="en-US"/>
        </a:p>
      </dgm:t>
    </dgm:pt>
    <dgm:pt modelId="{6C4232A0-24A6-7342-9CDD-DA13C12426CD}">
      <dgm:prSet phldrT="[Text]"/>
      <dgm:spPr/>
      <dgm:t>
        <a:bodyPr/>
        <a:lstStyle/>
        <a:p>
          <a:r>
            <a:rPr lang="en-US" dirty="0" smtClean="0"/>
            <a:t>Put Down Rebellions</a:t>
          </a:r>
          <a:endParaRPr lang="en-US" dirty="0"/>
        </a:p>
      </dgm:t>
    </dgm:pt>
    <dgm:pt modelId="{06EE9482-2CB1-374F-9D5E-17DBF0CBBE20}" type="parTrans" cxnId="{4F9080E6-7E5A-9E46-BB3C-56C5F2BD0363}">
      <dgm:prSet/>
      <dgm:spPr/>
      <dgm:t>
        <a:bodyPr/>
        <a:lstStyle/>
        <a:p>
          <a:endParaRPr lang="en-US"/>
        </a:p>
      </dgm:t>
    </dgm:pt>
    <dgm:pt modelId="{59E34AAC-2A1E-0847-AC22-DA191E66F848}" type="sibTrans" cxnId="{4F9080E6-7E5A-9E46-BB3C-56C5F2BD0363}">
      <dgm:prSet/>
      <dgm:spPr/>
      <dgm:t>
        <a:bodyPr/>
        <a:lstStyle/>
        <a:p>
          <a:endParaRPr lang="en-US"/>
        </a:p>
      </dgm:t>
    </dgm:pt>
    <dgm:pt modelId="{BB3EE342-71E8-924A-B7F8-D36C5A0D139C}">
      <dgm:prSet phldrT="[Text]"/>
      <dgm:spPr/>
      <dgm:t>
        <a:bodyPr/>
        <a:lstStyle/>
        <a:p>
          <a:r>
            <a:rPr lang="en-US" dirty="0" smtClean="0"/>
            <a:t>Veto Acts of Congress</a:t>
          </a:r>
          <a:endParaRPr lang="en-US" dirty="0"/>
        </a:p>
      </dgm:t>
    </dgm:pt>
    <dgm:pt modelId="{F6081A6C-AAB4-8E41-BF7F-E796630DEBEC}" type="parTrans" cxnId="{870A816D-2FEB-134D-A844-86D1F433AB3B}">
      <dgm:prSet/>
      <dgm:spPr/>
      <dgm:t>
        <a:bodyPr/>
        <a:lstStyle/>
        <a:p>
          <a:endParaRPr lang="en-US"/>
        </a:p>
      </dgm:t>
    </dgm:pt>
    <dgm:pt modelId="{8FB34FC6-6918-2A4F-9E4A-1B54F992A743}" type="sibTrans" cxnId="{870A816D-2FEB-134D-A844-86D1F433AB3B}">
      <dgm:prSet/>
      <dgm:spPr/>
      <dgm:t>
        <a:bodyPr/>
        <a:lstStyle/>
        <a:p>
          <a:endParaRPr lang="en-US"/>
        </a:p>
      </dgm:t>
    </dgm:pt>
    <dgm:pt modelId="{26E4C02C-F663-1F44-9B68-A6EB6856F103}">
      <dgm:prSet phldrT="[Text]"/>
      <dgm:spPr/>
      <dgm:t>
        <a:bodyPr/>
        <a:lstStyle/>
        <a:p>
          <a:r>
            <a:rPr lang="en-US" dirty="0" smtClean="0"/>
            <a:t>Impeach and Remove the President</a:t>
          </a:r>
          <a:endParaRPr lang="en-US" dirty="0"/>
        </a:p>
      </dgm:t>
    </dgm:pt>
    <dgm:pt modelId="{D230F1EC-C67D-164F-BCC6-130617503A52}" type="parTrans" cxnId="{FE8FB6A3-1638-A74B-892D-16FAB64AB92E}">
      <dgm:prSet/>
      <dgm:spPr/>
      <dgm:t>
        <a:bodyPr/>
        <a:lstStyle/>
        <a:p>
          <a:endParaRPr lang="en-US"/>
        </a:p>
      </dgm:t>
    </dgm:pt>
    <dgm:pt modelId="{D5B67E25-4C81-8549-86BC-2F2B8712723B}" type="sibTrans" cxnId="{FE8FB6A3-1638-A74B-892D-16FAB64AB92E}">
      <dgm:prSet/>
      <dgm:spPr/>
      <dgm:t>
        <a:bodyPr/>
        <a:lstStyle/>
        <a:p>
          <a:endParaRPr lang="en-US"/>
        </a:p>
      </dgm:t>
    </dgm:pt>
    <dgm:pt modelId="{4C8ABFF9-DED6-AD4F-B188-859DDA97DC45}" type="pres">
      <dgm:prSet presAssocID="{E20F857E-77A9-204F-8313-F8CA7C0F1175}" presName="Name0" presStyleCnt="0">
        <dgm:presLayoutVars>
          <dgm:dir/>
          <dgm:animLvl val="lvl"/>
          <dgm:resizeHandles val="exact"/>
        </dgm:presLayoutVars>
      </dgm:prSet>
      <dgm:spPr/>
      <dgm:t>
        <a:bodyPr/>
        <a:lstStyle/>
        <a:p>
          <a:endParaRPr lang="en-US"/>
        </a:p>
      </dgm:t>
    </dgm:pt>
    <dgm:pt modelId="{D9BD1E63-A39B-3041-83E8-4DCDD5E5CA09}" type="pres">
      <dgm:prSet presAssocID="{CA8676A9-9634-5F41-A629-91CBF29BA306}" presName="composite" presStyleCnt="0"/>
      <dgm:spPr/>
    </dgm:pt>
    <dgm:pt modelId="{3437E5A5-C656-334A-81F2-F3891D49361C}" type="pres">
      <dgm:prSet presAssocID="{CA8676A9-9634-5F41-A629-91CBF29BA306}" presName="parTx" presStyleLbl="alignNode1" presStyleIdx="0" presStyleCnt="3">
        <dgm:presLayoutVars>
          <dgm:chMax val="0"/>
          <dgm:chPref val="0"/>
          <dgm:bulletEnabled val="1"/>
        </dgm:presLayoutVars>
      </dgm:prSet>
      <dgm:spPr/>
      <dgm:t>
        <a:bodyPr/>
        <a:lstStyle/>
        <a:p>
          <a:endParaRPr lang="en-US"/>
        </a:p>
      </dgm:t>
    </dgm:pt>
    <dgm:pt modelId="{25C08A58-A947-C24D-8290-17DCF795C75B}" type="pres">
      <dgm:prSet presAssocID="{CA8676A9-9634-5F41-A629-91CBF29BA306}" presName="desTx" presStyleLbl="alignAccFollowNode1" presStyleIdx="0" presStyleCnt="3">
        <dgm:presLayoutVars>
          <dgm:bulletEnabled val="1"/>
        </dgm:presLayoutVars>
      </dgm:prSet>
      <dgm:spPr/>
      <dgm:t>
        <a:bodyPr/>
        <a:lstStyle/>
        <a:p>
          <a:endParaRPr lang="en-US"/>
        </a:p>
      </dgm:t>
    </dgm:pt>
    <dgm:pt modelId="{4138D70E-7864-7748-A939-2BDE57F46F6E}" type="pres">
      <dgm:prSet presAssocID="{A61719F2-1DD7-D843-BB6A-829E42D37F24}" presName="space" presStyleCnt="0"/>
      <dgm:spPr/>
    </dgm:pt>
    <dgm:pt modelId="{7ED73CB6-B7D5-9642-AFD3-72F9F69F5DF1}" type="pres">
      <dgm:prSet presAssocID="{22DC67F6-F5E2-F64E-80AA-E7CD71E17E9D}" presName="composite" presStyleCnt="0"/>
      <dgm:spPr/>
    </dgm:pt>
    <dgm:pt modelId="{321796EE-3973-5F46-9CA3-7474C3256B2E}" type="pres">
      <dgm:prSet presAssocID="{22DC67F6-F5E2-F64E-80AA-E7CD71E17E9D}" presName="parTx" presStyleLbl="alignNode1" presStyleIdx="1" presStyleCnt="3">
        <dgm:presLayoutVars>
          <dgm:chMax val="0"/>
          <dgm:chPref val="0"/>
          <dgm:bulletEnabled val="1"/>
        </dgm:presLayoutVars>
      </dgm:prSet>
      <dgm:spPr/>
      <dgm:t>
        <a:bodyPr/>
        <a:lstStyle/>
        <a:p>
          <a:endParaRPr lang="en-US"/>
        </a:p>
      </dgm:t>
    </dgm:pt>
    <dgm:pt modelId="{71FE3C8A-EEF4-004B-839A-3A45049418A5}" type="pres">
      <dgm:prSet presAssocID="{22DC67F6-F5E2-F64E-80AA-E7CD71E17E9D}" presName="desTx" presStyleLbl="alignAccFollowNode1" presStyleIdx="1" presStyleCnt="3">
        <dgm:presLayoutVars>
          <dgm:bulletEnabled val="1"/>
        </dgm:presLayoutVars>
      </dgm:prSet>
      <dgm:spPr/>
      <dgm:t>
        <a:bodyPr/>
        <a:lstStyle/>
        <a:p>
          <a:endParaRPr lang="en-US"/>
        </a:p>
      </dgm:t>
    </dgm:pt>
    <dgm:pt modelId="{360E956F-8F1C-EA47-893C-1BC35E1D30A5}" type="pres">
      <dgm:prSet presAssocID="{6B75677D-F9FE-924A-8CD1-A4D4496C54EC}" presName="space" presStyleCnt="0"/>
      <dgm:spPr/>
    </dgm:pt>
    <dgm:pt modelId="{084AE2FC-6D57-4E4A-990D-32F0F7A26A32}" type="pres">
      <dgm:prSet presAssocID="{DF246224-1246-064B-9A06-2B58C127FE5A}" presName="composite" presStyleCnt="0"/>
      <dgm:spPr/>
    </dgm:pt>
    <dgm:pt modelId="{AAF979A9-804B-324B-ADDA-FA89B1E69BF7}" type="pres">
      <dgm:prSet presAssocID="{DF246224-1246-064B-9A06-2B58C127FE5A}" presName="parTx" presStyleLbl="alignNode1" presStyleIdx="2" presStyleCnt="3">
        <dgm:presLayoutVars>
          <dgm:chMax val="0"/>
          <dgm:chPref val="0"/>
          <dgm:bulletEnabled val="1"/>
        </dgm:presLayoutVars>
      </dgm:prSet>
      <dgm:spPr/>
      <dgm:t>
        <a:bodyPr/>
        <a:lstStyle/>
        <a:p>
          <a:endParaRPr lang="en-US"/>
        </a:p>
      </dgm:t>
    </dgm:pt>
    <dgm:pt modelId="{279F3436-2420-2F4A-9A07-9134A880EA70}" type="pres">
      <dgm:prSet presAssocID="{DF246224-1246-064B-9A06-2B58C127FE5A}" presName="desTx" presStyleLbl="alignAccFollowNode1" presStyleIdx="2" presStyleCnt="3">
        <dgm:presLayoutVars>
          <dgm:bulletEnabled val="1"/>
        </dgm:presLayoutVars>
      </dgm:prSet>
      <dgm:spPr/>
      <dgm:t>
        <a:bodyPr/>
        <a:lstStyle/>
        <a:p>
          <a:endParaRPr lang="en-US"/>
        </a:p>
      </dgm:t>
    </dgm:pt>
  </dgm:ptLst>
  <dgm:cxnLst>
    <dgm:cxn modelId="{0CFEDFDE-75E4-5548-A0FF-E0BF1C04D56F}" srcId="{22DC67F6-F5E2-F64E-80AA-E7CD71E17E9D}" destId="{77315F04-E004-7C49-8DF6-819B741FD11B}" srcOrd="0" destOrd="0" parTransId="{B3C64134-4FF4-8C45-B541-07E312377444}" sibTransId="{D278EC02-BFD1-CC48-A76D-B195A01FF3CB}"/>
    <dgm:cxn modelId="{4FBDF6FE-83E5-FD42-8979-A3C9CFE8ED3F}" srcId="{CA8676A9-9634-5F41-A629-91CBF29BA306}" destId="{34438D6D-AF7B-974C-8480-57AE3E059EF0}" srcOrd="3" destOrd="0" parTransId="{8BC6A2CA-D9F5-A543-9999-AE85710F4C4A}" sibTransId="{D0FA05A7-3B48-FF40-90D5-CD218223E3E5}"/>
    <dgm:cxn modelId="{7929FBE5-F881-444B-A15C-687A8C692183}" type="presOf" srcId="{D5D8E85A-B821-0A4D-96E3-0732685AFBD6}" destId="{71FE3C8A-EEF4-004B-839A-3A45049418A5}" srcOrd="0" destOrd="4" presId="urn:microsoft.com/office/officeart/2005/8/layout/hList1"/>
    <dgm:cxn modelId="{29EF450D-EA7F-B84F-A4E8-A3BA18F871C7}" srcId="{CA8676A9-9634-5F41-A629-91CBF29BA306}" destId="{7A03C920-BB75-6B44-A071-872C3C1EC5CD}" srcOrd="2" destOrd="0" parTransId="{F04F0D7F-315C-3642-87F6-859652893D12}" sibTransId="{D0805DB8-ECB8-CE4F-BE65-ACB4304F19E7}"/>
    <dgm:cxn modelId="{59A88490-25BB-8947-A86D-27F0BA4B0E8F}" type="presOf" srcId="{61CC6EF7-61BD-CD47-B98B-151EB6B49093}" destId="{279F3436-2420-2F4A-9A07-9134A880EA70}" srcOrd="0" destOrd="0" presId="urn:microsoft.com/office/officeart/2005/8/layout/hList1"/>
    <dgm:cxn modelId="{870A816D-2FEB-134D-A844-86D1F433AB3B}" srcId="{22DC67F6-F5E2-F64E-80AA-E7CD71E17E9D}" destId="{BB3EE342-71E8-924A-B7F8-D36C5A0D139C}" srcOrd="3" destOrd="0" parTransId="{F6081A6C-AAB4-8E41-BF7F-E796630DEBEC}" sibTransId="{8FB34FC6-6918-2A4F-9E4A-1B54F992A743}"/>
    <dgm:cxn modelId="{FB43AE12-03A6-1D4F-BBA5-D182169986C3}" srcId="{DF246224-1246-064B-9A06-2B58C127FE5A}" destId="{9A415721-6ECB-8F40-83F1-26F2AC5770C6}" srcOrd="1" destOrd="0" parTransId="{581B603B-1D25-7C44-A11D-19D2C067E2AF}" sibTransId="{288C51A4-81A5-6642-B8D7-DE95723318CA}"/>
    <dgm:cxn modelId="{9444F7B5-0D7F-3F44-9E0F-3044BFE2AA57}" type="presOf" srcId="{EA092A1C-E45E-094F-BC5D-476AD0899770}" destId="{25C08A58-A947-C24D-8290-17DCF795C75B}" srcOrd="0" destOrd="0" presId="urn:microsoft.com/office/officeart/2005/8/layout/hList1"/>
    <dgm:cxn modelId="{FE8FB6A3-1638-A74B-892D-16FAB64AB92E}" srcId="{CA8676A9-9634-5F41-A629-91CBF29BA306}" destId="{26E4C02C-F663-1F44-9B68-A6EB6856F103}" srcOrd="4" destOrd="0" parTransId="{D230F1EC-C67D-164F-BCC6-130617503A52}" sibTransId="{D5B67E25-4C81-8549-86BC-2F2B8712723B}"/>
    <dgm:cxn modelId="{16E9E60C-31E4-1C42-B4B8-40F77F8982CD}" type="presOf" srcId="{6C4232A0-24A6-7342-9CDD-DA13C12426CD}" destId="{71FE3C8A-EEF4-004B-839A-3A45049418A5}" srcOrd="0" destOrd="2" presId="urn:microsoft.com/office/officeart/2005/8/layout/hList1"/>
    <dgm:cxn modelId="{00102FEF-54E5-444E-A394-DCFF4C72BF8A}" type="presOf" srcId="{9A415721-6ECB-8F40-83F1-26F2AC5770C6}" destId="{279F3436-2420-2F4A-9A07-9134A880EA70}" srcOrd="0" destOrd="1" presId="urn:microsoft.com/office/officeart/2005/8/layout/hList1"/>
    <dgm:cxn modelId="{C6EFBAED-9637-9946-9216-9EA52FD6F9F5}" type="presOf" srcId="{7ABCD806-CB43-DF4A-8780-1CC49A09645A}" destId="{71FE3C8A-EEF4-004B-839A-3A45049418A5}" srcOrd="0" destOrd="1" presId="urn:microsoft.com/office/officeart/2005/8/layout/hList1"/>
    <dgm:cxn modelId="{6C288531-1168-C64A-9FA0-D8B95EDAAE1A}" type="presOf" srcId="{34438D6D-AF7B-974C-8480-57AE3E059EF0}" destId="{25C08A58-A947-C24D-8290-17DCF795C75B}" srcOrd="0" destOrd="3" presId="urn:microsoft.com/office/officeart/2005/8/layout/hList1"/>
    <dgm:cxn modelId="{F746A4D7-14E7-2047-B3B9-5A823B193BE4}" type="presOf" srcId="{26E4C02C-F663-1F44-9B68-A6EB6856F103}" destId="{25C08A58-A947-C24D-8290-17DCF795C75B}" srcOrd="0" destOrd="4" presId="urn:microsoft.com/office/officeart/2005/8/layout/hList1"/>
    <dgm:cxn modelId="{636D23DB-D35C-A143-92DB-14F48A5267E5}" srcId="{22DC67F6-F5E2-F64E-80AA-E7CD71E17E9D}" destId="{7ABCD806-CB43-DF4A-8780-1CC49A09645A}" srcOrd="1" destOrd="0" parTransId="{B28695F4-5809-CA43-A577-73C4429BF07B}" sibTransId="{4C4D5E51-C7D7-2E4F-8B89-815EEE016EDA}"/>
    <dgm:cxn modelId="{F582BD93-7ADC-504F-BE32-3572B06F12BB}" type="presOf" srcId="{7A03C920-BB75-6B44-A071-872C3C1EC5CD}" destId="{25C08A58-A947-C24D-8290-17DCF795C75B}" srcOrd="0" destOrd="2" presId="urn:microsoft.com/office/officeart/2005/8/layout/hList1"/>
    <dgm:cxn modelId="{2F9ADFA6-C7DF-FB49-B895-2DB9176F7F54}" type="presOf" srcId="{CA8676A9-9634-5F41-A629-91CBF29BA306}" destId="{3437E5A5-C656-334A-81F2-F3891D49361C}" srcOrd="0" destOrd="0" presId="urn:microsoft.com/office/officeart/2005/8/layout/hList1"/>
    <dgm:cxn modelId="{E38B9636-FB98-4B4B-B62F-FB91EB4FC6F0}" type="presOf" srcId="{BB3EE342-71E8-924A-B7F8-D36C5A0D139C}" destId="{71FE3C8A-EEF4-004B-839A-3A45049418A5}" srcOrd="0" destOrd="3" presId="urn:microsoft.com/office/officeart/2005/8/layout/hList1"/>
    <dgm:cxn modelId="{EF8928DD-2826-BB4B-9216-14EBF81F87D7}" srcId="{E20F857E-77A9-204F-8313-F8CA7C0F1175}" destId="{CA8676A9-9634-5F41-A629-91CBF29BA306}" srcOrd="0" destOrd="0" parTransId="{676DB7E0-18F4-174E-9655-7F0865E31F42}" sibTransId="{A61719F2-1DD7-D843-BB6A-829E42D37F24}"/>
    <dgm:cxn modelId="{FFA43507-E33C-8A40-8099-5FFEAF647D3C}" type="presOf" srcId="{E7A69257-8C2A-F648-9898-E5A99F39DBCC}" destId="{25C08A58-A947-C24D-8290-17DCF795C75B}" srcOrd="0" destOrd="1" presId="urn:microsoft.com/office/officeart/2005/8/layout/hList1"/>
    <dgm:cxn modelId="{70524B1B-35A8-9941-B4C9-3E2EFB62517D}" type="presOf" srcId="{22DC67F6-F5E2-F64E-80AA-E7CD71E17E9D}" destId="{321796EE-3973-5F46-9CA3-7474C3256B2E}" srcOrd="0" destOrd="0" presId="urn:microsoft.com/office/officeart/2005/8/layout/hList1"/>
    <dgm:cxn modelId="{8F51AF44-9632-CA48-B366-23A61A5FF569}" srcId="{22DC67F6-F5E2-F64E-80AA-E7CD71E17E9D}" destId="{D5D8E85A-B821-0A4D-96E3-0732685AFBD6}" srcOrd="4" destOrd="0" parTransId="{BBBF4BF8-1141-BF40-AE8A-1EC77C1E53B3}" sibTransId="{70F939FC-2D39-3D4E-9FAF-7A3F6A2D335F}"/>
    <dgm:cxn modelId="{C25663D1-08D0-6141-8FC5-2A1CEA00CCF5}" type="presOf" srcId="{77315F04-E004-7C49-8DF6-819B741FD11B}" destId="{71FE3C8A-EEF4-004B-839A-3A45049418A5}" srcOrd="0" destOrd="0" presId="urn:microsoft.com/office/officeart/2005/8/layout/hList1"/>
    <dgm:cxn modelId="{D4ACC4C0-C696-C342-99AD-8D3583841DAC}" srcId="{DF246224-1246-064B-9A06-2B58C127FE5A}" destId="{61CC6EF7-61BD-CD47-B98B-151EB6B49093}" srcOrd="0" destOrd="0" parTransId="{34910DDE-B19A-8542-871F-C6B968D4FDE8}" sibTransId="{31875951-5070-7648-9B9B-24A8BD7E0669}"/>
    <dgm:cxn modelId="{C14EC7E8-80F6-E645-BF7B-71FC444AD3DD}" type="presOf" srcId="{DF246224-1246-064B-9A06-2B58C127FE5A}" destId="{AAF979A9-804B-324B-ADDA-FA89B1E69BF7}" srcOrd="0" destOrd="0" presId="urn:microsoft.com/office/officeart/2005/8/layout/hList1"/>
    <dgm:cxn modelId="{E2581F3B-47D7-6B4E-81F7-68E24F62A554}" srcId="{E20F857E-77A9-204F-8313-F8CA7C0F1175}" destId="{DF246224-1246-064B-9A06-2B58C127FE5A}" srcOrd="2" destOrd="0" parTransId="{359A4DFE-B472-DD42-BC62-B3AE6416F565}" sibTransId="{D33217E7-ED6F-4B41-BC44-D9577F24C93E}"/>
    <dgm:cxn modelId="{4740B806-F0D7-6742-8D05-6136093ACC99}" srcId="{CA8676A9-9634-5F41-A629-91CBF29BA306}" destId="{E7A69257-8C2A-F648-9898-E5A99F39DBCC}" srcOrd="1" destOrd="0" parTransId="{3659CA18-3F41-1F43-8A76-880E5EB94E1C}" sibTransId="{78FB617B-79EA-114A-8C30-97B717A9CC7E}"/>
    <dgm:cxn modelId="{4F9080E6-7E5A-9E46-BB3C-56C5F2BD0363}" srcId="{22DC67F6-F5E2-F64E-80AA-E7CD71E17E9D}" destId="{6C4232A0-24A6-7342-9CDD-DA13C12426CD}" srcOrd="2" destOrd="0" parTransId="{06EE9482-2CB1-374F-9D5E-17DBF0CBBE20}" sibTransId="{59E34AAC-2A1E-0847-AC22-DA191E66F848}"/>
    <dgm:cxn modelId="{D28B0C52-3A22-C945-9D95-FD63F0320111}" srcId="{E20F857E-77A9-204F-8313-F8CA7C0F1175}" destId="{22DC67F6-F5E2-F64E-80AA-E7CD71E17E9D}" srcOrd="1" destOrd="0" parTransId="{0AF09B41-1B13-A845-9835-BCC257486671}" sibTransId="{6B75677D-F9FE-924A-8CD1-A4D4496C54EC}"/>
    <dgm:cxn modelId="{2F4210C1-E5F0-6D41-981E-716B6DA326D3}" srcId="{CA8676A9-9634-5F41-A629-91CBF29BA306}" destId="{EA092A1C-E45E-094F-BC5D-476AD0899770}" srcOrd="0" destOrd="0" parTransId="{3CDCEEEA-0A9D-8445-B12A-038513F0ABAA}" sibTransId="{95F53848-0D7A-A74A-8EF7-4A6D919E548E}"/>
    <dgm:cxn modelId="{D062EA45-A424-4A44-96B8-2418EE4C0958}" type="presOf" srcId="{E20F857E-77A9-204F-8313-F8CA7C0F1175}" destId="{4C8ABFF9-DED6-AD4F-B188-859DDA97DC45}" srcOrd="0" destOrd="0" presId="urn:microsoft.com/office/officeart/2005/8/layout/hList1"/>
    <dgm:cxn modelId="{6F76867E-E401-9E44-9317-7BDBC6B8BC4D}" type="presParOf" srcId="{4C8ABFF9-DED6-AD4F-B188-859DDA97DC45}" destId="{D9BD1E63-A39B-3041-83E8-4DCDD5E5CA09}" srcOrd="0" destOrd="0" presId="urn:microsoft.com/office/officeart/2005/8/layout/hList1"/>
    <dgm:cxn modelId="{5896E3F8-27A8-234F-AC03-F3C5E5C21DCE}" type="presParOf" srcId="{D9BD1E63-A39B-3041-83E8-4DCDD5E5CA09}" destId="{3437E5A5-C656-334A-81F2-F3891D49361C}" srcOrd="0" destOrd="0" presId="urn:microsoft.com/office/officeart/2005/8/layout/hList1"/>
    <dgm:cxn modelId="{E6DDE5A4-8F3A-074E-A40E-76CB6ED737A9}" type="presParOf" srcId="{D9BD1E63-A39B-3041-83E8-4DCDD5E5CA09}" destId="{25C08A58-A947-C24D-8290-17DCF795C75B}" srcOrd="1" destOrd="0" presId="urn:microsoft.com/office/officeart/2005/8/layout/hList1"/>
    <dgm:cxn modelId="{FA98BDB3-51D5-7D48-A666-51C7EA9F5343}" type="presParOf" srcId="{4C8ABFF9-DED6-AD4F-B188-859DDA97DC45}" destId="{4138D70E-7864-7748-A939-2BDE57F46F6E}" srcOrd="1" destOrd="0" presId="urn:microsoft.com/office/officeart/2005/8/layout/hList1"/>
    <dgm:cxn modelId="{1D55C4A3-5479-864E-BCAB-8F43A835FD33}" type="presParOf" srcId="{4C8ABFF9-DED6-AD4F-B188-859DDA97DC45}" destId="{7ED73CB6-B7D5-9642-AFD3-72F9F69F5DF1}" srcOrd="2" destOrd="0" presId="urn:microsoft.com/office/officeart/2005/8/layout/hList1"/>
    <dgm:cxn modelId="{4C0D9D42-82DC-FA4F-9B01-9648AFC3875D}" type="presParOf" srcId="{7ED73CB6-B7D5-9642-AFD3-72F9F69F5DF1}" destId="{321796EE-3973-5F46-9CA3-7474C3256B2E}" srcOrd="0" destOrd="0" presId="urn:microsoft.com/office/officeart/2005/8/layout/hList1"/>
    <dgm:cxn modelId="{62FE021C-3FF4-2642-9F47-6258EB4289BE}" type="presParOf" srcId="{7ED73CB6-B7D5-9642-AFD3-72F9F69F5DF1}" destId="{71FE3C8A-EEF4-004B-839A-3A45049418A5}" srcOrd="1" destOrd="0" presId="urn:microsoft.com/office/officeart/2005/8/layout/hList1"/>
    <dgm:cxn modelId="{743B76D8-0113-DE4F-AE7F-F58901DA5F13}" type="presParOf" srcId="{4C8ABFF9-DED6-AD4F-B188-859DDA97DC45}" destId="{360E956F-8F1C-EA47-893C-1BC35E1D30A5}" srcOrd="3" destOrd="0" presId="urn:microsoft.com/office/officeart/2005/8/layout/hList1"/>
    <dgm:cxn modelId="{B5DDDD19-3924-C047-B4F7-551C9B826AC2}" type="presParOf" srcId="{4C8ABFF9-DED6-AD4F-B188-859DDA97DC45}" destId="{084AE2FC-6D57-4E4A-990D-32F0F7A26A32}" srcOrd="4" destOrd="0" presId="urn:microsoft.com/office/officeart/2005/8/layout/hList1"/>
    <dgm:cxn modelId="{338BB78A-5C9E-2441-BE7F-0728D47A1287}" type="presParOf" srcId="{084AE2FC-6D57-4E4A-990D-32F0F7A26A32}" destId="{AAF979A9-804B-324B-ADDA-FA89B1E69BF7}" srcOrd="0" destOrd="0" presId="urn:microsoft.com/office/officeart/2005/8/layout/hList1"/>
    <dgm:cxn modelId="{CBCF47BE-5E57-334A-9645-D30B48853160}" type="presParOf" srcId="{084AE2FC-6D57-4E4A-990D-32F0F7A26A32}" destId="{279F3436-2420-2F4A-9A07-9134A880EA7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37E5A5-C656-334A-81F2-F3891D49361C}">
      <dsp:nvSpPr>
        <dsp:cNvPr id="0" name=""/>
        <dsp:cNvSpPr/>
      </dsp:nvSpPr>
      <dsp:spPr>
        <a:xfrm>
          <a:off x="2588" y="189212"/>
          <a:ext cx="2523614" cy="720000"/>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Legislative</a:t>
          </a:r>
          <a:endParaRPr lang="en-US" sz="2500" kern="1200" dirty="0"/>
        </a:p>
      </dsp:txBody>
      <dsp:txXfrm>
        <a:off x="2588" y="189212"/>
        <a:ext cx="2523614" cy="720000"/>
      </dsp:txXfrm>
    </dsp:sp>
    <dsp:sp modelId="{25C08A58-A947-C24D-8290-17DCF795C75B}">
      <dsp:nvSpPr>
        <dsp:cNvPr id="0" name=""/>
        <dsp:cNvSpPr/>
      </dsp:nvSpPr>
      <dsp:spPr>
        <a:xfrm>
          <a:off x="2588" y="909212"/>
          <a:ext cx="2523614" cy="4048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Override Veto</a:t>
          </a:r>
          <a:endParaRPr lang="en-US" sz="2500" kern="1200" dirty="0"/>
        </a:p>
        <a:p>
          <a:pPr marL="228600" lvl="1" indent="-228600" algn="l" defTabSz="1111250">
            <a:lnSpc>
              <a:spcPct val="90000"/>
            </a:lnSpc>
            <a:spcBef>
              <a:spcPct val="0"/>
            </a:spcBef>
            <a:spcAft>
              <a:spcPct val="15000"/>
            </a:spcAft>
            <a:buChar char="••"/>
          </a:pPr>
          <a:r>
            <a:rPr lang="en-US" sz="2500" kern="1200" dirty="0" smtClean="0"/>
            <a:t>Approve/Reject Appointments</a:t>
          </a:r>
          <a:endParaRPr lang="en-US" sz="2500" kern="1200" dirty="0"/>
        </a:p>
        <a:p>
          <a:pPr marL="228600" lvl="1" indent="-228600" algn="l" defTabSz="1111250">
            <a:lnSpc>
              <a:spcPct val="90000"/>
            </a:lnSpc>
            <a:spcBef>
              <a:spcPct val="0"/>
            </a:spcBef>
            <a:spcAft>
              <a:spcPct val="15000"/>
            </a:spcAft>
            <a:buChar char="••"/>
          </a:pPr>
          <a:r>
            <a:rPr lang="en-US" sz="2500" kern="1200" dirty="0" smtClean="0"/>
            <a:t>Make Treaties</a:t>
          </a:r>
          <a:endParaRPr lang="en-US" sz="2500" kern="1200" dirty="0"/>
        </a:p>
        <a:p>
          <a:pPr marL="228600" lvl="1" indent="-228600" algn="l" defTabSz="1111250">
            <a:lnSpc>
              <a:spcPct val="90000"/>
            </a:lnSpc>
            <a:spcBef>
              <a:spcPct val="0"/>
            </a:spcBef>
            <a:spcAft>
              <a:spcPct val="15000"/>
            </a:spcAft>
            <a:buChar char="••"/>
          </a:pPr>
          <a:r>
            <a:rPr lang="en-US" sz="2500" kern="1200" dirty="0" smtClean="0"/>
            <a:t>Create and Propose Legislation</a:t>
          </a:r>
          <a:endParaRPr lang="en-US" sz="2500" kern="1200" dirty="0"/>
        </a:p>
        <a:p>
          <a:pPr marL="228600" lvl="1" indent="-228600" algn="l" defTabSz="1111250">
            <a:lnSpc>
              <a:spcPct val="90000"/>
            </a:lnSpc>
            <a:spcBef>
              <a:spcPct val="0"/>
            </a:spcBef>
            <a:spcAft>
              <a:spcPct val="15000"/>
            </a:spcAft>
            <a:buChar char="••"/>
          </a:pPr>
          <a:r>
            <a:rPr lang="en-US" sz="2500" kern="1200" dirty="0" smtClean="0"/>
            <a:t>Impeach and Remove the President</a:t>
          </a:r>
          <a:endParaRPr lang="en-US" sz="2500" kern="1200" dirty="0"/>
        </a:p>
      </dsp:txBody>
      <dsp:txXfrm>
        <a:off x="2588" y="909212"/>
        <a:ext cx="2523614" cy="4048875"/>
      </dsp:txXfrm>
    </dsp:sp>
    <dsp:sp modelId="{321796EE-3973-5F46-9CA3-7474C3256B2E}">
      <dsp:nvSpPr>
        <dsp:cNvPr id="0" name=""/>
        <dsp:cNvSpPr/>
      </dsp:nvSpPr>
      <dsp:spPr>
        <a:xfrm>
          <a:off x="2879509" y="189212"/>
          <a:ext cx="2523614" cy="720000"/>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Executive</a:t>
          </a:r>
          <a:endParaRPr lang="en-US" sz="2500" kern="1200" dirty="0"/>
        </a:p>
      </dsp:txBody>
      <dsp:txXfrm>
        <a:off x="2879509" y="189212"/>
        <a:ext cx="2523614" cy="720000"/>
      </dsp:txXfrm>
    </dsp:sp>
    <dsp:sp modelId="{71FE3C8A-EEF4-004B-839A-3A45049418A5}">
      <dsp:nvSpPr>
        <dsp:cNvPr id="0" name=""/>
        <dsp:cNvSpPr/>
      </dsp:nvSpPr>
      <dsp:spPr>
        <a:xfrm>
          <a:off x="2879509" y="909212"/>
          <a:ext cx="2523614" cy="4048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Propose Legislation</a:t>
          </a:r>
          <a:endParaRPr lang="en-US" sz="2500" kern="1200" dirty="0"/>
        </a:p>
        <a:p>
          <a:pPr marL="228600" lvl="1" indent="-228600" algn="l" defTabSz="1111250">
            <a:lnSpc>
              <a:spcPct val="90000"/>
            </a:lnSpc>
            <a:spcBef>
              <a:spcPct val="0"/>
            </a:spcBef>
            <a:spcAft>
              <a:spcPct val="15000"/>
            </a:spcAft>
            <a:buChar char="••"/>
          </a:pPr>
          <a:r>
            <a:rPr lang="en-US" sz="2500" kern="1200" dirty="0" smtClean="0"/>
            <a:t>Appoint Judges</a:t>
          </a:r>
          <a:endParaRPr lang="en-US" sz="2500" kern="1200" dirty="0"/>
        </a:p>
        <a:p>
          <a:pPr marL="228600" lvl="1" indent="-228600" algn="l" defTabSz="1111250">
            <a:lnSpc>
              <a:spcPct val="90000"/>
            </a:lnSpc>
            <a:spcBef>
              <a:spcPct val="0"/>
            </a:spcBef>
            <a:spcAft>
              <a:spcPct val="15000"/>
            </a:spcAft>
            <a:buChar char="••"/>
          </a:pPr>
          <a:r>
            <a:rPr lang="en-US" sz="2500" kern="1200" dirty="0" smtClean="0"/>
            <a:t>Put Down Rebellions</a:t>
          </a:r>
          <a:endParaRPr lang="en-US" sz="2500" kern="1200" dirty="0"/>
        </a:p>
        <a:p>
          <a:pPr marL="228600" lvl="1" indent="-228600" algn="l" defTabSz="1111250">
            <a:lnSpc>
              <a:spcPct val="90000"/>
            </a:lnSpc>
            <a:spcBef>
              <a:spcPct val="0"/>
            </a:spcBef>
            <a:spcAft>
              <a:spcPct val="15000"/>
            </a:spcAft>
            <a:buChar char="••"/>
          </a:pPr>
          <a:r>
            <a:rPr lang="en-US" sz="2500" kern="1200" dirty="0" smtClean="0"/>
            <a:t>Veto Acts of Congress</a:t>
          </a:r>
          <a:endParaRPr lang="en-US" sz="2500" kern="1200" dirty="0"/>
        </a:p>
        <a:p>
          <a:pPr marL="228600" lvl="1" indent="-228600" algn="l" defTabSz="1111250">
            <a:lnSpc>
              <a:spcPct val="90000"/>
            </a:lnSpc>
            <a:spcBef>
              <a:spcPct val="0"/>
            </a:spcBef>
            <a:spcAft>
              <a:spcPct val="15000"/>
            </a:spcAft>
            <a:buChar char="••"/>
          </a:pPr>
          <a:r>
            <a:rPr lang="en-US" sz="2500" kern="1200" dirty="0" smtClean="0"/>
            <a:t>Acts as Commander in Chief</a:t>
          </a:r>
          <a:endParaRPr lang="en-US" sz="2500" kern="1200" dirty="0"/>
        </a:p>
      </dsp:txBody>
      <dsp:txXfrm>
        <a:off x="2879509" y="909212"/>
        <a:ext cx="2523614" cy="4048875"/>
      </dsp:txXfrm>
    </dsp:sp>
    <dsp:sp modelId="{AAF979A9-804B-324B-ADDA-FA89B1E69BF7}">
      <dsp:nvSpPr>
        <dsp:cNvPr id="0" name=""/>
        <dsp:cNvSpPr/>
      </dsp:nvSpPr>
      <dsp:spPr>
        <a:xfrm>
          <a:off x="5756429" y="189212"/>
          <a:ext cx="2523614" cy="720000"/>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Judiciary</a:t>
          </a:r>
          <a:endParaRPr lang="en-US" sz="2500" kern="1200" dirty="0"/>
        </a:p>
      </dsp:txBody>
      <dsp:txXfrm>
        <a:off x="5756429" y="189212"/>
        <a:ext cx="2523614" cy="720000"/>
      </dsp:txXfrm>
    </dsp:sp>
    <dsp:sp modelId="{279F3436-2420-2F4A-9A07-9134A880EA70}">
      <dsp:nvSpPr>
        <dsp:cNvPr id="0" name=""/>
        <dsp:cNvSpPr/>
      </dsp:nvSpPr>
      <dsp:spPr>
        <a:xfrm>
          <a:off x="5756429" y="909212"/>
          <a:ext cx="2523614" cy="4048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Balanced From Either Side</a:t>
          </a:r>
          <a:endParaRPr lang="en-US" sz="2500" kern="1200" dirty="0"/>
        </a:p>
        <a:p>
          <a:pPr marL="228600" lvl="1" indent="-228600" algn="l" defTabSz="1111250">
            <a:lnSpc>
              <a:spcPct val="90000"/>
            </a:lnSpc>
            <a:spcBef>
              <a:spcPct val="0"/>
            </a:spcBef>
            <a:spcAft>
              <a:spcPct val="15000"/>
            </a:spcAft>
            <a:buChar char="••"/>
          </a:pPr>
          <a:r>
            <a:rPr lang="en-US" sz="2500" kern="1200" dirty="0" smtClean="0"/>
            <a:t>Served Terms for Life</a:t>
          </a:r>
          <a:endParaRPr lang="en-US" sz="2500" kern="1200" dirty="0"/>
        </a:p>
      </dsp:txBody>
      <dsp:txXfrm>
        <a:off x="5756429" y="909212"/>
        <a:ext cx="2523614" cy="40488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A0120-3385-6645-AB99-4A3A7D35F6EB}" type="datetimeFigureOut">
              <a:rPr lang="en-US" smtClean="0"/>
              <a:pPr/>
              <a:t>2/23/14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E225E-15C9-A544-9238-07BAFAAFE70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3522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Why weak government? Spent years fighting for independence and did want to give up newly held independence to a new central government that may become tyrannical</a:t>
            </a:r>
          </a:p>
          <a:p>
            <a:endParaRPr lang="en-US" dirty="0"/>
          </a:p>
        </p:txBody>
      </p:sp>
      <p:sp>
        <p:nvSpPr>
          <p:cNvPr id="4" name="Slide Number Placeholder 3"/>
          <p:cNvSpPr>
            <a:spLocks noGrp="1"/>
          </p:cNvSpPr>
          <p:nvPr>
            <p:ph type="sldNum" sz="quarter" idx="10"/>
          </p:nvPr>
        </p:nvSpPr>
        <p:spPr/>
        <p:txBody>
          <a:bodyPr/>
          <a:lstStyle/>
          <a:p>
            <a:fld id="{AC5E225E-15C9-A544-9238-07BAFAAFE70D}"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BA2633EA-C290-3948-9FB0-115433ABCABF}" type="slidenum">
              <a:rPr lang="en-US" smtClean="0"/>
              <a:pPr>
                <a:defRPr/>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864C530-A926-1544-8F09-437E266AD94A}" type="slidenum">
              <a:rPr lang="en-US" smtClean="0"/>
              <a:pPr>
                <a:defRPr/>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2F21996-847C-A14D-8C66-A39100C85A7C}" type="slidenum">
              <a:rPr lang="en-US" smtClean="0"/>
              <a:pPr>
                <a:defRPr/>
              </a:pPr>
              <a:t>43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5004573-5A56-1740-AE7A-2F5E8ECBABAE}" type="slidenum">
              <a:rPr lang="en-US" smtClean="0"/>
              <a:pPr>
                <a:defRPr/>
              </a:pPr>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Notes: </a:t>
            </a:r>
            <a:r>
              <a:rPr lang="en-US" sz="2800" dirty="0" smtClean="0"/>
              <a:t>What are some important 10</a:t>
            </a:r>
            <a:r>
              <a:rPr lang="en-US" sz="2800" baseline="30000" dirty="0" smtClean="0"/>
              <a:t>th</a:t>
            </a:r>
            <a:r>
              <a:rPr lang="en-US" sz="2800" dirty="0" smtClean="0"/>
              <a:t> Amendment issues?</a:t>
            </a:r>
          </a:p>
          <a:p>
            <a:pPr lvl="1" eaLnBrk="1" hangingPunct="1">
              <a:buFontTx/>
              <a:buChar char="-"/>
            </a:pPr>
            <a:r>
              <a:rPr lang="en-US" dirty="0" smtClean="0"/>
              <a:t>Healthcare</a:t>
            </a:r>
          </a:p>
          <a:p>
            <a:pPr lvl="1" eaLnBrk="1" hangingPunct="1">
              <a:buFontTx/>
              <a:buChar char="-"/>
            </a:pPr>
            <a:r>
              <a:rPr lang="en-US" dirty="0" smtClean="0"/>
              <a:t>Physician Assisted Suicide</a:t>
            </a:r>
          </a:p>
          <a:p>
            <a:pPr lvl="1" eaLnBrk="1" hangingPunct="1">
              <a:buFontTx/>
              <a:buChar char="-"/>
            </a:pPr>
            <a:r>
              <a:rPr lang="en-US" dirty="0" smtClean="0"/>
              <a:t>Medical Marijuana</a:t>
            </a:r>
          </a:p>
          <a:p>
            <a:pPr lvl="1" eaLnBrk="1" hangingPunct="1">
              <a:buFontTx/>
              <a:buChar char="-"/>
            </a:pPr>
            <a:r>
              <a:rPr lang="en-US" dirty="0" smtClean="0"/>
              <a:t>Gun Laws &amp; Regulations </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8A1871A-2E1C-7441-8CAF-61D30BC4D842}" type="slidenum">
              <a:rPr lang="en-US" smtClean="0"/>
              <a:pPr>
                <a:defRPr/>
              </a:pPr>
              <a:t>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 not accepted are :</a:t>
            </a:r>
          </a:p>
          <a:p>
            <a:endParaRPr lang="en-US" dirty="0" smtClean="0"/>
          </a:p>
          <a:p>
            <a:r>
              <a:rPr lang="en-US" dirty="0" smtClean="0"/>
              <a:t>1. 27</a:t>
            </a:r>
            <a:r>
              <a:rPr lang="en-US" baseline="30000" dirty="0" smtClean="0"/>
              <a:t>th</a:t>
            </a:r>
            <a:r>
              <a:rPr lang="en-US" dirty="0" smtClean="0"/>
              <a:t> Amendment: Prevents</a:t>
            </a:r>
            <a:r>
              <a:rPr lang="en-US" baseline="0" dirty="0" smtClean="0"/>
              <a:t> laws affecting Congressional salary from taking place until next Congressional session</a:t>
            </a:r>
          </a:p>
          <a:p>
            <a:r>
              <a:rPr lang="en-US" dirty="0" smtClean="0"/>
              <a:t>2. Congressional Apportionment Amendment: Would ensure a minimum representation for the common</a:t>
            </a:r>
            <a:r>
              <a:rPr lang="en-US" baseline="0" dirty="0" smtClean="0"/>
              <a:t> people in the new government</a:t>
            </a:r>
            <a:endParaRPr lang="en-US" dirty="0"/>
          </a:p>
        </p:txBody>
      </p:sp>
      <p:sp>
        <p:nvSpPr>
          <p:cNvPr id="4" name="Slide Number Placeholder 3"/>
          <p:cNvSpPr>
            <a:spLocks noGrp="1"/>
          </p:cNvSpPr>
          <p:nvPr>
            <p:ph type="sldNum" sz="quarter" idx="10"/>
          </p:nvPr>
        </p:nvSpPr>
        <p:spPr/>
        <p:txBody>
          <a:bodyPr/>
          <a:lstStyle/>
          <a:p>
            <a:fld id="{AC5E225E-15C9-A544-9238-07BAFAAFE70D}"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 is funny on this one</a:t>
            </a:r>
            <a:endParaRPr lang="en-US" dirty="0"/>
          </a:p>
        </p:txBody>
      </p:sp>
      <p:sp>
        <p:nvSpPr>
          <p:cNvPr id="4" name="Slide Number Placeholder 3"/>
          <p:cNvSpPr>
            <a:spLocks noGrp="1"/>
          </p:cNvSpPr>
          <p:nvPr>
            <p:ph type="sldNum" sz="quarter" idx="10"/>
          </p:nvPr>
        </p:nvSpPr>
        <p:spPr/>
        <p:txBody>
          <a:bodyPr/>
          <a:lstStyle/>
          <a:p>
            <a:fld id="{AC5E225E-15C9-A544-9238-07BAFAAFE70D}"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latin typeface="Goudy Old Style"/>
                <a:cs typeface="Goudy Old Style"/>
              </a:rPr>
              <a:t>Framers wanted strong executive</a:t>
            </a:r>
          </a:p>
          <a:p>
            <a:pPr lvl="1"/>
            <a:r>
              <a:rPr lang="en-US" sz="2400" dirty="0" smtClean="0">
                <a:latin typeface="Goudy Old Style"/>
                <a:cs typeface="Goudy Old Style"/>
              </a:rPr>
              <a:t>Inspired by MA governor’s response to Shay’s Rebellion</a:t>
            </a:r>
          </a:p>
          <a:p>
            <a:endParaRPr lang="en-US" dirty="0"/>
          </a:p>
        </p:txBody>
      </p:sp>
      <p:sp>
        <p:nvSpPr>
          <p:cNvPr id="4" name="Slide Number Placeholder 3"/>
          <p:cNvSpPr>
            <a:spLocks noGrp="1"/>
          </p:cNvSpPr>
          <p:nvPr>
            <p:ph type="sldNum" sz="quarter" idx="10"/>
          </p:nvPr>
        </p:nvSpPr>
        <p:spPr/>
        <p:txBody>
          <a:bodyPr/>
          <a:lstStyle/>
          <a:p>
            <a:fld id="{AC5E225E-15C9-A544-9238-07BAFAAFE70D}"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the chief justice today?</a:t>
            </a:r>
            <a:r>
              <a:rPr lang="en-US" baseline="0" dirty="0" smtClean="0"/>
              <a:t> John Roberts.</a:t>
            </a:r>
            <a:endParaRPr lang="en-US" dirty="0"/>
          </a:p>
        </p:txBody>
      </p:sp>
      <p:sp>
        <p:nvSpPr>
          <p:cNvPr id="4" name="Slide Number Placeholder 3"/>
          <p:cNvSpPr>
            <a:spLocks noGrp="1"/>
          </p:cNvSpPr>
          <p:nvPr>
            <p:ph type="sldNum" sz="quarter" idx="10"/>
          </p:nvPr>
        </p:nvSpPr>
        <p:spPr/>
        <p:txBody>
          <a:bodyPr/>
          <a:lstStyle/>
          <a:p>
            <a:fld id="{AC5E225E-15C9-A544-9238-07BAFAAFE70D}"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5FFFF7E-3026-5544-B07D-15DE15AC86CD}" type="slidenum">
              <a:rPr lang="en-US" smtClean="0"/>
              <a:pPr>
                <a:defRPr/>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209E130-9E86-4A45-8A51-05A5B495669F}" type="slidenum">
              <a:rPr lang="en-US" smtClean="0"/>
              <a:pPr>
                <a:defRPr/>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21893B0F-EFC8-B44D-9A06-604E4EF82674}" type="slidenum">
              <a:rPr lang="en-US" smtClean="0"/>
              <a:pPr>
                <a:defRPr/>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74320" indent="-274320" eaLnBrk="1" fontAlgn="auto" hangingPunct="1">
              <a:spcBef>
                <a:spcPts val="580"/>
              </a:spcBef>
              <a:spcAft>
                <a:spcPts val="0"/>
              </a:spcAft>
              <a:buFont typeface="Wingdings 2"/>
              <a:buChar char=""/>
              <a:defRPr/>
            </a:pPr>
            <a:r>
              <a:rPr lang="en-US" sz="2600" dirty="0" smtClean="0">
                <a:ea typeface="+mn-ea"/>
                <a:cs typeface="+mn-cs"/>
              </a:rPr>
              <a:t>Exceptions:</a:t>
            </a:r>
          </a:p>
          <a:p>
            <a:pPr marL="548640" lvl="1" eaLnBrk="1" fontAlgn="auto" hangingPunct="1">
              <a:spcBef>
                <a:spcPts val="370"/>
              </a:spcBef>
              <a:spcAft>
                <a:spcPts val="0"/>
              </a:spcAft>
              <a:buFontTx/>
              <a:buChar char="-"/>
              <a:defRPr/>
            </a:pPr>
            <a:r>
              <a:rPr lang="en-US" sz="2600" dirty="0" smtClean="0">
                <a:ea typeface="+mn-ea"/>
              </a:rPr>
              <a:t>consent</a:t>
            </a:r>
          </a:p>
          <a:p>
            <a:pPr marL="548640" lvl="1" eaLnBrk="1" fontAlgn="auto" hangingPunct="1">
              <a:spcBef>
                <a:spcPts val="370"/>
              </a:spcBef>
              <a:spcAft>
                <a:spcPts val="0"/>
              </a:spcAft>
              <a:buFontTx/>
              <a:buChar char="-"/>
              <a:defRPr/>
            </a:pPr>
            <a:r>
              <a:rPr lang="en-US" sz="2600" dirty="0" smtClean="0">
                <a:ea typeface="+mn-ea"/>
              </a:rPr>
              <a:t>plain view</a:t>
            </a:r>
          </a:p>
          <a:p>
            <a:pPr marL="548640" lvl="1" eaLnBrk="1" fontAlgn="auto" hangingPunct="1">
              <a:spcBef>
                <a:spcPts val="370"/>
              </a:spcBef>
              <a:spcAft>
                <a:spcPts val="0"/>
              </a:spcAft>
              <a:buFontTx/>
              <a:buChar char="-"/>
              <a:defRPr/>
            </a:pPr>
            <a:r>
              <a:rPr lang="en-US" sz="2600" dirty="0" smtClean="0">
                <a:ea typeface="+mn-ea"/>
              </a:rPr>
              <a:t>open fields (areas)</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CAA4512-AAF0-6C42-AD2E-F0A81A7F45B1}" type="slidenum">
              <a:rPr lang="en-US" smtClean="0"/>
              <a:pPr>
                <a:defRPr/>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A77976DB-A6BC-2A42-8210-307C5B3515A3}" type="slidenum">
              <a:rPr lang="en-US" smtClean="0"/>
              <a:pPr>
                <a:defRPr/>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CDB3815-DCCE-3647-BD22-91A87F5CCB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ADA97DC-D13F-4F4C-A9BF-6337D6122A6A}" type="datetimeFigureOut">
              <a:rPr lang="en-US" smtClean="0"/>
              <a:pPr/>
              <a:t>2/23/14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A97DC-D13F-4F4C-A9BF-6337D6122A6A}" type="datetimeFigureOut">
              <a:rPr lang="en-US" smtClean="0"/>
              <a:pPr/>
              <a:t>2/23/14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CDB3815-DCCE-3647-BD22-91A87F5CCB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3815-DCCE-3647-BD22-91A87F5CCB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A97DC-D13F-4F4C-A9BF-6337D6122A6A}" type="datetimeFigureOut">
              <a:rPr lang="en-US" smtClean="0"/>
              <a:pPr/>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3815-DCCE-3647-BD22-91A87F5CCB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ADA97DC-D13F-4F4C-A9BF-6337D6122A6A}" type="datetimeFigureOut">
              <a:rPr lang="en-US" smtClean="0"/>
              <a:pPr/>
              <a:t>2/23/14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B3815-DCCE-3647-BD22-91A87F5CCBE4}"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DA97DC-D13F-4F4C-A9BF-6337D6122A6A}" type="datetimeFigureOut">
              <a:rPr lang="en-US" smtClean="0"/>
              <a:pPr/>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3815-DCCE-3647-BD22-91A87F5CCBE4}"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8ADA97DC-D13F-4F4C-A9BF-6337D6122A6A}" type="datetimeFigureOut">
              <a:rPr lang="en-US" smtClean="0"/>
              <a:pPr/>
              <a:t>2/23/14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CDB3815-DCCE-3647-BD22-91A87F5CCB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Macintosh%20HD:Users:saraestis:Downloads:1787Convention.doc!OLE_LINK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The Constitution and Founding Documents</a:t>
            </a:r>
            <a:endParaRPr lang="en-US" dirty="0"/>
          </a:p>
        </p:txBody>
      </p:sp>
      <p:sp>
        <p:nvSpPr>
          <p:cNvPr id="3" name="Subtitle 2"/>
          <p:cNvSpPr>
            <a:spLocks noGrp="1"/>
          </p:cNvSpPr>
          <p:nvPr>
            <p:ph type="subTitle" idx="1"/>
          </p:nvPr>
        </p:nvSpPr>
        <p:spPr/>
        <p:txBody>
          <a:bodyPr/>
          <a:lstStyle/>
          <a:p>
            <a:pPr algn="r"/>
            <a:r>
              <a:rPr lang="en-US" dirty="0" smtClean="0"/>
              <a:t>Unit 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180"/>
            <a:ext cx="7313613" cy="868362"/>
          </a:xfrm>
        </p:spPr>
        <p:txBody>
          <a:bodyPr/>
          <a:lstStyle/>
          <a:p>
            <a:r>
              <a:rPr lang="en-US" dirty="0" smtClean="0"/>
              <a:t>3. Recession</a:t>
            </a:r>
            <a:endParaRPr lang="en-US" dirty="0"/>
          </a:p>
        </p:txBody>
      </p:sp>
      <p:sp>
        <p:nvSpPr>
          <p:cNvPr id="3" name="Content Placeholder 2"/>
          <p:cNvSpPr>
            <a:spLocks noGrp="1"/>
          </p:cNvSpPr>
          <p:nvPr>
            <p:ph idx="1"/>
          </p:nvPr>
        </p:nvSpPr>
        <p:spPr>
          <a:xfrm>
            <a:off x="351303" y="1337487"/>
            <a:ext cx="8390725" cy="5147299"/>
          </a:xfrm>
        </p:spPr>
        <p:txBody>
          <a:bodyPr>
            <a:noAutofit/>
          </a:bodyPr>
          <a:lstStyle/>
          <a:p>
            <a:pPr marL="0" indent="0">
              <a:buNone/>
            </a:pPr>
            <a:r>
              <a:rPr lang="en-US" sz="2600" dirty="0" smtClean="0"/>
              <a:t>The end of the war and slowdown of economic activity with Britain plunged the United States into a</a:t>
            </a:r>
            <a:r>
              <a:rPr lang="en-US" sz="2600" dirty="0" smtClean="0"/>
              <a:t> severe </a:t>
            </a:r>
            <a:r>
              <a:rPr lang="en-US" sz="2600" i="1" dirty="0" smtClean="0"/>
              <a:t>recession</a:t>
            </a:r>
            <a:r>
              <a:rPr lang="en-US" sz="2600" dirty="0" smtClean="0"/>
              <a:t>.</a:t>
            </a:r>
            <a:endParaRPr lang="en-US" sz="2600" dirty="0" smtClean="0"/>
          </a:p>
          <a:p>
            <a:pPr>
              <a:buNone/>
            </a:pPr>
            <a:r>
              <a:rPr lang="en-US" sz="2600" dirty="0" smtClean="0"/>
              <a:t>RECESSION: economic slowdown</a:t>
            </a:r>
          </a:p>
          <a:p>
            <a:r>
              <a:rPr lang="en-US" sz="2600" dirty="0" smtClean="0"/>
              <a:t>People wanted to redeem bonds for gold and silver</a:t>
            </a:r>
          </a:p>
          <a:p>
            <a:r>
              <a:rPr lang="en-US" sz="2600" dirty="0" smtClean="0"/>
              <a:t>States could raise taxes to pay debts but people wanted them to issue more paper money</a:t>
            </a:r>
            <a:endParaRPr lang="en-US" sz="2600" dirty="0" smtClean="0"/>
          </a:p>
          <a:p>
            <a:pPr marL="0" indent="0" algn="ctr">
              <a:buNone/>
            </a:pPr>
            <a:r>
              <a:rPr lang="en-US" sz="2600" dirty="0" smtClean="0"/>
              <a:t>P</a:t>
            </a:r>
            <a:r>
              <a:rPr lang="en-US" sz="2600" dirty="0" smtClean="0"/>
              <a:t>aper </a:t>
            </a:r>
            <a:r>
              <a:rPr lang="en-US" sz="2600" dirty="0" smtClean="0"/>
              <a:t>money wasn’t backed up by gold or silver </a:t>
            </a:r>
            <a:r>
              <a:rPr lang="en-US" sz="2600" dirty="0" smtClean="0"/>
              <a:t>and </a:t>
            </a:r>
            <a:r>
              <a:rPr lang="en-US" sz="2600" i="1" dirty="0" smtClean="0"/>
              <a:t>inflation</a:t>
            </a:r>
            <a:r>
              <a:rPr lang="en-US" sz="2600" dirty="0" smtClean="0"/>
              <a:t> began </a:t>
            </a:r>
            <a:r>
              <a:rPr lang="en-US" sz="2600" dirty="0" smtClean="0"/>
              <a:t>– by 1785, 7 states were issuing paper money.</a:t>
            </a:r>
          </a:p>
          <a:p>
            <a:pPr marL="0" indent="0">
              <a:buNone/>
            </a:pPr>
            <a:r>
              <a:rPr lang="en-US" sz="2600" dirty="0" smtClean="0"/>
              <a:t>INFLATION: decline in value of </a:t>
            </a:r>
            <a:r>
              <a:rPr lang="en-US" sz="2600" dirty="0" smtClean="0"/>
              <a:t>money</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6689"/>
            <a:ext cx="7313613" cy="868362"/>
          </a:xfrm>
        </p:spPr>
        <p:txBody>
          <a:bodyPr/>
          <a:lstStyle/>
          <a:p>
            <a:r>
              <a:rPr lang="en-US" dirty="0" smtClean="0"/>
              <a:t>Shay’s Rebellion</a:t>
            </a:r>
            <a:endParaRPr lang="en-US" dirty="0"/>
          </a:p>
        </p:txBody>
      </p:sp>
      <p:sp>
        <p:nvSpPr>
          <p:cNvPr id="3" name="Content Placeholder 2"/>
          <p:cNvSpPr>
            <a:spLocks noGrp="1"/>
          </p:cNvSpPr>
          <p:nvPr>
            <p:ph idx="1"/>
          </p:nvPr>
        </p:nvSpPr>
        <p:spPr>
          <a:xfrm>
            <a:off x="608024" y="1465459"/>
            <a:ext cx="8052935" cy="5080259"/>
          </a:xfrm>
        </p:spPr>
        <p:txBody>
          <a:bodyPr>
            <a:noAutofit/>
          </a:bodyPr>
          <a:lstStyle/>
          <a:p>
            <a:pPr>
              <a:buNone/>
            </a:pPr>
            <a:r>
              <a:rPr lang="en-US" sz="3100" dirty="0" smtClean="0"/>
              <a:t>Who: Farmers in Western MA led by Daniel Shays</a:t>
            </a:r>
          </a:p>
          <a:p>
            <a:pPr>
              <a:buNone/>
            </a:pPr>
            <a:r>
              <a:rPr lang="en-US" sz="3100" dirty="0" smtClean="0"/>
              <a:t>What: Rebellion because the MA government raised </a:t>
            </a:r>
            <a:r>
              <a:rPr lang="en-US" sz="3100" dirty="0" smtClean="0"/>
              <a:t>taxes</a:t>
            </a:r>
          </a:p>
          <a:p>
            <a:pPr>
              <a:buNone/>
            </a:pPr>
            <a:r>
              <a:rPr lang="en-US" sz="3100" dirty="0" smtClean="0"/>
              <a:t>Where: Western and Central </a:t>
            </a:r>
            <a:r>
              <a:rPr lang="en-US" sz="3100" dirty="0" smtClean="0"/>
              <a:t>Massachusetts</a:t>
            </a:r>
          </a:p>
          <a:p>
            <a:pPr>
              <a:buNone/>
            </a:pPr>
            <a:r>
              <a:rPr lang="en-US" sz="3100" dirty="0" smtClean="0"/>
              <a:t>When: 1786 – 1787</a:t>
            </a:r>
          </a:p>
          <a:p>
            <a:pPr>
              <a:buNone/>
            </a:pPr>
            <a:r>
              <a:rPr lang="en-US" sz="3100" dirty="0" smtClean="0"/>
              <a:t>Effect:</a:t>
            </a:r>
            <a:r>
              <a:rPr lang="en-US" sz="3100" dirty="0" smtClean="0"/>
              <a:t> Showed that the </a:t>
            </a:r>
            <a:r>
              <a:rPr lang="en-US" sz="3100" dirty="0" smtClean="0"/>
              <a:t>republic was at risk and led to</a:t>
            </a:r>
            <a:r>
              <a:rPr lang="en-US" sz="3100" dirty="0" smtClean="0"/>
              <a:t> argument for </a:t>
            </a:r>
            <a:r>
              <a:rPr lang="en-US" sz="3100" dirty="0" smtClean="0"/>
              <a:t>stronger central government</a:t>
            </a:r>
          </a:p>
          <a:p>
            <a:pPr>
              <a:buNone/>
            </a:pP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 New Constitution</a:t>
            </a:r>
            <a:endParaRPr lang="en-US" dirty="0"/>
          </a:p>
        </p:txBody>
      </p:sp>
      <p:pic>
        <p:nvPicPr>
          <p:cNvPr id="5" name="Picture Placeholder 4" descr="constitution.jpeg"/>
          <p:cNvPicPr>
            <a:picLocks noGrp="1" noChangeAspect="1"/>
          </p:cNvPicPr>
          <p:nvPr>
            <p:ph type="pic" sz="quarter" idx="15"/>
          </p:nvPr>
        </p:nvPicPr>
        <p:blipFill>
          <a:blip r:embed="rId2"/>
          <a:srcRect l="-1038" r="-1038"/>
          <a:stretch>
            <a:fillRect/>
          </a:stretch>
        </p:blipFill>
        <p:spPr/>
      </p:pic>
      <p:sp>
        <p:nvSpPr>
          <p:cNvPr id="4" name="Text Placeholder 3"/>
          <p:cNvSpPr>
            <a:spLocks noGrp="1"/>
          </p:cNvSpPr>
          <p:nvPr>
            <p:ph type="body" sz="half" idx="2"/>
          </p:nvPr>
        </p:nvSpPr>
        <p:spPr/>
        <p:txBody>
          <a:bodyPr/>
          <a:lstStyle/>
          <a:p>
            <a:pPr algn="r"/>
            <a:r>
              <a:rPr lang="en-US" dirty="0" smtClean="0"/>
              <a:t>Part II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920" y="214441"/>
            <a:ext cx="8692469" cy="6433242"/>
          </a:xfrm>
        </p:spPr>
        <p:txBody>
          <a:bodyPr anchor="ctr">
            <a:normAutofit/>
          </a:bodyPr>
          <a:lstStyle/>
          <a:p>
            <a:pPr marL="0" indent="461963" algn="ctr">
              <a:buNone/>
            </a:pPr>
            <a:r>
              <a:rPr lang="en-US" sz="3000" dirty="0" smtClean="0"/>
              <a:t>In 1786, James Madison convinced Virginia’s state assembly to call the Annapolis Convention of all states to discuss trade and taxes, but only 5 states participated.</a:t>
            </a:r>
          </a:p>
          <a:p>
            <a:pPr marL="0" indent="461963" algn="ctr">
              <a:buNone/>
            </a:pPr>
            <a:r>
              <a:rPr lang="en-US" sz="3000" dirty="0" smtClean="0"/>
              <a:t>Alexander Hamilton then recommended that the Confederation Congress call for another convention to be held in May 1787 in Philadelphia. This became known as the Constitutional Convention.</a:t>
            </a:r>
            <a:endParaRPr lang="en-US"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511321" y="572972"/>
          <a:ext cx="8032701" cy="5645827"/>
        </p:xfrm>
        <a:graphic>
          <a:graphicData uri="http://schemas.openxmlformats.org/presentationml/2006/ole">
            <p:oleObj spid="_x0000_s76812" name="Document" r:id="rId3" imgW="8965870" imgH="5994179" progId="Word.Document.12">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7856"/>
            <a:ext cx="7313613" cy="1074681"/>
          </a:xfrm>
        </p:spPr>
        <p:txBody>
          <a:bodyPr/>
          <a:lstStyle/>
          <a:p>
            <a:r>
              <a:rPr lang="en-US" dirty="0" smtClean="0"/>
              <a:t>Constitutional Convention:</a:t>
            </a:r>
            <a:br>
              <a:rPr lang="en-US" dirty="0" smtClean="0"/>
            </a:br>
            <a:r>
              <a:rPr lang="en-US" dirty="0" smtClean="0"/>
              <a:t>By the Numbers</a:t>
            </a:r>
            <a:endParaRPr lang="en-US" dirty="0"/>
          </a:p>
        </p:txBody>
      </p:sp>
      <p:sp>
        <p:nvSpPr>
          <p:cNvPr id="3" name="Content Placeholder 2"/>
          <p:cNvSpPr>
            <a:spLocks noGrp="1"/>
          </p:cNvSpPr>
          <p:nvPr>
            <p:ph idx="1"/>
          </p:nvPr>
        </p:nvSpPr>
        <p:spPr>
          <a:xfrm>
            <a:off x="914400" y="2177405"/>
            <a:ext cx="7313613" cy="4056062"/>
          </a:xfrm>
        </p:spPr>
        <p:txBody>
          <a:bodyPr/>
          <a:lstStyle/>
          <a:p>
            <a:r>
              <a:rPr lang="en-US" dirty="0" smtClean="0"/>
              <a:t>55 Delegates from 12 Colonies (0 from Rhode Island)</a:t>
            </a:r>
          </a:p>
          <a:p>
            <a:r>
              <a:rPr lang="en-US" dirty="0" smtClean="0"/>
              <a:t>Majority were lawyers, others were planters and merchants</a:t>
            </a:r>
          </a:p>
          <a:p>
            <a:r>
              <a:rPr lang="en-US" dirty="0" smtClean="0"/>
              <a:t>Most had colonial, state or national experience</a:t>
            </a:r>
          </a:p>
          <a:p>
            <a:r>
              <a:rPr lang="en-US" dirty="0" smtClean="0"/>
              <a:t>7 had been, or were, governors</a:t>
            </a:r>
          </a:p>
          <a:p>
            <a:r>
              <a:rPr lang="en-US" dirty="0" smtClean="0"/>
              <a:t>39 were members of the Confederation Congress</a:t>
            </a:r>
          </a:p>
          <a:p>
            <a:r>
              <a:rPr lang="en-US" dirty="0" smtClean="0"/>
              <a:t>8 were signers of the Declaration of Independence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919"/>
            <a:ext cx="9144000" cy="1074681"/>
          </a:xfrm>
        </p:spPr>
        <p:txBody>
          <a:bodyPr/>
          <a:lstStyle/>
          <a:p>
            <a:r>
              <a:rPr lang="en-US" dirty="0" smtClean="0"/>
              <a:t>Constitutional </a:t>
            </a:r>
            <a:r>
              <a:rPr lang="en-US" dirty="0" smtClean="0"/>
              <a:t>Convention</a:t>
            </a:r>
            <a:endParaRPr lang="en-US" dirty="0"/>
          </a:p>
        </p:txBody>
      </p:sp>
      <p:sp>
        <p:nvSpPr>
          <p:cNvPr id="3" name="Content Placeholder 2"/>
          <p:cNvSpPr>
            <a:spLocks noGrp="1"/>
          </p:cNvSpPr>
          <p:nvPr>
            <p:ph idx="1"/>
          </p:nvPr>
        </p:nvSpPr>
        <p:spPr>
          <a:xfrm>
            <a:off x="202675" y="1540137"/>
            <a:ext cx="8769051" cy="4925279"/>
          </a:xfrm>
        </p:spPr>
        <p:txBody>
          <a:bodyPr>
            <a:noAutofit/>
          </a:bodyPr>
          <a:lstStyle/>
          <a:p>
            <a:pPr>
              <a:buNone/>
            </a:pPr>
            <a:r>
              <a:rPr lang="en-US" sz="2500" dirty="0" smtClean="0"/>
              <a:t>55 Delegates from 12 colonies attend the Constitutional Convention.</a:t>
            </a:r>
            <a:r>
              <a:rPr lang="en-US" sz="2500" dirty="0" smtClean="0"/>
              <a:t> </a:t>
            </a:r>
            <a:r>
              <a:rPr lang="en-US" sz="2500" u="sng" dirty="0" smtClean="0"/>
              <a:t>Rhode Island</a:t>
            </a:r>
            <a:r>
              <a:rPr lang="en-US" sz="2500" dirty="0" smtClean="0"/>
              <a:t> </a:t>
            </a:r>
            <a:r>
              <a:rPr lang="en-US" sz="2500" dirty="0" smtClean="0"/>
              <a:t>did not attend. </a:t>
            </a:r>
            <a:endParaRPr lang="en-US" sz="2500" dirty="0" smtClean="0"/>
          </a:p>
          <a:p>
            <a:pPr>
              <a:buNone/>
            </a:pPr>
            <a:r>
              <a:rPr lang="en-US" sz="2500" dirty="0" smtClean="0"/>
              <a:t>George </a:t>
            </a:r>
            <a:r>
              <a:rPr lang="en-US" sz="2500" dirty="0" smtClean="0"/>
              <a:t>Washington: Presiding Officer</a:t>
            </a:r>
            <a:r>
              <a:rPr lang="en-US" sz="2500" dirty="0" smtClean="0"/>
              <a:t> of the Convention</a:t>
            </a:r>
          </a:p>
          <a:p>
            <a:pPr>
              <a:buNone/>
            </a:pPr>
            <a:r>
              <a:rPr lang="en-US" sz="2500" dirty="0" smtClean="0"/>
              <a:t>Benjamin Franklin: Honorary Delegate at the Convention</a:t>
            </a:r>
          </a:p>
          <a:p>
            <a:pPr>
              <a:buNone/>
            </a:pPr>
            <a:r>
              <a:rPr lang="en-US" sz="2500" dirty="0" smtClean="0"/>
              <a:t>Alexander Hamilton: Led</a:t>
            </a:r>
            <a:r>
              <a:rPr lang="en-US" sz="2500" dirty="0" smtClean="0"/>
              <a:t> Annapolis Convention</a:t>
            </a:r>
            <a:r>
              <a:rPr lang="en-US" sz="2500" dirty="0" smtClean="0"/>
              <a:t>;</a:t>
            </a:r>
            <a:r>
              <a:rPr lang="en-US" sz="2500" dirty="0" smtClean="0"/>
              <a:t> </a:t>
            </a:r>
            <a:r>
              <a:rPr lang="en-US" sz="2500" dirty="0" smtClean="0"/>
              <a:t>co-</a:t>
            </a:r>
            <a:r>
              <a:rPr lang="en-US" sz="2500" dirty="0" smtClean="0"/>
              <a:t>author</a:t>
            </a:r>
            <a:r>
              <a:rPr lang="en-US" sz="2500" dirty="0" smtClean="0"/>
              <a:t>ed</a:t>
            </a:r>
            <a:r>
              <a:rPr lang="en-US" sz="2500" dirty="0" smtClean="0"/>
              <a:t> </a:t>
            </a:r>
            <a:r>
              <a:rPr lang="en-US" sz="2500" i="1" dirty="0" smtClean="0"/>
              <a:t>The Federalist</a:t>
            </a:r>
            <a:r>
              <a:rPr lang="en-US" sz="2500" dirty="0" smtClean="0"/>
              <a:t> </a:t>
            </a:r>
          </a:p>
          <a:p>
            <a:pPr>
              <a:buNone/>
            </a:pPr>
            <a:r>
              <a:rPr lang="en-US" sz="2500" dirty="0" smtClean="0"/>
              <a:t>Roger Sherman: Created the Connecticut and 3/5ths Compromises</a:t>
            </a:r>
          </a:p>
          <a:p>
            <a:pPr>
              <a:buNone/>
            </a:pPr>
            <a:r>
              <a:rPr lang="en-US" sz="2500" dirty="0" smtClean="0"/>
              <a:t>James Madison: Known as the </a:t>
            </a:r>
            <a:r>
              <a:rPr lang="en-US" sz="2500" b="1" dirty="0" smtClean="0"/>
              <a:t>“Father of the Constitution” and was a co-author of </a:t>
            </a:r>
            <a:r>
              <a:rPr lang="en-US" sz="2500" b="1" i="1" dirty="0" smtClean="0"/>
              <a:t>The Federalist</a:t>
            </a:r>
            <a:r>
              <a:rPr lang="en-US" sz="2500" dirty="0" smtClean="0"/>
              <a:t>; later a key champion and author of the Bill of Rights</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689"/>
            <a:ext cx="9144000" cy="868362"/>
          </a:xfrm>
        </p:spPr>
        <p:txBody>
          <a:bodyPr/>
          <a:lstStyle/>
          <a:p>
            <a:r>
              <a:rPr lang="en-US" dirty="0" smtClean="0"/>
              <a:t>Virginia Plan</a:t>
            </a:r>
            <a:endParaRPr lang="en-US" dirty="0"/>
          </a:p>
        </p:txBody>
      </p:sp>
      <p:sp>
        <p:nvSpPr>
          <p:cNvPr id="3" name="Content Placeholder 2"/>
          <p:cNvSpPr>
            <a:spLocks noGrp="1"/>
          </p:cNvSpPr>
          <p:nvPr>
            <p:ph idx="1"/>
          </p:nvPr>
        </p:nvSpPr>
        <p:spPr>
          <a:xfrm>
            <a:off x="432372" y="1621197"/>
            <a:ext cx="8323168" cy="4809550"/>
          </a:xfrm>
        </p:spPr>
        <p:txBody>
          <a:bodyPr/>
          <a:lstStyle/>
          <a:p>
            <a:pPr marL="0" indent="0">
              <a:buNone/>
            </a:pPr>
            <a:r>
              <a:rPr lang="en-US" dirty="0" smtClean="0"/>
              <a:t>Virginia arrived with a detailed plan for the new national government. They proposed getting rid of the Articles of Confederation entirely and replacing it with the new government.</a:t>
            </a:r>
          </a:p>
          <a:p>
            <a:pPr>
              <a:buNone/>
            </a:pPr>
            <a:r>
              <a:rPr lang="en-US" dirty="0" smtClean="0"/>
              <a:t>The </a:t>
            </a:r>
            <a:r>
              <a:rPr lang="en-US" dirty="0" smtClean="0"/>
              <a:t>Virginia </a:t>
            </a:r>
            <a:r>
              <a:rPr lang="en-US" dirty="0" smtClean="0"/>
              <a:t>Plan called for:</a:t>
            </a:r>
          </a:p>
          <a:p>
            <a:pPr lvl="1"/>
            <a:r>
              <a:rPr lang="en-US" b="1" dirty="0" smtClean="0"/>
              <a:t>3 Branches of Government</a:t>
            </a:r>
            <a:r>
              <a:rPr lang="en-US" dirty="0" smtClean="0"/>
              <a:t>: Legislative, Executive &amp; Judicial</a:t>
            </a:r>
          </a:p>
          <a:p>
            <a:pPr lvl="1"/>
            <a:r>
              <a:rPr lang="en-US" b="1" dirty="0" smtClean="0"/>
              <a:t>2 Houses for Legislative Branch</a:t>
            </a:r>
            <a:r>
              <a:rPr lang="en-US" dirty="0" smtClean="0"/>
              <a:t>: </a:t>
            </a:r>
          </a:p>
          <a:p>
            <a:pPr lvl="2"/>
            <a:r>
              <a:rPr lang="en-US" dirty="0" smtClean="0"/>
              <a:t>1</a:t>
            </a:r>
            <a:r>
              <a:rPr lang="en-US" baseline="30000" dirty="0" smtClean="0"/>
              <a:t>st</a:t>
            </a:r>
            <a:r>
              <a:rPr lang="en-US" dirty="0" smtClean="0"/>
              <a:t> House: Determined by Number of Voters in Each States</a:t>
            </a:r>
          </a:p>
          <a:p>
            <a:pPr lvl="2"/>
            <a:r>
              <a:rPr lang="en-US" dirty="0" smtClean="0"/>
              <a:t>2</a:t>
            </a:r>
            <a:r>
              <a:rPr lang="en-US" baseline="30000" dirty="0" smtClean="0"/>
              <a:t>nd</a:t>
            </a:r>
            <a:r>
              <a:rPr lang="en-US" dirty="0" smtClean="0"/>
              <a:t> House: Nominated by State Governments but elected by 1</a:t>
            </a:r>
            <a:r>
              <a:rPr lang="en-US" baseline="30000" dirty="0" smtClean="0"/>
              <a:t>st</a:t>
            </a:r>
            <a:r>
              <a:rPr lang="en-US" dirty="0" smtClean="0"/>
              <a:t> House</a:t>
            </a:r>
          </a:p>
          <a:p>
            <a:pPr marL="341313" lvl="2">
              <a:buNone/>
            </a:pPr>
            <a:endParaRPr lang="en-US" sz="1200" dirty="0" smtClean="0"/>
          </a:p>
          <a:p>
            <a:pPr marL="341313" lvl="2">
              <a:buNone/>
            </a:pPr>
            <a:r>
              <a:rPr lang="en-US" sz="2400" dirty="0" smtClean="0"/>
              <a:t>The Plan was welcomed in part, but smaller states objected.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180"/>
            <a:ext cx="7313613" cy="868362"/>
          </a:xfrm>
        </p:spPr>
        <p:txBody>
          <a:bodyPr/>
          <a:lstStyle/>
          <a:p>
            <a:r>
              <a:rPr lang="en-US" dirty="0" smtClean="0"/>
              <a:t>New Jersey Plan</a:t>
            </a:r>
            <a:endParaRPr lang="en-US" dirty="0"/>
          </a:p>
        </p:txBody>
      </p:sp>
      <p:sp>
        <p:nvSpPr>
          <p:cNvPr id="3" name="Content Placeholder 2"/>
          <p:cNvSpPr>
            <a:spLocks noGrp="1"/>
          </p:cNvSpPr>
          <p:nvPr>
            <p:ph idx="1"/>
          </p:nvPr>
        </p:nvSpPr>
        <p:spPr>
          <a:xfrm>
            <a:off x="351303" y="1715767"/>
            <a:ext cx="8444772" cy="4809550"/>
          </a:xfrm>
        </p:spPr>
        <p:txBody>
          <a:bodyPr>
            <a:normAutofit/>
          </a:bodyPr>
          <a:lstStyle/>
          <a:p>
            <a:pPr marL="0" indent="0">
              <a:buNone/>
            </a:pPr>
            <a:r>
              <a:rPr lang="en-US" sz="2800" dirty="0" smtClean="0"/>
              <a:t>William Paterson, from New Jersey, came up with the NJ </a:t>
            </a:r>
            <a:r>
              <a:rPr lang="en-US" sz="2800" dirty="0" smtClean="0"/>
              <a:t>Plan.</a:t>
            </a:r>
            <a:r>
              <a:rPr lang="en-US" sz="2800" dirty="0" smtClean="0"/>
              <a:t> The plan </a:t>
            </a:r>
            <a:r>
              <a:rPr lang="en-US" sz="2800" dirty="0" smtClean="0"/>
              <a:t>p</a:t>
            </a:r>
            <a:r>
              <a:rPr lang="en-US" sz="2800" dirty="0" smtClean="0"/>
              <a:t>roposed </a:t>
            </a:r>
            <a:r>
              <a:rPr lang="en-US" sz="2800" dirty="0" smtClean="0"/>
              <a:t>modifying</a:t>
            </a:r>
            <a:r>
              <a:rPr lang="en-US" sz="2800" dirty="0" smtClean="0"/>
              <a:t> the Articles </a:t>
            </a:r>
            <a:r>
              <a:rPr lang="en-US" sz="2800" dirty="0" smtClean="0"/>
              <a:t>of Confederation without completely replacing </a:t>
            </a:r>
            <a:r>
              <a:rPr lang="en-US" sz="2800" dirty="0" smtClean="0"/>
              <a:t>them.</a:t>
            </a:r>
          </a:p>
          <a:p>
            <a:r>
              <a:rPr lang="en-US" sz="2800" dirty="0" smtClean="0"/>
              <a:t>Congress would have a single legislative </a:t>
            </a:r>
            <a:r>
              <a:rPr lang="en-US" sz="2800" dirty="0" smtClean="0"/>
              <a:t>body</a:t>
            </a:r>
          </a:p>
          <a:p>
            <a:r>
              <a:rPr lang="en-US" sz="2800" dirty="0" smtClean="0"/>
              <a:t>Each </a:t>
            </a:r>
            <a:r>
              <a:rPr lang="en-US" sz="2800" dirty="0" smtClean="0"/>
              <a:t>state would be equally represented</a:t>
            </a:r>
            <a:r>
              <a:rPr lang="en-US" sz="2800" dirty="0" smtClean="0"/>
              <a:t> </a:t>
            </a:r>
          </a:p>
          <a:p>
            <a:r>
              <a:rPr lang="en-US" sz="2800" dirty="0" smtClean="0"/>
              <a:t>Legislature </a:t>
            </a:r>
            <a:r>
              <a:rPr lang="en-US" sz="2800" dirty="0" smtClean="0"/>
              <a:t>would have power to raise taxes and regulate trade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199"/>
            <a:ext cx="7313613" cy="868362"/>
          </a:xfrm>
        </p:spPr>
        <p:txBody>
          <a:bodyPr/>
          <a:lstStyle/>
          <a:p>
            <a:r>
              <a:rPr lang="en-US" dirty="0" smtClean="0"/>
              <a:t>Need for Compromise</a:t>
            </a:r>
            <a:endParaRPr lang="en-US" dirty="0"/>
          </a:p>
        </p:txBody>
      </p:sp>
      <p:sp>
        <p:nvSpPr>
          <p:cNvPr id="3" name="Content Placeholder 2"/>
          <p:cNvSpPr>
            <a:spLocks noGrp="1"/>
          </p:cNvSpPr>
          <p:nvPr>
            <p:ph idx="1"/>
          </p:nvPr>
        </p:nvSpPr>
        <p:spPr>
          <a:xfrm>
            <a:off x="270233" y="1432058"/>
            <a:ext cx="8606912" cy="5228360"/>
          </a:xfrm>
        </p:spPr>
        <p:txBody>
          <a:bodyPr>
            <a:normAutofit/>
          </a:bodyPr>
          <a:lstStyle/>
          <a:p>
            <a:pPr marL="0" indent="0">
              <a:spcBef>
                <a:spcPts val="0"/>
              </a:spcBef>
              <a:buNone/>
            </a:pPr>
            <a:r>
              <a:rPr lang="en-US" sz="2800" dirty="0" smtClean="0"/>
              <a:t>Delegates had to choose</a:t>
            </a:r>
            <a:r>
              <a:rPr lang="en-US" sz="2800" dirty="0" smtClean="0"/>
              <a:t> one </a:t>
            </a:r>
            <a:r>
              <a:rPr lang="en-US" sz="2800" dirty="0" smtClean="0"/>
              <a:t>plan to further negotiate on.                The delegates chose the </a:t>
            </a:r>
            <a:r>
              <a:rPr lang="en-US" sz="2800" dirty="0" smtClean="0"/>
              <a:t>Virginia </a:t>
            </a:r>
            <a:r>
              <a:rPr lang="en-US" sz="2800" dirty="0" smtClean="0"/>
              <a:t>Plan and began to work on developing a completely new constitution</a:t>
            </a:r>
            <a:r>
              <a:rPr lang="en-US" sz="2800" dirty="0" smtClean="0"/>
              <a:t>.</a:t>
            </a:r>
          </a:p>
          <a:p>
            <a:pPr marL="0" indent="0">
              <a:spcBef>
                <a:spcPts val="0"/>
              </a:spcBef>
              <a:buNone/>
            </a:pPr>
            <a:endParaRPr lang="en-US" sz="2800" dirty="0" smtClean="0"/>
          </a:p>
          <a:p>
            <a:pPr marL="0" indent="0">
              <a:spcBef>
                <a:spcPts val="0"/>
              </a:spcBef>
              <a:buNone/>
            </a:pPr>
            <a:r>
              <a:rPr lang="en-US" sz="2800" dirty="0" smtClean="0"/>
              <a:t>2 Issues Arose</a:t>
            </a:r>
            <a:r>
              <a:rPr lang="en-US" sz="2800" dirty="0" smtClean="0"/>
              <a:t>:</a:t>
            </a:r>
          </a:p>
          <a:p>
            <a:pPr marL="0" indent="0">
              <a:spcBef>
                <a:spcPts val="0"/>
              </a:spcBef>
              <a:buNone/>
            </a:pPr>
            <a:endParaRPr lang="en-US" sz="2800" dirty="0" smtClean="0"/>
          </a:p>
          <a:p>
            <a:pPr>
              <a:spcBef>
                <a:spcPts val="0"/>
              </a:spcBef>
              <a:buFont typeface="+mj-lt"/>
              <a:buAutoNum type="arabicPeriod"/>
            </a:pPr>
            <a:r>
              <a:rPr lang="en-US" sz="2800" dirty="0" smtClean="0"/>
              <a:t>Small states didn’t want to be overrun by larger states</a:t>
            </a:r>
          </a:p>
          <a:p>
            <a:pPr>
              <a:spcBef>
                <a:spcPts val="0"/>
              </a:spcBef>
              <a:buFont typeface="+mj-lt"/>
              <a:buAutoNum type="arabicPeriod"/>
            </a:pPr>
            <a:r>
              <a:rPr lang="en-US" sz="2800" dirty="0" smtClean="0"/>
              <a:t>Slavery</a:t>
            </a:r>
            <a:r>
              <a:rPr lang="en-US" sz="2800" dirty="0" smtClean="0"/>
              <a:t> </a:t>
            </a:r>
          </a:p>
          <a:p>
            <a:pPr>
              <a:spcBef>
                <a:spcPts val="0"/>
              </a:spcBef>
              <a:buNone/>
            </a:pPr>
            <a:endParaRPr lang="en-US" sz="2800" dirty="0" smtClean="0"/>
          </a:p>
          <a:p>
            <a:pPr marL="0" indent="0">
              <a:spcBef>
                <a:spcPts val="0"/>
              </a:spcBef>
              <a:buNone/>
            </a:pPr>
            <a:r>
              <a:rPr lang="en-US" sz="2800" dirty="0" smtClean="0"/>
              <a:t>To solve these problems, the Convention agreed on</a:t>
            </a:r>
            <a:r>
              <a:rPr lang="en-US" sz="2800" dirty="0" smtClean="0"/>
              <a:t> two compromises: </a:t>
            </a:r>
            <a:r>
              <a:rPr lang="en-US" sz="2800" dirty="0" smtClean="0"/>
              <a:t>the </a:t>
            </a:r>
            <a:r>
              <a:rPr lang="en-US" sz="2800" u="sng" dirty="0" smtClean="0"/>
              <a:t>Connecticut Compromise </a:t>
            </a:r>
            <a:r>
              <a:rPr lang="en-US" sz="2800" dirty="0" smtClean="0"/>
              <a:t>and the </a:t>
            </a:r>
            <a:r>
              <a:rPr lang="en-US" sz="2800" u="sng" dirty="0" smtClean="0"/>
              <a:t>3/5ths Compromise</a:t>
            </a:r>
            <a:r>
              <a:rPr lang="en-US" sz="2800" dirty="0" smtClean="0"/>
              <a:t>.</a:t>
            </a:r>
          </a:p>
          <a:p>
            <a:pPr>
              <a:spcBef>
                <a:spcPts val="0"/>
              </a:spcBef>
              <a:buNone/>
            </a:pP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27" y="297219"/>
            <a:ext cx="8725458" cy="2827020"/>
          </a:xfrm>
        </p:spPr>
        <p:txBody>
          <a:bodyPr>
            <a:normAutofit/>
          </a:bodyPr>
          <a:lstStyle/>
          <a:p>
            <a:pPr marL="0" indent="0" algn="ctr">
              <a:buNone/>
            </a:pPr>
            <a:r>
              <a:rPr lang="en-US" sz="2600" dirty="0" smtClean="0"/>
              <a:t>The transition from a federation of American colonies to the United States of America was marked by extraordinary events: sincere attempts at diplomacy, violent conflict, thoughtful consideration of the rights of man, passionate debate about the role of government, and ultimately, the construction of the system of republican government under which we still live. </a:t>
            </a:r>
            <a:endParaRPr lang="en-US" sz="2600" dirty="0"/>
          </a:p>
        </p:txBody>
      </p:sp>
      <p:sp>
        <p:nvSpPr>
          <p:cNvPr id="4" name="TextBox 3"/>
          <p:cNvSpPr txBox="1"/>
          <p:nvPr/>
        </p:nvSpPr>
        <p:spPr>
          <a:xfrm>
            <a:off x="214428" y="3296432"/>
            <a:ext cx="8725457" cy="1815882"/>
          </a:xfrm>
          <a:prstGeom prst="rect">
            <a:avLst/>
          </a:prstGeom>
          <a:noFill/>
        </p:spPr>
        <p:txBody>
          <a:bodyPr wrap="square" rtlCol="0">
            <a:spAutoFit/>
          </a:bodyPr>
          <a:lstStyle/>
          <a:p>
            <a:pPr marL="400050" indent="-400050" algn="ctr">
              <a:buAutoNum type="romanUcPeriod"/>
            </a:pPr>
            <a:r>
              <a:rPr lang="en-US" sz="2800" dirty="0" smtClean="0"/>
              <a:t>The Confederation</a:t>
            </a:r>
          </a:p>
          <a:p>
            <a:pPr marL="400050" indent="-400050" algn="ctr">
              <a:buAutoNum type="romanUcPeriod"/>
            </a:pPr>
            <a:r>
              <a:rPr lang="en-US" sz="2800" dirty="0" smtClean="0"/>
              <a:t>A New Constitution</a:t>
            </a:r>
          </a:p>
          <a:p>
            <a:pPr marL="400050" indent="-400050" algn="ctr">
              <a:buAutoNum type="romanUcPeriod"/>
            </a:pPr>
            <a:r>
              <a:rPr lang="en-US" sz="2800" dirty="0" smtClean="0"/>
              <a:t> Ratification</a:t>
            </a:r>
          </a:p>
          <a:p>
            <a:pPr marL="400050" indent="-400050" algn="ctr">
              <a:buAutoNum type="romanUcPeriod"/>
            </a:pPr>
            <a:r>
              <a:rPr lang="en-US" sz="2800" dirty="0" smtClean="0"/>
              <a:t> First Tasks of New Government</a:t>
            </a:r>
            <a:endParaRPr lang="en-US" sz="2800" dirty="0"/>
          </a:p>
        </p:txBody>
      </p:sp>
      <p:sp>
        <p:nvSpPr>
          <p:cNvPr id="5" name="TextBox 4"/>
          <p:cNvSpPr txBox="1"/>
          <p:nvPr/>
        </p:nvSpPr>
        <p:spPr>
          <a:xfrm>
            <a:off x="214428" y="5552599"/>
            <a:ext cx="8725457" cy="892552"/>
          </a:xfrm>
          <a:prstGeom prst="rect">
            <a:avLst/>
          </a:prstGeom>
          <a:noFill/>
        </p:spPr>
        <p:txBody>
          <a:bodyPr wrap="square" rtlCol="0">
            <a:spAutoFit/>
          </a:bodyPr>
          <a:lstStyle/>
          <a:p>
            <a:pPr algn="ctr"/>
            <a:r>
              <a:rPr lang="en-US" sz="2600" dirty="0" smtClean="0"/>
              <a:t>In other words, a group of passionate men worked together to create a lasting system of government that still exists today.</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689"/>
            <a:ext cx="9144000" cy="868362"/>
          </a:xfrm>
        </p:spPr>
        <p:txBody>
          <a:bodyPr anchor="t"/>
          <a:lstStyle/>
          <a:p>
            <a:r>
              <a:rPr lang="en-US" sz="4200" dirty="0" smtClean="0"/>
              <a:t>Connecticut Compromise</a:t>
            </a:r>
            <a:endParaRPr lang="en-US" sz="4200" dirty="0"/>
          </a:p>
        </p:txBody>
      </p:sp>
      <p:sp>
        <p:nvSpPr>
          <p:cNvPr id="3" name="Content Placeholder 2"/>
          <p:cNvSpPr>
            <a:spLocks noGrp="1"/>
          </p:cNvSpPr>
          <p:nvPr>
            <p:ph idx="1"/>
          </p:nvPr>
        </p:nvSpPr>
        <p:spPr>
          <a:xfrm>
            <a:off x="459396" y="1125052"/>
            <a:ext cx="8269121" cy="2563172"/>
          </a:xfrm>
        </p:spPr>
        <p:txBody>
          <a:bodyPr>
            <a:normAutofit/>
          </a:bodyPr>
          <a:lstStyle/>
          <a:p>
            <a:pPr>
              <a:buNone/>
            </a:pPr>
            <a:r>
              <a:rPr lang="en-US" sz="2600" dirty="0" smtClean="0"/>
              <a:t>The Connecticut Compromise proposed </a:t>
            </a:r>
            <a:r>
              <a:rPr lang="en-US" sz="2600" dirty="0" smtClean="0"/>
              <a:t>a legislature with</a:t>
            </a:r>
            <a:r>
              <a:rPr lang="en-US" sz="2600" dirty="0" smtClean="0"/>
              <a:t> </a:t>
            </a:r>
            <a:r>
              <a:rPr lang="en-US" sz="2600" u="sng" dirty="0" smtClean="0"/>
              <a:t>two</a:t>
            </a:r>
            <a:r>
              <a:rPr lang="en-US" sz="2600" dirty="0" smtClean="0"/>
              <a:t> </a:t>
            </a:r>
            <a:r>
              <a:rPr lang="en-US" sz="2600" dirty="0" smtClean="0"/>
              <a:t>houses:</a:t>
            </a:r>
          </a:p>
          <a:p>
            <a:pPr lvl="1">
              <a:buFont typeface="+mj-lt"/>
              <a:buAutoNum type="arabicPeriod"/>
            </a:pPr>
            <a:r>
              <a:rPr lang="en-US" sz="2600" dirty="0" smtClean="0"/>
              <a:t>One based on representation</a:t>
            </a:r>
            <a:r>
              <a:rPr lang="en-US" sz="2600" dirty="0" smtClean="0"/>
              <a:t> (</a:t>
            </a:r>
            <a:r>
              <a:rPr lang="en-US" sz="2600" dirty="0" smtClean="0"/>
              <a:t>House of Representatives)</a:t>
            </a:r>
          </a:p>
          <a:p>
            <a:pPr lvl="1">
              <a:buFont typeface="+mj-lt"/>
              <a:buAutoNum type="arabicPeriod"/>
            </a:pPr>
            <a:r>
              <a:rPr lang="en-US" sz="2600" dirty="0" smtClean="0"/>
              <a:t>One with two representative from each state (Senate)</a:t>
            </a:r>
            <a:endParaRPr lang="en-US" sz="2600" dirty="0"/>
          </a:p>
        </p:txBody>
      </p:sp>
      <p:sp>
        <p:nvSpPr>
          <p:cNvPr id="5" name="TextBox 4"/>
          <p:cNvSpPr txBox="1"/>
          <p:nvPr/>
        </p:nvSpPr>
        <p:spPr>
          <a:xfrm>
            <a:off x="0" y="3499083"/>
            <a:ext cx="9144000" cy="738664"/>
          </a:xfrm>
          <a:prstGeom prst="rect">
            <a:avLst/>
          </a:prstGeom>
          <a:noFill/>
        </p:spPr>
        <p:txBody>
          <a:bodyPr wrap="square" rtlCol="0">
            <a:spAutoFit/>
          </a:bodyPr>
          <a:lstStyle/>
          <a:p>
            <a:pPr algn="ctr"/>
            <a:r>
              <a:rPr lang="en-US" sz="4200" dirty="0" smtClean="0"/>
              <a:t>3/5ths Compromise</a:t>
            </a:r>
            <a:endParaRPr lang="en-US" sz="4200" dirty="0"/>
          </a:p>
        </p:txBody>
      </p:sp>
      <p:sp>
        <p:nvSpPr>
          <p:cNvPr id="8" name="Content Placeholder 2"/>
          <p:cNvSpPr txBox="1">
            <a:spLocks/>
          </p:cNvSpPr>
          <p:nvPr/>
        </p:nvSpPr>
        <p:spPr>
          <a:xfrm>
            <a:off x="611796" y="4294828"/>
            <a:ext cx="8269121" cy="2379099"/>
          </a:xfrm>
          <a:prstGeom prst="rect">
            <a:avLst/>
          </a:prstGeom>
        </p:spPr>
        <p:txBody>
          <a:bodyPr vert="horz" lIns="91440" tIns="45720" rIns="91440" bIns="45720" rtlCol="0">
            <a:normAutofit/>
          </a:bodyPr>
          <a:lstStyle/>
          <a:p>
            <a:pPr marL="463550" marR="0" lvl="0" indent="-463550" algn="l" defTabSz="914400" rtl="0" eaLnBrk="1" fontAlgn="auto" latinLnBrk="0" hangingPunct="1">
              <a:lnSpc>
                <a:spcPct val="100000"/>
              </a:lnSpc>
              <a:spcBef>
                <a:spcPts val="2000"/>
              </a:spcBef>
              <a:spcAft>
                <a:spcPts val="0"/>
              </a:spcAft>
              <a:buClrTx/>
              <a:buSzPct val="90000"/>
              <a:buFontTx/>
              <a:buBlip>
                <a:blip r:embed="rId2"/>
              </a:buBlip>
              <a:tabLst/>
              <a:defRPr/>
            </a:pPr>
            <a:r>
              <a:rPr lang="en-US" sz="2400" dirty="0" smtClean="0"/>
              <a:t>Decided how </a:t>
            </a:r>
            <a:r>
              <a:rPr lang="en-US" sz="2400" dirty="0" smtClean="0"/>
              <a:t>to count slaves for representation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400" rtl="0" eaLnBrk="1" fontAlgn="auto" latinLnBrk="0" hangingPunct="1">
              <a:lnSpc>
                <a:spcPct val="100000"/>
              </a:lnSpc>
              <a:spcBef>
                <a:spcPts val="2000"/>
              </a:spcBef>
              <a:spcAft>
                <a:spcPts val="0"/>
              </a:spcAft>
              <a:buClrTx/>
              <a:buSzPct val="90000"/>
              <a:buFontTx/>
              <a:buBlip>
                <a:blip r:embed="rId2"/>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every</a:t>
            </a:r>
            <a:r>
              <a:rPr kumimoji="0" lang="en-US" sz="2400" b="0" i="0" u="none" strike="noStrike" kern="1200" cap="none" spc="0" normalizeH="0" noProof="0" dirty="0" smtClean="0">
                <a:ln>
                  <a:noFill/>
                </a:ln>
                <a:solidFill>
                  <a:schemeClr val="tx1"/>
                </a:solidFill>
                <a:effectLst/>
                <a:uLnTx/>
                <a:uFillTx/>
                <a:latin typeface="+mn-lt"/>
                <a:ea typeface="+mn-ea"/>
                <a:cs typeface="+mn-cs"/>
              </a:rPr>
              <a:t> 5 slaves, the state count 3 people </a:t>
            </a:r>
            <a:r>
              <a:rPr lang="en-US" sz="2400" noProof="0" dirty="0" smtClean="0"/>
              <a:t>for representation and tax purposes</a:t>
            </a:r>
          </a:p>
          <a:p>
            <a:pPr marL="463550" marR="0" lvl="0" indent="-463550" algn="l" defTabSz="914400" rtl="0" eaLnBrk="1" fontAlgn="auto" latinLnBrk="0" hangingPunct="1">
              <a:lnSpc>
                <a:spcPct val="100000"/>
              </a:lnSpc>
              <a:spcBef>
                <a:spcPts val="2000"/>
              </a:spcBef>
              <a:spcAft>
                <a:spcPts val="0"/>
              </a:spcAft>
              <a:buClrTx/>
              <a:buSzPct val="90000"/>
              <a:buFontTx/>
              <a:buBlip>
                <a:blip r:embed="rId2"/>
              </a:buBlip>
              <a:tabLst/>
              <a:defRPr/>
            </a:pPr>
            <a:r>
              <a:rPr kumimoji="0" lang="en-US" sz="2400" b="0" i="0" u="none" strike="noStrike" kern="1200" cap="none" spc="0" normalizeH="0" baseline="0" dirty="0" smtClean="0">
                <a:ln>
                  <a:noFill/>
                </a:ln>
                <a:solidFill>
                  <a:schemeClr val="tx1"/>
                </a:solidFill>
                <a:effectLst/>
                <a:uLnTx/>
                <a:uFillTx/>
                <a:latin typeface="+mn-lt"/>
                <a:ea typeface="+mn-ea"/>
                <a:cs typeface="+mn-cs"/>
              </a:rPr>
              <a:t>Agreed </a:t>
            </a:r>
            <a:r>
              <a:rPr kumimoji="0" lang="en-US" sz="2400" b="0" i="0" u="none" strike="noStrike" kern="1200" cap="none" spc="0" normalizeH="0" baseline="0" dirty="0" smtClean="0">
                <a:ln>
                  <a:noFill/>
                </a:ln>
                <a:solidFill>
                  <a:schemeClr val="tx1"/>
                </a:solidFill>
                <a:effectLst/>
                <a:uLnTx/>
                <a:uFillTx/>
                <a:latin typeface="+mn-lt"/>
                <a:ea typeface="+mn-ea"/>
                <a:cs typeface="+mn-cs"/>
              </a:rPr>
              <a:t>the slave trade would stay open </a:t>
            </a:r>
            <a:r>
              <a:rPr lang="en-US" sz="2400" dirty="0" smtClean="0"/>
              <a:t>until at least 1808</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180"/>
            <a:ext cx="9144000" cy="868362"/>
          </a:xfrm>
        </p:spPr>
        <p:txBody>
          <a:bodyPr/>
          <a:lstStyle/>
          <a:p>
            <a:r>
              <a:rPr lang="en-US" dirty="0" smtClean="0"/>
              <a:t>The New Constitution</a:t>
            </a:r>
            <a:endParaRPr lang="en-US" dirty="0"/>
          </a:p>
        </p:txBody>
      </p:sp>
      <p:sp>
        <p:nvSpPr>
          <p:cNvPr id="3" name="Content Placeholder 2"/>
          <p:cNvSpPr>
            <a:spLocks noGrp="1"/>
          </p:cNvSpPr>
          <p:nvPr>
            <p:ph idx="1"/>
          </p:nvPr>
        </p:nvSpPr>
        <p:spPr>
          <a:xfrm>
            <a:off x="351304" y="1283446"/>
            <a:ext cx="8417748" cy="5574553"/>
          </a:xfrm>
        </p:spPr>
        <p:txBody>
          <a:bodyPr>
            <a:normAutofit/>
          </a:bodyPr>
          <a:lstStyle/>
          <a:p>
            <a:pPr marL="0" indent="0">
              <a:buNone/>
            </a:pPr>
            <a:r>
              <a:rPr lang="en-US" sz="2500" dirty="0" smtClean="0"/>
              <a:t>The n</a:t>
            </a:r>
            <a:r>
              <a:rPr lang="en-US" sz="2500" dirty="0" smtClean="0"/>
              <a:t>ew constitution was </a:t>
            </a:r>
            <a:r>
              <a:rPr lang="en-US" sz="2500" dirty="0" smtClean="0"/>
              <a:t>based </a:t>
            </a:r>
            <a:r>
              <a:rPr lang="en-US" sz="2500" dirty="0" smtClean="0"/>
              <a:t>on</a:t>
            </a:r>
            <a:r>
              <a:rPr lang="en-US" sz="2500" dirty="0" smtClean="0"/>
              <a:t> </a:t>
            </a:r>
            <a:r>
              <a:rPr lang="en-US" sz="2500" i="1" dirty="0" smtClean="0"/>
              <a:t>popular sovereignty</a:t>
            </a:r>
            <a:r>
              <a:rPr lang="en-US" sz="2500" dirty="0" smtClean="0"/>
              <a:t> </a:t>
            </a:r>
            <a:r>
              <a:rPr lang="en-US" sz="2500" dirty="0" smtClean="0"/>
              <a:t>and </a:t>
            </a:r>
            <a:r>
              <a:rPr lang="en-US" sz="2500" dirty="0" smtClean="0"/>
              <a:t>created a new system of government known</a:t>
            </a:r>
            <a:r>
              <a:rPr lang="en-US" sz="2500" dirty="0" smtClean="0"/>
              <a:t> as </a:t>
            </a:r>
            <a:r>
              <a:rPr lang="en-US" sz="2500" i="1" dirty="0" smtClean="0"/>
              <a:t>federalism</a:t>
            </a:r>
            <a:r>
              <a:rPr lang="en-US" sz="2500" dirty="0" smtClean="0"/>
              <a:t>.</a:t>
            </a:r>
          </a:p>
          <a:p>
            <a:pPr marL="0" indent="0">
              <a:buNone/>
            </a:pPr>
            <a:r>
              <a:rPr lang="en-US" sz="2500" dirty="0" smtClean="0"/>
              <a:t>POPULAR SOVEREIGNTY</a:t>
            </a:r>
            <a:r>
              <a:rPr lang="en-US" sz="2500" dirty="0" smtClean="0"/>
              <a:t>: </a:t>
            </a:r>
            <a:r>
              <a:rPr lang="en-US" sz="2500" dirty="0" smtClean="0"/>
              <a:t>authority of the government is created and sustained by the will of the people</a:t>
            </a:r>
          </a:p>
          <a:p>
            <a:pPr marL="0" indent="0">
              <a:buNone/>
            </a:pPr>
            <a:r>
              <a:rPr lang="en-US" sz="2500" dirty="0" smtClean="0"/>
              <a:t>FEDERALISM: political concept</a:t>
            </a:r>
            <a:r>
              <a:rPr lang="en-US" sz="2500" dirty="0" smtClean="0"/>
              <a:t> </a:t>
            </a:r>
            <a:r>
              <a:rPr lang="en-US" sz="2500" dirty="0" smtClean="0"/>
              <a:t>stating that</a:t>
            </a:r>
            <a:r>
              <a:rPr lang="en-US" sz="2500" dirty="0" smtClean="0"/>
              <a:t> </a:t>
            </a:r>
            <a:r>
              <a:rPr lang="en-US" sz="2500" dirty="0" smtClean="0"/>
              <a:t>group of members are bound together by a covenant with governing representative head</a:t>
            </a:r>
            <a:endParaRPr lang="en-US" sz="2500" dirty="0" smtClean="0"/>
          </a:p>
          <a:p>
            <a:pPr marL="0" indent="0">
              <a:buNone/>
            </a:pPr>
            <a:r>
              <a:rPr lang="en-US" sz="2500" dirty="0" smtClean="0"/>
              <a:t>The Constitution </a:t>
            </a:r>
            <a:r>
              <a:rPr lang="en-US" sz="2500" dirty="0" smtClean="0"/>
              <a:t>provided </a:t>
            </a:r>
            <a:r>
              <a:rPr lang="en-US" sz="2500" dirty="0" smtClean="0">
                <a:solidFill>
                  <a:srgbClr val="000000"/>
                </a:solidFill>
              </a:rPr>
              <a:t>for </a:t>
            </a:r>
            <a:r>
              <a:rPr lang="en-US" sz="2500" u="sng" dirty="0" smtClean="0">
                <a:solidFill>
                  <a:srgbClr val="000000"/>
                </a:solidFill>
              </a:rPr>
              <a:t>Separation of Powers</a:t>
            </a:r>
            <a:r>
              <a:rPr lang="en-US" sz="2500" dirty="0" smtClean="0">
                <a:solidFill>
                  <a:srgbClr val="000000"/>
                </a:solidFill>
              </a:rPr>
              <a:t> between the </a:t>
            </a:r>
            <a:r>
              <a:rPr lang="en-US" sz="2500" u="sng" dirty="0" smtClean="0">
                <a:solidFill>
                  <a:srgbClr val="000000"/>
                </a:solidFill>
              </a:rPr>
              <a:t>Legislative, Executive and Judicial Branches</a:t>
            </a:r>
            <a:r>
              <a:rPr lang="en-US" sz="2500" dirty="0" smtClean="0">
                <a:solidFill>
                  <a:srgbClr val="000000"/>
                </a:solidFill>
              </a:rPr>
              <a:t> and would operate under a </a:t>
            </a:r>
            <a:r>
              <a:rPr lang="en-US" sz="2500" u="sng" dirty="0" smtClean="0">
                <a:solidFill>
                  <a:srgbClr val="000000"/>
                </a:solidFill>
              </a:rPr>
              <a:t>System of Checks and </a:t>
            </a:r>
            <a:r>
              <a:rPr lang="en-US" sz="2500" u="sng" dirty="0" smtClean="0">
                <a:solidFill>
                  <a:srgbClr val="000000"/>
                </a:solidFill>
              </a:rPr>
              <a:t>Balances</a:t>
            </a:r>
            <a:r>
              <a:rPr lang="en-US" sz="2500" dirty="0" smtClean="0">
                <a:solidFill>
                  <a:srgbClr val="000000"/>
                </a:solidFill>
              </a:rPr>
              <a:t>.</a:t>
            </a:r>
            <a:endParaRPr lang="en-US" sz="2500" u="sng" dirty="0" smtClean="0">
              <a:solidFill>
                <a:srgbClr val="000000"/>
              </a:solidFill>
            </a:endParaRPr>
          </a:p>
          <a:p>
            <a:r>
              <a:rPr lang="en-US" sz="2500" dirty="0" smtClean="0"/>
              <a:t>Created a system for amendments to the </a:t>
            </a:r>
            <a:r>
              <a:rPr lang="en-US" sz="2500" dirty="0" smtClean="0"/>
              <a:t>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6689"/>
            <a:ext cx="7313613" cy="868362"/>
          </a:xfrm>
        </p:spPr>
        <p:txBody>
          <a:bodyPr/>
          <a:lstStyle/>
          <a:p>
            <a:r>
              <a:rPr lang="en-US" dirty="0" smtClean="0"/>
              <a:t>Branches of Government</a:t>
            </a:r>
            <a:endParaRPr lang="en-US" dirty="0"/>
          </a:p>
        </p:txBody>
      </p:sp>
      <p:graphicFrame>
        <p:nvGraphicFramePr>
          <p:cNvPr id="4" name="Content Placeholder 3"/>
          <p:cNvGraphicFramePr>
            <a:graphicFrameLocks noGrp="1"/>
          </p:cNvGraphicFramePr>
          <p:nvPr>
            <p:ph idx="1"/>
          </p:nvPr>
        </p:nvGraphicFramePr>
        <p:xfrm>
          <a:off x="418861" y="1391527"/>
          <a:ext cx="8282633" cy="514729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Presidency</a:t>
            </a:r>
            <a:endParaRPr lang="en-US" dirty="0"/>
          </a:p>
        </p:txBody>
      </p:sp>
      <p:sp>
        <p:nvSpPr>
          <p:cNvPr id="4" name="Content Placeholder 3"/>
          <p:cNvSpPr>
            <a:spLocks noGrp="1"/>
          </p:cNvSpPr>
          <p:nvPr>
            <p:ph sz="half" idx="1"/>
          </p:nvPr>
        </p:nvSpPr>
        <p:spPr>
          <a:xfrm>
            <a:off x="296897" y="2144414"/>
            <a:ext cx="4540269" cy="4515154"/>
          </a:xfrm>
        </p:spPr>
        <p:txBody>
          <a:bodyPr>
            <a:noAutofit/>
          </a:bodyPr>
          <a:lstStyle/>
          <a:p>
            <a:r>
              <a:rPr lang="en-US" sz="3000" dirty="0" smtClean="0">
                <a:latin typeface="Goudy Old Style"/>
                <a:cs typeface="Goudy Old Style"/>
              </a:rPr>
              <a:t>Established in Article II </a:t>
            </a:r>
            <a:endParaRPr lang="en-US" sz="3000" dirty="0" smtClean="0">
              <a:latin typeface="Goudy Old Style"/>
              <a:cs typeface="Goudy Old Style"/>
            </a:endParaRPr>
          </a:p>
          <a:p>
            <a:r>
              <a:rPr lang="en-US" sz="3000" dirty="0" smtClean="0">
                <a:latin typeface="Goudy Old Style"/>
                <a:cs typeface="Goudy Old Style"/>
              </a:rPr>
              <a:t>T</a:t>
            </a:r>
            <a:r>
              <a:rPr lang="en-US" sz="3000" dirty="0" smtClean="0">
                <a:latin typeface="Goudy Old Style"/>
                <a:cs typeface="Goudy Old Style"/>
              </a:rPr>
              <a:t>erm </a:t>
            </a:r>
            <a:r>
              <a:rPr lang="en-US" sz="3000" dirty="0" smtClean="0">
                <a:latin typeface="Goudy Old Style"/>
                <a:cs typeface="Goudy Old Style"/>
              </a:rPr>
              <a:t>is for 4 Years and there is a 2 term limit</a:t>
            </a:r>
          </a:p>
          <a:p>
            <a:r>
              <a:rPr lang="en-US" sz="3000" dirty="0" smtClean="0">
                <a:latin typeface="Goudy Old Style"/>
                <a:cs typeface="Goudy Old Style"/>
              </a:rPr>
              <a:t>Vice President is chosen for the same Term and acts as</a:t>
            </a:r>
            <a:r>
              <a:rPr lang="en-US" sz="3000" dirty="0" smtClean="0">
                <a:latin typeface="Goudy Old Style"/>
                <a:cs typeface="Goudy Old Style"/>
              </a:rPr>
              <a:t> President </a:t>
            </a:r>
            <a:r>
              <a:rPr lang="en-US" sz="3000" dirty="0" smtClean="0">
                <a:latin typeface="Goudy Old Style"/>
                <a:cs typeface="Goudy Old Style"/>
              </a:rPr>
              <a:t>of the Senate</a:t>
            </a:r>
          </a:p>
        </p:txBody>
      </p:sp>
      <p:pic>
        <p:nvPicPr>
          <p:cNvPr id="6" name="Content Placeholder 5" descr="presseal.jpg"/>
          <p:cNvPicPr>
            <a:picLocks noGrp="1" noChangeAspect="1"/>
          </p:cNvPicPr>
          <p:nvPr>
            <p:ph sz="half" idx="2"/>
          </p:nvPr>
        </p:nvPicPr>
        <p:blipFill>
          <a:blip r:embed="rId3"/>
          <a:srcRect t="-6879" b="-6879"/>
          <a:stretch>
            <a:fillRect/>
          </a:stretch>
        </p:blipFill>
        <p:spPr>
          <a:xfrm>
            <a:off x="4837166" y="1701735"/>
            <a:ext cx="4003752" cy="47686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806720" y="69057"/>
            <a:ext cx="7313613" cy="868362"/>
          </a:xfrm>
        </p:spPr>
        <p:txBody>
          <a:bodyPr/>
          <a:lstStyle/>
          <a:p>
            <a:r>
              <a:rPr lang="en-US" dirty="0" smtClean="0"/>
              <a:t>Congress</a:t>
            </a:r>
            <a:endParaRPr lang="en-US" dirty="0"/>
          </a:p>
        </p:txBody>
      </p:sp>
      <p:sp>
        <p:nvSpPr>
          <p:cNvPr id="6" name="Text Placeholder 5"/>
          <p:cNvSpPr>
            <a:spLocks noGrp="1"/>
          </p:cNvSpPr>
          <p:nvPr>
            <p:ph type="body" idx="1"/>
          </p:nvPr>
        </p:nvSpPr>
        <p:spPr/>
        <p:txBody>
          <a:bodyPr/>
          <a:lstStyle/>
          <a:p>
            <a:r>
              <a:rPr lang="en-US" dirty="0" smtClean="0"/>
              <a:t>House of Representatives</a:t>
            </a:r>
            <a:endParaRPr lang="en-US" dirty="0"/>
          </a:p>
        </p:txBody>
      </p:sp>
      <p:sp>
        <p:nvSpPr>
          <p:cNvPr id="7" name="Content Placeholder 6"/>
          <p:cNvSpPr>
            <a:spLocks noGrp="1"/>
          </p:cNvSpPr>
          <p:nvPr>
            <p:ph sz="half" idx="2"/>
          </p:nvPr>
        </p:nvSpPr>
        <p:spPr>
          <a:xfrm>
            <a:off x="478333" y="2174874"/>
            <a:ext cx="3985194" cy="4683125"/>
          </a:xfrm>
        </p:spPr>
        <p:txBody>
          <a:bodyPr>
            <a:normAutofit fontScale="92500" lnSpcReduction="10000"/>
          </a:bodyPr>
          <a:lstStyle/>
          <a:p>
            <a:r>
              <a:rPr lang="en-US" dirty="0" smtClean="0"/>
              <a:t>Referred to as the House</a:t>
            </a:r>
          </a:p>
          <a:p>
            <a:r>
              <a:rPr lang="en-US" dirty="0" smtClean="0"/>
              <a:t>435 representatives</a:t>
            </a:r>
          </a:p>
          <a:p>
            <a:r>
              <a:rPr lang="en-US" dirty="0" smtClean="0"/>
              <a:t>2 year term, no term limit</a:t>
            </a:r>
          </a:p>
          <a:p>
            <a:r>
              <a:rPr lang="en-US" b="1" dirty="0" smtClean="0"/>
              <a:t>Led by the Speaker of the House</a:t>
            </a:r>
            <a:r>
              <a:rPr lang="en-US" dirty="0" smtClean="0"/>
              <a:t>, who is elected by the 435 representatives</a:t>
            </a:r>
          </a:p>
          <a:p>
            <a:r>
              <a:rPr lang="en-US" dirty="0" smtClean="0"/>
              <a:t>Current Speaker is John Boehner</a:t>
            </a:r>
          </a:p>
          <a:p>
            <a:r>
              <a:rPr lang="en-US" dirty="0" smtClean="0"/>
              <a:t>MA has 9 Representatives and ours, in the 8</a:t>
            </a:r>
            <a:r>
              <a:rPr lang="en-US" baseline="30000" dirty="0" smtClean="0"/>
              <a:t>th</a:t>
            </a:r>
            <a:r>
              <a:rPr lang="en-US" dirty="0" smtClean="0"/>
              <a:t> District, is Stephen Lynch</a:t>
            </a:r>
            <a:endParaRPr lang="en-US" dirty="0"/>
          </a:p>
        </p:txBody>
      </p:sp>
      <p:sp>
        <p:nvSpPr>
          <p:cNvPr id="8" name="Text Placeholder 7"/>
          <p:cNvSpPr>
            <a:spLocks noGrp="1"/>
          </p:cNvSpPr>
          <p:nvPr>
            <p:ph type="body" sz="quarter" idx="3"/>
          </p:nvPr>
        </p:nvSpPr>
        <p:spPr/>
        <p:txBody>
          <a:bodyPr/>
          <a:lstStyle/>
          <a:p>
            <a:r>
              <a:rPr lang="en-US" dirty="0" smtClean="0"/>
              <a:t>Senate</a:t>
            </a:r>
            <a:endParaRPr lang="en-US" dirty="0"/>
          </a:p>
        </p:txBody>
      </p:sp>
      <p:sp>
        <p:nvSpPr>
          <p:cNvPr id="9" name="Content Placeholder 8"/>
          <p:cNvSpPr>
            <a:spLocks noGrp="1"/>
          </p:cNvSpPr>
          <p:nvPr>
            <p:ph sz="quarter" idx="4"/>
          </p:nvPr>
        </p:nvSpPr>
        <p:spPr>
          <a:xfrm>
            <a:off x="4646513" y="2174875"/>
            <a:ext cx="4260381" cy="4683125"/>
          </a:xfrm>
        </p:spPr>
        <p:txBody>
          <a:bodyPr>
            <a:normAutofit/>
          </a:bodyPr>
          <a:lstStyle/>
          <a:p>
            <a:r>
              <a:rPr lang="en-US" dirty="0" smtClean="0"/>
              <a:t>Each state is represented by 2 senators, regardless of size</a:t>
            </a:r>
          </a:p>
          <a:p>
            <a:r>
              <a:rPr lang="en-US" dirty="0" smtClean="0"/>
              <a:t>Staggered 6 year terms</a:t>
            </a:r>
          </a:p>
          <a:p>
            <a:r>
              <a:rPr lang="en-US" dirty="0" smtClean="0"/>
              <a:t>Led by the Vice President, who is currently Joe Biden</a:t>
            </a:r>
          </a:p>
          <a:p>
            <a:r>
              <a:rPr lang="en-US" dirty="0" smtClean="0"/>
              <a:t>The two senators in MA are Elizabeth Warren and</a:t>
            </a:r>
            <a:r>
              <a:rPr lang="en-US" dirty="0" smtClean="0"/>
              <a:t> Ed Markey</a:t>
            </a:r>
            <a:endParaRPr lang="en-US" dirty="0" smtClean="0"/>
          </a:p>
        </p:txBody>
      </p:sp>
      <p:sp>
        <p:nvSpPr>
          <p:cNvPr id="10" name="TextBox 9"/>
          <p:cNvSpPr txBox="1"/>
          <p:nvPr/>
        </p:nvSpPr>
        <p:spPr>
          <a:xfrm>
            <a:off x="478333" y="937418"/>
            <a:ext cx="8049194" cy="430887"/>
          </a:xfrm>
          <a:prstGeom prst="rect">
            <a:avLst/>
          </a:prstGeom>
          <a:noFill/>
        </p:spPr>
        <p:txBody>
          <a:bodyPr wrap="square" rtlCol="0">
            <a:spAutoFit/>
          </a:bodyPr>
          <a:lstStyle/>
          <a:p>
            <a:pPr algn="ctr"/>
            <a:r>
              <a:rPr lang="en-US" sz="2200" dirty="0" smtClean="0"/>
              <a:t>Powers established in Article I of the Constitution.</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Supreme Court</a:t>
            </a:r>
            <a:endParaRPr lang="en-US" dirty="0"/>
          </a:p>
        </p:txBody>
      </p:sp>
      <p:sp>
        <p:nvSpPr>
          <p:cNvPr id="8" name="Content Placeholder 7"/>
          <p:cNvSpPr>
            <a:spLocks noGrp="1"/>
          </p:cNvSpPr>
          <p:nvPr>
            <p:ph sz="half" idx="1"/>
          </p:nvPr>
        </p:nvSpPr>
        <p:spPr>
          <a:xfrm>
            <a:off x="247414" y="2229175"/>
            <a:ext cx="4400786" cy="4255836"/>
          </a:xfrm>
        </p:spPr>
        <p:txBody>
          <a:bodyPr>
            <a:noAutofit/>
          </a:bodyPr>
          <a:lstStyle/>
          <a:p>
            <a:pPr>
              <a:lnSpc>
                <a:spcPct val="90000"/>
              </a:lnSpc>
            </a:pPr>
            <a:r>
              <a:rPr lang="en-US" sz="3000" dirty="0" smtClean="0">
                <a:latin typeface="Goudy Old Style"/>
                <a:cs typeface="Goudy Old Style"/>
              </a:rPr>
              <a:t>Justices appointed for life</a:t>
            </a:r>
          </a:p>
          <a:p>
            <a:pPr>
              <a:lnSpc>
                <a:spcPct val="90000"/>
              </a:lnSpc>
            </a:pPr>
            <a:r>
              <a:rPr lang="en-US" sz="3000" dirty="0" smtClean="0">
                <a:latin typeface="Goudy Old Style"/>
                <a:cs typeface="Goudy Old Style"/>
              </a:rPr>
              <a:t>9 Justices on the Court</a:t>
            </a:r>
          </a:p>
          <a:p>
            <a:pPr>
              <a:lnSpc>
                <a:spcPct val="90000"/>
              </a:lnSpc>
            </a:pPr>
            <a:r>
              <a:rPr lang="en-US" sz="3000" dirty="0" smtClean="0">
                <a:latin typeface="Goudy Old Style"/>
                <a:cs typeface="Goudy Old Style"/>
              </a:rPr>
              <a:t>Chief Justice Roberts</a:t>
            </a:r>
            <a:endParaRPr lang="en-US" sz="3000" dirty="0" smtClean="0">
              <a:latin typeface="Goudy Old Style"/>
              <a:cs typeface="Goudy Old Style"/>
            </a:endParaRPr>
          </a:p>
          <a:p>
            <a:r>
              <a:rPr lang="en-US" sz="3000" dirty="0" smtClean="0">
                <a:latin typeface="Goudy Old Style"/>
                <a:cs typeface="Goudy Old Style"/>
              </a:rPr>
              <a:t>Can </a:t>
            </a:r>
            <a:r>
              <a:rPr lang="en-US" sz="3000" dirty="0" smtClean="0">
                <a:latin typeface="Goudy Old Style"/>
                <a:cs typeface="Goudy Old Style"/>
              </a:rPr>
              <a:t>declare laws and actions unconstitutional</a:t>
            </a:r>
          </a:p>
          <a:p>
            <a:endParaRPr lang="en-US" sz="3000" dirty="0">
              <a:latin typeface="Goudy Old Style"/>
              <a:cs typeface="Goudy Old Style"/>
            </a:endParaRPr>
          </a:p>
        </p:txBody>
      </p:sp>
      <p:pic>
        <p:nvPicPr>
          <p:cNvPr id="10" name="Content Placeholder 9" descr="supremecourt.jpeg"/>
          <p:cNvPicPr>
            <a:picLocks noGrp="1" noChangeAspect="1"/>
          </p:cNvPicPr>
          <p:nvPr>
            <p:ph sz="half" idx="2"/>
          </p:nvPr>
        </p:nvPicPr>
        <p:blipFill>
          <a:blip r:embed="rId2"/>
          <a:srcRect t="-25936" b="-25936"/>
          <a:stretch>
            <a:fillRect/>
          </a:stretch>
        </p:blipFill>
        <p:spPr>
          <a:xfrm>
            <a:off x="4648200" y="1371600"/>
            <a:ext cx="4291684" cy="51134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Ratification</a:t>
            </a:r>
            <a:endParaRPr lang="en-US" dirty="0"/>
          </a:p>
        </p:txBody>
      </p:sp>
      <p:pic>
        <p:nvPicPr>
          <p:cNvPr id="5" name="Picture Placeholder 4" descr="federalpillars-newyork.png"/>
          <p:cNvPicPr>
            <a:picLocks noGrp="1" noChangeAspect="1"/>
          </p:cNvPicPr>
          <p:nvPr>
            <p:ph type="pic" sz="quarter" idx="15"/>
          </p:nvPr>
        </p:nvPicPr>
        <p:blipFill>
          <a:blip r:embed="rId2"/>
          <a:srcRect l="-3021" r="-3021"/>
          <a:stretch>
            <a:fillRect/>
          </a:stretch>
        </p:blipFill>
        <p:spPr/>
      </p:pic>
      <p:sp>
        <p:nvSpPr>
          <p:cNvPr id="4" name="Text Placeholder 3"/>
          <p:cNvSpPr>
            <a:spLocks noGrp="1"/>
          </p:cNvSpPr>
          <p:nvPr>
            <p:ph type="body" sz="half" idx="2"/>
          </p:nvPr>
        </p:nvSpPr>
        <p:spPr/>
        <p:txBody>
          <a:bodyPr/>
          <a:lstStyle/>
          <a:p>
            <a:pPr algn="r"/>
            <a:r>
              <a:rPr lang="en-US" dirty="0" smtClean="0"/>
              <a:t>Part III</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989707" y="243180"/>
            <a:ext cx="7313613" cy="868362"/>
          </a:xfrm>
        </p:spPr>
        <p:txBody>
          <a:bodyPr anchor="t"/>
          <a:lstStyle/>
          <a:p>
            <a:r>
              <a:rPr lang="en-US" sz="4400" dirty="0" smtClean="0"/>
              <a:t>Choosing Sides</a:t>
            </a:r>
            <a:endParaRPr lang="en-US" sz="4400" dirty="0"/>
          </a:p>
        </p:txBody>
      </p:sp>
      <p:sp>
        <p:nvSpPr>
          <p:cNvPr id="8" name="Text Placeholder 7"/>
          <p:cNvSpPr>
            <a:spLocks noGrp="1"/>
          </p:cNvSpPr>
          <p:nvPr>
            <p:ph type="body" idx="1"/>
          </p:nvPr>
        </p:nvSpPr>
        <p:spPr>
          <a:xfrm>
            <a:off x="971326" y="1590840"/>
            <a:ext cx="3200400" cy="584035"/>
          </a:xfrm>
        </p:spPr>
        <p:txBody>
          <a:bodyPr>
            <a:normAutofit/>
          </a:bodyPr>
          <a:lstStyle/>
          <a:p>
            <a:r>
              <a:rPr lang="en-US" sz="2600" dirty="0" smtClean="0"/>
              <a:t>Federalists</a:t>
            </a:r>
            <a:endParaRPr lang="en-US" sz="2600" dirty="0"/>
          </a:p>
        </p:txBody>
      </p:sp>
      <p:sp>
        <p:nvSpPr>
          <p:cNvPr id="9" name="Content Placeholder 8"/>
          <p:cNvSpPr>
            <a:spLocks noGrp="1"/>
          </p:cNvSpPr>
          <p:nvPr>
            <p:ph sz="half" idx="2"/>
          </p:nvPr>
        </p:nvSpPr>
        <p:spPr>
          <a:xfrm>
            <a:off x="897367" y="2174875"/>
            <a:ext cx="3566160" cy="4323422"/>
          </a:xfrm>
        </p:spPr>
        <p:txBody>
          <a:bodyPr/>
          <a:lstStyle/>
          <a:p>
            <a:r>
              <a:rPr lang="en-US" dirty="0" smtClean="0"/>
              <a:t>Supported the new constitution</a:t>
            </a:r>
          </a:p>
          <a:p>
            <a:r>
              <a:rPr lang="en-US" dirty="0" smtClean="0"/>
              <a:t>Hoped to remind people that power would be DIVIDED between central and regional </a:t>
            </a:r>
            <a:r>
              <a:rPr lang="en-US" dirty="0" err="1" smtClean="0"/>
              <a:t>gov’t</a:t>
            </a:r>
            <a:endParaRPr lang="en-US" dirty="0" smtClean="0"/>
          </a:p>
          <a:p>
            <a:r>
              <a:rPr lang="en-US" dirty="0" smtClean="0"/>
              <a:t>Supporters included large landowners, merchants, artisans, and farmers near the coastline </a:t>
            </a:r>
            <a:endParaRPr lang="en-US" dirty="0"/>
          </a:p>
        </p:txBody>
      </p:sp>
      <p:sp>
        <p:nvSpPr>
          <p:cNvPr id="10" name="Text Placeholder 9"/>
          <p:cNvSpPr>
            <a:spLocks noGrp="1"/>
          </p:cNvSpPr>
          <p:nvPr>
            <p:ph type="body" sz="quarter" idx="3"/>
          </p:nvPr>
        </p:nvSpPr>
        <p:spPr>
          <a:xfrm>
            <a:off x="4930247" y="1590840"/>
            <a:ext cx="3200400" cy="584035"/>
          </a:xfrm>
        </p:spPr>
        <p:txBody>
          <a:bodyPr>
            <a:normAutofit/>
          </a:bodyPr>
          <a:lstStyle/>
          <a:p>
            <a:r>
              <a:rPr lang="en-US" sz="2600" dirty="0" smtClean="0"/>
              <a:t>Anti-Federalists</a:t>
            </a:r>
            <a:endParaRPr lang="en-US" sz="2600" dirty="0"/>
          </a:p>
        </p:txBody>
      </p:sp>
      <p:sp>
        <p:nvSpPr>
          <p:cNvPr id="11" name="Content Placeholder 10"/>
          <p:cNvSpPr>
            <a:spLocks noGrp="1"/>
          </p:cNvSpPr>
          <p:nvPr>
            <p:ph sz="quarter" idx="4"/>
          </p:nvPr>
        </p:nvSpPr>
        <p:spPr>
          <a:xfrm>
            <a:off x="4646514" y="2174875"/>
            <a:ext cx="3566160" cy="4323422"/>
          </a:xfrm>
        </p:spPr>
        <p:txBody>
          <a:bodyPr/>
          <a:lstStyle/>
          <a:p>
            <a:r>
              <a:rPr lang="en-US" dirty="0" smtClean="0"/>
              <a:t>Opposed the new constitution</a:t>
            </a:r>
          </a:p>
          <a:p>
            <a:r>
              <a:rPr lang="en-US" dirty="0" smtClean="0"/>
              <a:t>Accepted the need for national government, but questioned state’s power</a:t>
            </a:r>
          </a:p>
          <a:p>
            <a:r>
              <a:rPr lang="en-US" dirty="0" smtClean="0"/>
              <a:t>Some believed a Bill of Rights should be added</a:t>
            </a:r>
          </a:p>
          <a:p>
            <a:r>
              <a:rPr lang="en-US" dirty="0" smtClean="0"/>
              <a:t>Supporters included Western farmers </a:t>
            </a:r>
            <a:endParaRPr lang="en-US" dirty="0"/>
          </a:p>
        </p:txBody>
      </p:sp>
      <p:sp>
        <p:nvSpPr>
          <p:cNvPr id="12" name="TextBox 11"/>
          <p:cNvSpPr txBox="1"/>
          <p:nvPr/>
        </p:nvSpPr>
        <p:spPr>
          <a:xfrm>
            <a:off x="0" y="1080081"/>
            <a:ext cx="9143999" cy="430887"/>
          </a:xfrm>
          <a:prstGeom prst="rect">
            <a:avLst/>
          </a:prstGeom>
          <a:noFill/>
        </p:spPr>
        <p:txBody>
          <a:bodyPr wrap="square" rtlCol="0">
            <a:spAutoFit/>
          </a:bodyPr>
          <a:lstStyle/>
          <a:p>
            <a:pPr algn="ctr"/>
            <a:r>
              <a:rPr lang="en-US" sz="2200" dirty="0" smtClean="0"/>
              <a:t>Each state would elect a convention to vote on the Constitution.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214426" y="263928"/>
            <a:ext cx="8725458" cy="1107672"/>
          </a:xfrm>
        </p:spPr>
        <p:txBody>
          <a:bodyPr/>
          <a:lstStyle/>
          <a:p>
            <a:r>
              <a:rPr lang="en-US" sz="3800" dirty="0" smtClean="0"/>
              <a:t>Factors Working Against the Anti-Federalists</a:t>
            </a:r>
            <a:endParaRPr lang="en-US" sz="3800" dirty="0"/>
          </a:p>
        </p:txBody>
      </p:sp>
      <p:sp>
        <p:nvSpPr>
          <p:cNvPr id="8" name="Content Placeholder 7"/>
          <p:cNvSpPr>
            <a:spLocks noGrp="1"/>
          </p:cNvSpPr>
          <p:nvPr>
            <p:ph idx="1"/>
          </p:nvPr>
        </p:nvSpPr>
        <p:spPr>
          <a:xfrm>
            <a:off x="914400" y="1958946"/>
            <a:ext cx="7313613" cy="2931664"/>
          </a:xfrm>
        </p:spPr>
        <p:txBody>
          <a:bodyPr>
            <a:normAutofit/>
          </a:bodyPr>
          <a:lstStyle/>
          <a:p>
            <a:r>
              <a:rPr lang="en-US" sz="2800" dirty="0" smtClean="0"/>
              <a:t>Campaign was Negative</a:t>
            </a:r>
          </a:p>
          <a:p>
            <a:r>
              <a:rPr lang="en-US" sz="2800" dirty="0" smtClean="0"/>
              <a:t>Anti-Federalists had no alternate solution to issues at hand</a:t>
            </a:r>
          </a:p>
          <a:p>
            <a:r>
              <a:rPr lang="en-US" sz="2800" dirty="0" smtClean="0"/>
              <a:t>Federalists were better organized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423"/>
            <a:ext cx="9144000" cy="868362"/>
          </a:xfrm>
        </p:spPr>
        <p:txBody>
          <a:bodyPr/>
          <a:lstStyle/>
          <a:p>
            <a:r>
              <a:rPr lang="en-US" dirty="0" smtClean="0"/>
              <a:t>The Federalist</a:t>
            </a:r>
            <a:endParaRPr lang="en-US" dirty="0"/>
          </a:p>
        </p:txBody>
      </p:sp>
      <p:pic>
        <p:nvPicPr>
          <p:cNvPr id="4" name="Content Placeholder 3" descr="federalist.jpg"/>
          <p:cNvPicPr>
            <a:picLocks noGrp="1" noChangeAspect="1"/>
          </p:cNvPicPr>
          <p:nvPr>
            <p:ph sz="half" idx="1"/>
          </p:nvPr>
        </p:nvPicPr>
        <p:blipFill>
          <a:blip r:embed="rId2"/>
          <a:srcRect t="-508" b="-508"/>
          <a:stretch>
            <a:fillRect/>
          </a:stretch>
        </p:blipFill>
        <p:spPr>
          <a:xfrm>
            <a:off x="1138103" y="1735139"/>
            <a:ext cx="2880618" cy="4056062"/>
          </a:xfrm>
        </p:spPr>
      </p:pic>
      <p:sp>
        <p:nvSpPr>
          <p:cNvPr id="5" name="Content Placeholder 4"/>
          <p:cNvSpPr>
            <a:spLocks noGrp="1"/>
          </p:cNvSpPr>
          <p:nvPr>
            <p:ph sz="half" idx="2"/>
          </p:nvPr>
        </p:nvSpPr>
        <p:spPr>
          <a:xfrm>
            <a:off x="4661853" y="2111423"/>
            <a:ext cx="3566160" cy="4056062"/>
          </a:xfrm>
        </p:spPr>
        <p:txBody>
          <a:bodyPr>
            <a:normAutofit/>
          </a:bodyPr>
          <a:lstStyle/>
          <a:p>
            <a:r>
              <a:rPr lang="en-US" sz="2600" dirty="0" smtClean="0"/>
              <a:t>85 Articles/Essays</a:t>
            </a:r>
          </a:p>
          <a:p>
            <a:r>
              <a:rPr lang="en-US" sz="2600" dirty="0" smtClean="0"/>
              <a:t>Written by Alexander Hamilton, James Madison and John Jay</a:t>
            </a:r>
          </a:p>
          <a:p>
            <a:r>
              <a:rPr lang="en-US" sz="2600" dirty="0" smtClean="0"/>
              <a:t>Argued for Ratification of the US Constitution</a:t>
            </a:r>
          </a:p>
          <a:p>
            <a:pPr>
              <a:buNone/>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mtClean="0"/>
              <a:t>The Confederation</a:t>
            </a:r>
            <a:endParaRPr lang="en-US" dirty="0"/>
          </a:p>
        </p:txBody>
      </p:sp>
      <p:pic>
        <p:nvPicPr>
          <p:cNvPr id="7" name="Picture Placeholder 6" descr="articles of confederation.jpeg"/>
          <p:cNvPicPr>
            <a:picLocks noGrp="1" noChangeAspect="1"/>
          </p:cNvPicPr>
          <p:nvPr>
            <p:ph type="pic" sz="quarter" idx="15"/>
          </p:nvPr>
        </p:nvPicPr>
        <p:blipFill>
          <a:blip r:embed="rId2"/>
          <a:srcRect t="-3904" b="-3904"/>
          <a:stretch>
            <a:fillRect/>
          </a:stretch>
        </p:blipFill>
        <p:spPr/>
      </p:pic>
      <p:sp>
        <p:nvSpPr>
          <p:cNvPr id="5" name="Text Placeholder 4"/>
          <p:cNvSpPr>
            <a:spLocks noGrp="1"/>
          </p:cNvSpPr>
          <p:nvPr>
            <p:ph type="body" sz="half" idx="2"/>
          </p:nvPr>
        </p:nvSpPr>
        <p:spPr/>
        <p:txBody>
          <a:bodyPr/>
          <a:lstStyle/>
          <a:p>
            <a:pPr algn="r"/>
            <a:r>
              <a:rPr lang="en-US" smtClean="0"/>
              <a:t>Part 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 Process</a:t>
            </a:r>
            <a:endParaRPr lang="en-US" dirty="0"/>
          </a:p>
        </p:txBody>
      </p:sp>
      <p:sp>
        <p:nvSpPr>
          <p:cNvPr id="3" name="Content Placeholder 2"/>
          <p:cNvSpPr>
            <a:spLocks noGrp="1"/>
          </p:cNvSpPr>
          <p:nvPr>
            <p:ph idx="1"/>
          </p:nvPr>
        </p:nvSpPr>
        <p:spPr>
          <a:xfrm>
            <a:off x="391838" y="1735137"/>
            <a:ext cx="8458284" cy="4790179"/>
          </a:xfrm>
        </p:spPr>
        <p:txBody>
          <a:bodyPr/>
          <a:lstStyle/>
          <a:p>
            <a:r>
              <a:rPr lang="en-US" dirty="0" smtClean="0"/>
              <a:t>Began in December 1787 and January 1788</a:t>
            </a:r>
          </a:p>
          <a:p>
            <a:r>
              <a:rPr lang="en-US" b="1" dirty="0" smtClean="0"/>
              <a:t>Massachusetts met in 1788 and ratified with the promise of the Bill of Rights</a:t>
            </a:r>
          </a:p>
          <a:p>
            <a:pPr lvl="1"/>
            <a:r>
              <a:rPr lang="en-US" dirty="0" smtClean="0"/>
              <a:t>Anti-Federalists had majority in Massachusetts BUT the Federalists promised to add the Bill of Rights </a:t>
            </a:r>
          </a:p>
          <a:p>
            <a:r>
              <a:rPr lang="en-US" b="1" dirty="0" smtClean="0"/>
              <a:t>The promise of the Bill of Rights also won over other states</a:t>
            </a:r>
            <a:r>
              <a:rPr lang="en-US" dirty="0" smtClean="0"/>
              <a:t>, including</a:t>
            </a:r>
            <a:r>
              <a:rPr lang="en-US" b="1" dirty="0" smtClean="0"/>
              <a:t> </a:t>
            </a:r>
            <a:r>
              <a:rPr lang="en-US" dirty="0" smtClean="0"/>
              <a:t>Virginia and then New York</a:t>
            </a:r>
          </a:p>
          <a:p>
            <a:r>
              <a:rPr lang="en-US" b="1" dirty="0" smtClean="0"/>
              <a:t>By the end of 1788, all states </a:t>
            </a:r>
            <a:r>
              <a:rPr lang="en-US" b="1" u="sng" dirty="0" smtClean="0"/>
              <a:t>except</a:t>
            </a:r>
            <a:r>
              <a:rPr lang="en-US" b="1" dirty="0" smtClean="0"/>
              <a:t> Rhode Island (RI) and North Carolina (NC) had ratified </a:t>
            </a:r>
            <a:r>
              <a:rPr lang="en-US" dirty="0" smtClean="0"/>
              <a:t>but new government could launch without them </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First Tasks of </a:t>
            </a:r>
            <a:br>
              <a:rPr lang="en-US" dirty="0" smtClean="0"/>
            </a:br>
            <a:r>
              <a:rPr lang="en-US" dirty="0" smtClean="0"/>
              <a:t>New Government</a:t>
            </a:r>
            <a:endParaRPr lang="en-US" dirty="0"/>
          </a:p>
        </p:txBody>
      </p:sp>
      <p:pic>
        <p:nvPicPr>
          <p:cNvPr id="5" name="Picture Placeholder 4" descr="washingtonandfirstcabinet.jpg"/>
          <p:cNvPicPr>
            <a:picLocks noGrp="1" noChangeAspect="1"/>
          </p:cNvPicPr>
          <p:nvPr>
            <p:ph type="pic" sz="quarter" idx="15"/>
          </p:nvPr>
        </p:nvPicPr>
        <p:blipFill>
          <a:blip r:embed="rId2"/>
          <a:srcRect l="-11720" r="-11720"/>
          <a:stretch>
            <a:fillRect/>
          </a:stretch>
        </p:blipFill>
        <p:spPr/>
      </p:pic>
      <p:sp>
        <p:nvSpPr>
          <p:cNvPr id="4" name="Text Placeholder 3"/>
          <p:cNvSpPr>
            <a:spLocks noGrp="1"/>
          </p:cNvSpPr>
          <p:nvPr>
            <p:ph type="body" sz="half" idx="2"/>
          </p:nvPr>
        </p:nvSpPr>
        <p:spPr/>
        <p:txBody>
          <a:bodyPr/>
          <a:lstStyle/>
          <a:p>
            <a:pPr algn="r"/>
            <a:r>
              <a:rPr lang="en-US" dirty="0" smtClean="0"/>
              <a:t>Part IV</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503238"/>
            <a:ext cx="8675975" cy="868362"/>
          </a:xfrm>
        </p:spPr>
        <p:txBody>
          <a:bodyPr/>
          <a:lstStyle/>
          <a:p>
            <a:r>
              <a:rPr lang="en-US" dirty="0" smtClean="0"/>
              <a:t>3 Main Tasks of New Government</a:t>
            </a:r>
            <a:endParaRPr lang="en-US" dirty="0"/>
          </a:p>
        </p:txBody>
      </p:sp>
      <p:sp>
        <p:nvSpPr>
          <p:cNvPr id="3" name="Content Placeholder 2"/>
          <p:cNvSpPr>
            <a:spLocks noGrp="1"/>
          </p:cNvSpPr>
          <p:nvPr>
            <p:ph idx="1"/>
          </p:nvPr>
        </p:nvSpPr>
        <p:spPr>
          <a:xfrm>
            <a:off x="914400" y="2620934"/>
            <a:ext cx="7313613" cy="3170265"/>
          </a:xfrm>
        </p:spPr>
        <p:txBody>
          <a:bodyPr anchor="ctr">
            <a:normAutofit/>
          </a:bodyPr>
          <a:lstStyle/>
          <a:p>
            <a:pPr algn="ctr">
              <a:buAutoNum type="arabicPeriod"/>
            </a:pPr>
            <a:r>
              <a:rPr lang="en-US" sz="3000" dirty="0" smtClean="0"/>
              <a:t>Provide President with Bureaucracy to Handle Presidential Responsibilities</a:t>
            </a:r>
          </a:p>
          <a:p>
            <a:pPr algn="ctr">
              <a:buAutoNum type="arabicPeriod"/>
            </a:pPr>
            <a:r>
              <a:rPr lang="en-US" sz="3000" dirty="0" smtClean="0"/>
              <a:t>Organize Judiciary Branch</a:t>
            </a:r>
          </a:p>
          <a:p>
            <a:pPr algn="ctr">
              <a:buAutoNum type="arabicPeriod"/>
            </a:pPr>
            <a:r>
              <a:rPr lang="en-US" sz="3000" dirty="0" smtClean="0"/>
              <a:t>Introduce and Ratify Bill of Rights</a:t>
            </a:r>
            <a:endParaRPr lang="en-US" sz="3000" dirty="0"/>
          </a:p>
        </p:txBody>
      </p:sp>
      <p:sp>
        <p:nvSpPr>
          <p:cNvPr id="4" name="TextBox 3"/>
          <p:cNvSpPr txBox="1"/>
          <p:nvPr/>
        </p:nvSpPr>
        <p:spPr>
          <a:xfrm>
            <a:off x="214425" y="1621197"/>
            <a:ext cx="8675975" cy="1107996"/>
          </a:xfrm>
          <a:prstGeom prst="rect">
            <a:avLst/>
          </a:prstGeom>
          <a:noFill/>
        </p:spPr>
        <p:txBody>
          <a:bodyPr wrap="square" rtlCol="0">
            <a:spAutoFit/>
          </a:bodyPr>
          <a:lstStyle/>
          <a:p>
            <a:pPr algn="ctr"/>
            <a:r>
              <a:rPr lang="en-US" sz="2200" dirty="0" smtClean="0"/>
              <a:t>As the new government started in 1789, many were confident in it because George Washington had been elected as the first President. After the election, Washington had 3 immediate tasks.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729"/>
            <a:ext cx="9144000" cy="868362"/>
          </a:xfrm>
        </p:spPr>
        <p:txBody>
          <a:bodyPr/>
          <a:lstStyle/>
          <a:p>
            <a:r>
              <a:rPr lang="en-US" dirty="0" smtClean="0"/>
              <a:t>1. Provide President with Bureaucracy </a:t>
            </a:r>
            <a:endParaRPr lang="en-US" dirty="0"/>
          </a:p>
        </p:txBody>
      </p:sp>
      <p:sp>
        <p:nvSpPr>
          <p:cNvPr id="3" name="Content Placeholder 2"/>
          <p:cNvSpPr>
            <a:spLocks noGrp="1"/>
          </p:cNvSpPr>
          <p:nvPr>
            <p:ph idx="1"/>
          </p:nvPr>
        </p:nvSpPr>
        <p:spPr>
          <a:xfrm>
            <a:off x="914400" y="1918416"/>
            <a:ext cx="7313613" cy="4056062"/>
          </a:xfrm>
        </p:spPr>
        <p:txBody>
          <a:bodyPr>
            <a:normAutofit lnSpcReduction="10000"/>
          </a:bodyPr>
          <a:lstStyle/>
          <a:p>
            <a:pPr algn="ctr">
              <a:buNone/>
            </a:pPr>
            <a:r>
              <a:rPr lang="en-US" dirty="0" smtClean="0"/>
              <a:t>In 1789, 4 offices were created:</a:t>
            </a:r>
          </a:p>
          <a:p>
            <a:pPr>
              <a:buFont typeface="+mj-lt"/>
              <a:buAutoNum type="arabicPeriod"/>
            </a:pPr>
            <a:r>
              <a:rPr lang="en-US" dirty="0" smtClean="0"/>
              <a:t>Department of State (Thomas Jefferson)</a:t>
            </a:r>
          </a:p>
          <a:p>
            <a:pPr>
              <a:buFont typeface="+mj-lt"/>
              <a:buAutoNum type="arabicPeriod"/>
            </a:pPr>
            <a:r>
              <a:rPr lang="en-US" dirty="0" smtClean="0"/>
              <a:t>Department of War (Henry Knox)</a:t>
            </a:r>
          </a:p>
          <a:p>
            <a:pPr>
              <a:buFont typeface="+mj-lt"/>
              <a:buAutoNum type="arabicPeriod"/>
            </a:pPr>
            <a:r>
              <a:rPr lang="en-US" dirty="0" smtClean="0"/>
              <a:t>Department of Treasury (Alexander Hamilton)</a:t>
            </a:r>
          </a:p>
          <a:p>
            <a:pPr>
              <a:buFont typeface="+mj-lt"/>
              <a:buAutoNum type="arabicPeriod"/>
            </a:pPr>
            <a:r>
              <a:rPr lang="en-US" dirty="0" smtClean="0"/>
              <a:t>Office of the Attorney General (Edmund Randolph)</a:t>
            </a:r>
          </a:p>
          <a:p>
            <a:pPr algn="ctr">
              <a:buNone/>
            </a:pPr>
            <a:endParaRPr lang="en-US" dirty="0" smtClean="0"/>
          </a:p>
          <a:p>
            <a:pPr algn="ctr">
              <a:buNone/>
            </a:pPr>
            <a:r>
              <a:rPr lang="en-US" dirty="0" smtClean="0"/>
              <a:t>This became known as the President’s </a:t>
            </a:r>
            <a:r>
              <a:rPr lang="en-US" dirty="0" smtClean="0">
                <a:solidFill>
                  <a:srgbClr val="FF0000"/>
                </a:solidFill>
              </a:rPr>
              <a:t>CABINET</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6689"/>
            <a:ext cx="7313613" cy="868362"/>
          </a:xfrm>
        </p:spPr>
        <p:txBody>
          <a:bodyPr/>
          <a:lstStyle/>
          <a:p>
            <a:r>
              <a:rPr lang="en-US" dirty="0" smtClean="0"/>
              <a:t>2. Organize Judiciary Branch</a:t>
            </a:r>
            <a:endParaRPr lang="en-US" dirty="0"/>
          </a:p>
        </p:txBody>
      </p:sp>
      <p:sp>
        <p:nvSpPr>
          <p:cNvPr id="3" name="Content Placeholder 2"/>
          <p:cNvSpPr>
            <a:spLocks noGrp="1"/>
          </p:cNvSpPr>
          <p:nvPr>
            <p:ph idx="1"/>
          </p:nvPr>
        </p:nvSpPr>
        <p:spPr>
          <a:xfrm>
            <a:off x="914400" y="2067026"/>
            <a:ext cx="7313613" cy="4056062"/>
          </a:xfrm>
        </p:spPr>
        <p:txBody>
          <a:bodyPr/>
          <a:lstStyle/>
          <a:p>
            <a:r>
              <a:rPr lang="en-US" dirty="0" smtClean="0"/>
              <a:t>Established 13 District Courts, 3 Courts of Appeal and one Supreme Court</a:t>
            </a:r>
          </a:p>
          <a:p>
            <a:r>
              <a:rPr lang="en-US" dirty="0" smtClean="0"/>
              <a:t>With the consent of the Senate, Washington chose the federal judges</a:t>
            </a:r>
          </a:p>
          <a:p>
            <a:pPr lvl="1"/>
            <a:r>
              <a:rPr lang="en-US" dirty="0" smtClean="0"/>
              <a:t>Named John Jay the first Chief Justice of the Supreme Court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199"/>
            <a:ext cx="7313613" cy="868362"/>
          </a:xfrm>
        </p:spPr>
        <p:txBody>
          <a:bodyPr/>
          <a:lstStyle/>
          <a:p>
            <a:r>
              <a:rPr lang="en-US" smtClean="0"/>
              <a:t>3. Bill </a:t>
            </a:r>
            <a:r>
              <a:rPr lang="en-US" dirty="0" smtClean="0"/>
              <a:t>of Rights</a:t>
            </a:r>
            <a:endParaRPr lang="en-US" dirty="0"/>
          </a:p>
        </p:txBody>
      </p:sp>
      <p:sp>
        <p:nvSpPr>
          <p:cNvPr id="3" name="Content Placeholder 2"/>
          <p:cNvSpPr>
            <a:spLocks noGrp="1"/>
          </p:cNvSpPr>
          <p:nvPr>
            <p:ph idx="1"/>
          </p:nvPr>
        </p:nvSpPr>
        <p:spPr>
          <a:xfrm>
            <a:off x="486420" y="2026496"/>
            <a:ext cx="8147516" cy="3209512"/>
          </a:xfrm>
        </p:spPr>
        <p:txBody>
          <a:bodyPr/>
          <a:lstStyle/>
          <a:p>
            <a:r>
              <a:rPr lang="en-US" sz="2600" dirty="0" smtClean="0"/>
              <a:t>The first 10 amendments to the United States Constitution</a:t>
            </a:r>
          </a:p>
          <a:p>
            <a:r>
              <a:rPr lang="en-US" sz="2600" dirty="0" smtClean="0"/>
              <a:t>Drafted by James Madison</a:t>
            </a:r>
          </a:p>
          <a:p>
            <a:r>
              <a:rPr lang="en-US" sz="2600" dirty="0" smtClean="0"/>
              <a:t>Inspired by the English Bill of Rights and the ideas of John Locke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3"/>
          <p:cNvSpPr>
            <a:spLocks noGrp="1"/>
          </p:cNvSpPr>
          <p:nvPr>
            <p:ph type="title"/>
          </p:nvPr>
        </p:nvSpPr>
        <p:spPr>
          <a:xfrm>
            <a:off x="914400" y="296919"/>
            <a:ext cx="7313613" cy="1074681"/>
          </a:xfrm>
        </p:spPr>
        <p:txBody>
          <a:bodyPr anchor="ctr"/>
          <a:lstStyle/>
          <a:p>
            <a:pPr algn="ctr" eaLnBrk="1" hangingPunct="1"/>
            <a:r>
              <a:rPr lang="en-US" dirty="0" smtClean="0"/>
              <a:t>First Amendment	</a:t>
            </a:r>
          </a:p>
        </p:txBody>
      </p:sp>
      <p:sp>
        <p:nvSpPr>
          <p:cNvPr id="5" name="Content Placeholder 4"/>
          <p:cNvSpPr>
            <a:spLocks noGrp="1"/>
          </p:cNvSpPr>
          <p:nvPr>
            <p:ph sz="quarter" idx="1"/>
          </p:nvPr>
        </p:nvSpPr>
        <p:spPr>
          <a:xfrm>
            <a:off x="495300" y="2235836"/>
            <a:ext cx="4221163" cy="3707764"/>
          </a:xfrm>
        </p:spPr>
        <p:txBody>
          <a:bodyPr>
            <a:normAutofit fontScale="92500" lnSpcReduction="10000"/>
          </a:bodyPr>
          <a:lstStyle/>
          <a:p>
            <a:pPr marL="0" indent="0" algn="ctr" eaLnBrk="1" fontAlgn="auto" hangingPunct="1">
              <a:spcBef>
                <a:spcPts val="580"/>
              </a:spcBef>
              <a:spcAft>
                <a:spcPts val="0"/>
              </a:spcAft>
              <a:buFont typeface="Wingdings 2"/>
              <a:buNone/>
              <a:defRPr/>
            </a:pPr>
            <a:r>
              <a:rPr lang="en-US" sz="3027" i="1" dirty="0" smtClean="0">
                <a:ea typeface="+mn-ea"/>
                <a:cs typeface="+mn-cs"/>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i="1" dirty="0" smtClean="0">
                <a:ea typeface="+mn-ea"/>
                <a:cs typeface="+mn-cs"/>
              </a:rPr>
              <a:t>.	</a:t>
            </a:r>
            <a:endParaRPr lang="en-US" i="1" dirty="0">
              <a:ea typeface="+mn-ea"/>
              <a:cs typeface="+mn-cs"/>
            </a:endParaRPr>
          </a:p>
        </p:txBody>
      </p:sp>
      <p:sp>
        <p:nvSpPr>
          <p:cNvPr id="19460" name="Content Placeholder 5"/>
          <p:cNvSpPr>
            <a:spLocks noGrp="1"/>
          </p:cNvSpPr>
          <p:nvPr>
            <p:ph sz="quarter" idx="2"/>
          </p:nvPr>
        </p:nvSpPr>
        <p:spPr>
          <a:xfrm>
            <a:off x="4933950" y="2512855"/>
            <a:ext cx="3749675" cy="2931664"/>
          </a:xfrm>
        </p:spPr>
        <p:txBody>
          <a:bodyPr>
            <a:normAutofit fontScale="92500" lnSpcReduction="10000"/>
          </a:bodyPr>
          <a:lstStyle/>
          <a:p>
            <a:pPr eaLnBrk="1" hangingPunct="1"/>
            <a:r>
              <a:rPr lang="en-US" sz="3200" dirty="0" smtClean="0"/>
              <a:t>Freedom of:</a:t>
            </a:r>
          </a:p>
          <a:p>
            <a:pPr lvl="1"/>
            <a:r>
              <a:rPr lang="en-US" sz="3000" dirty="0" smtClean="0"/>
              <a:t>Religion</a:t>
            </a:r>
          </a:p>
          <a:p>
            <a:pPr lvl="1"/>
            <a:r>
              <a:rPr lang="en-US" sz="3000" dirty="0" smtClean="0"/>
              <a:t>Speech</a:t>
            </a:r>
          </a:p>
          <a:p>
            <a:pPr lvl="1"/>
            <a:r>
              <a:rPr lang="en-US" sz="3000" dirty="0" smtClean="0"/>
              <a:t>Press</a:t>
            </a:r>
          </a:p>
          <a:p>
            <a:pPr lvl="1"/>
            <a:r>
              <a:rPr lang="en-US" sz="3000" dirty="0" smtClean="0"/>
              <a:t>To Assemble</a:t>
            </a:r>
          </a:p>
          <a:p>
            <a:pPr lvl="1"/>
            <a:r>
              <a:rPr lang="en-US" sz="3000" dirty="0" smtClean="0"/>
              <a:t>To Petition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07268" y="256689"/>
            <a:ext cx="7313613" cy="868362"/>
          </a:xfrm>
        </p:spPr>
        <p:txBody>
          <a:bodyPr anchor="ctr"/>
          <a:lstStyle/>
          <a:p>
            <a:pPr algn="ctr" eaLnBrk="1" hangingPunct="1"/>
            <a:r>
              <a:rPr lang="en-US" dirty="0" smtClean="0"/>
              <a:t>Second Amendment</a:t>
            </a:r>
          </a:p>
        </p:txBody>
      </p:sp>
      <p:sp>
        <p:nvSpPr>
          <p:cNvPr id="21507" name="Content Placeholder 2"/>
          <p:cNvSpPr>
            <a:spLocks noGrp="1"/>
          </p:cNvSpPr>
          <p:nvPr>
            <p:ph sz="quarter" idx="1"/>
          </p:nvPr>
        </p:nvSpPr>
        <p:spPr>
          <a:xfrm>
            <a:off x="676264" y="2540205"/>
            <a:ext cx="3987811" cy="2889250"/>
          </a:xfrm>
        </p:spPr>
        <p:txBody>
          <a:bodyPr>
            <a:normAutofit/>
          </a:bodyPr>
          <a:lstStyle/>
          <a:p>
            <a:pPr marL="0" indent="0" algn="ctr" eaLnBrk="1" hangingPunct="1">
              <a:buFont typeface="Wingdings 2" charset="2"/>
              <a:buNone/>
            </a:pPr>
            <a:r>
              <a:rPr lang="en-US" sz="2800" i="1" dirty="0" smtClean="0"/>
              <a:t>A well regulated Militia, being necessary to the security of a free State, the right of the people to keep and bear Arms, shall not be infringed.</a:t>
            </a:r>
          </a:p>
        </p:txBody>
      </p:sp>
      <p:sp>
        <p:nvSpPr>
          <p:cNvPr id="21508" name="Content Placeholder 3"/>
          <p:cNvSpPr>
            <a:spLocks noGrp="1"/>
          </p:cNvSpPr>
          <p:nvPr>
            <p:ph sz="quarter" idx="2"/>
          </p:nvPr>
        </p:nvSpPr>
        <p:spPr>
          <a:xfrm>
            <a:off x="4933950" y="3143455"/>
            <a:ext cx="3749675" cy="2022905"/>
          </a:xfrm>
        </p:spPr>
        <p:txBody>
          <a:bodyPr>
            <a:normAutofit/>
          </a:bodyPr>
          <a:lstStyle/>
          <a:p>
            <a:pPr eaLnBrk="1" hangingPunct="1"/>
            <a:r>
              <a:rPr lang="en-US" sz="3200" dirty="0" smtClean="0"/>
              <a:t>Right to Keep and Bear Arms</a:t>
            </a:r>
          </a:p>
          <a:p>
            <a:pPr marL="0" indent="0"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283709"/>
            <a:ext cx="7313613" cy="868362"/>
          </a:xfrm>
        </p:spPr>
        <p:txBody>
          <a:bodyPr anchor="ctr"/>
          <a:lstStyle/>
          <a:p>
            <a:pPr algn="ctr" eaLnBrk="1" hangingPunct="1"/>
            <a:r>
              <a:rPr lang="en-US" dirty="0" smtClean="0"/>
              <a:t>Third Amendment</a:t>
            </a:r>
          </a:p>
        </p:txBody>
      </p:sp>
      <p:sp>
        <p:nvSpPr>
          <p:cNvPr id="23555" name="Content Placeholder 2"/>
          <p:cNvSpPr>
            <a:spLocks noGrp="1"/>
          </p:cNvSpPr>
          <p:nvPr>
            <p:ph sz="quarter" idx="1"/>
          </p:nvPr>
        </p:nvSpPr>
        <p:spPr>
          <a:xfrm>
            <a:off x="914400" y="2399666"/>
            <a:ext cx="3749675" cy="2937828"/>
          </a:xfrm>
        </p:spPr>
        <p:txBody>
          <a:bodyPr>
            <a:normAutofit/>
          </a:bodyPr>
          <a:lstStyle/>
          <a:p>
            <a:pPr marL="0" indent="0" algn="ctr" eaLnBrk="1" hangingPunct="1">
              <a:buFont typeface="Wingdings 2" charset="2"/>
              <a:buNone/>
            </a:pPr>
            <a:r>
              <a:rPr lang="en-US" sz="2800" i="1" dirty="0" smtClean="0"/>
              <a:t>No soldier shall, in time of peace be quartered in any house, without the consent of the Owner, nor in time of war, but in a manner to be prescribed by law.</a:t>
            </a:r>
          </a:p>
        </p:txBody>
      </p:sp>
      <p:sp>
        <p:nvSpPr>
          <p:cNvPr id="23556" name="Content Placeholder 3"/>
          <p:cNvSpPr>
            <a:spLocks noGrp="1"/>
          </p:cNvSpPr>
          <p:nvPr>
            <p:ph sz="quarter" idx="2"/>
          </p:nvPr>
        </p:nvSpPr>
        <p:spPr>
          <a:xfrm>
            <a:off x="4933950" y="2945505"/>
            <a:ext cx="3749675" cy="2098936"/>
          </a:xfrm>
        </p:spPr>
        <p:txBody>
          <a:bodyPr>
            <a:normAutofit/>
          </a:bodyPr>
          <a:lstStyle/>
          <a:p>
            <a:pPr eaLnBrk="1" hangingPunct="1"/>
            <a:r>
              <a:rPr lang="en-US" sz="3200" dirty="0" smtClean="0"/>
              <a:t>Inspired by the Quartering Acts and not used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83709"/>
            <a:ext cx="7313613" cy="868362"/>
          </a:xfrm>
        </p:spPr>
        <p:txBody>
          <a:bodyPr anchor="ctr"/>
          <a:lstStyle/>
          <a:p>
            <a:pPr algn="ctr" eaLnBrk="1" hangingPunct="1"/>
            <a:r>
              <a:rPr lang="en-US" dirty="0" smtClean="0"/>
              <a:t>Fourth Amendment</a:t>
            </a:r>
          </a:p>
        </p:txBody>
      </p:sp>
      <p:sp>
        <p:nvSpPr>
          <p:cNvPr id="25603" name="Content Placeholder 2"/>
          <p:cNvSpPr>
            <a:spLocks noGrp="1"/>
          </p:cNvSpPr>
          <p:nvPr>
            <p:ph sz="quarter" idx="1"/>
          </p:nvPr>
        </p:nvSpPr>
        <p:spPr>
          <a:xfrm>
            <a:off x="495300" y="2148416"/>
            <a:ext cx="4221163" cy="3767050"/>
          </a:xfrm>
        </p:spPr>
        <p:txBody>
          <a:bodyPr>
            <a:normAutofit/>
          </a:bodyPr>
          <a:lstStyle/>
          <a:p>
            <a:pPr marL="0" indent="0" algn="ctr" eaLnBrk="1" hangingPunct="1">
              <a:lnSpc>
                <a:spcPct val="90000"/>
              </a:lnSpc>
              <a:buFont typeface="Wingdings 2" charset="2"/>
              <a:buNone/>
            </a:pPr>
            <a:r>
              <a:rPr lang="en-US" sz="2400" i="1"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p:txBody>
      </p:sp>
      <p:sp>
        <p:nvSpPr>
          <p:cNvPr id="4" name="Content Placeholder 3"/>
          <p:cNvSpPr>
            <a:spLocks noGrp="1"/>
          </p:cNvSpPr>
          <p:nvPr>
            <p:ph sz="quarter" idx="2"/>
          </p:nvPr>
        </p:nvSpPr>
        <p:spPr>
          <a:xfrm>
            <a:off x="4937125" y="2918248"/>
            <a:ext cx="3749675" cy="1783504"/>
          </a:xfrm>
        </p:spPr>
        <p:txBody>
          <a:bodyPr>
            <a:normAutofit/>
          </a:bodyPr>
          <a:lstStyle/>
          <a:p>
            <a:pPr marL="274320" indent="-274320" eaLnBrk="1" fontAlgn="auto" hangingPunct="1">
              <a:spcBef>
                <a:spcPts val="580"/>
              </a:spcBef>
              <a:spcAft>
                <a:spcPts val="0"/>
              </a:spcAft>
              <a:buFont typeface="Wingdings 2"/>
              <a:buChar char=""/>
              <a:defRPr/>
            </a:pPr>
            <a:r>
              <a:rPr lang="en-US" sz="2600" dirty="0" smtClean="0">
                <a:ea typeface="+mn-ea"/>
                <a:cs typeface="+mn-cs"/>
              </a:rPr>
              <a:t>Reasonable Search and Seizure</a:t>
            </a:r>
          </a:p>
          <a:p>
            <a:pPr marL="274320" indent="-274320" eaLnBrk="1" fontAlgn="auto" hangingPunct="1">
              <a:spcBef>
                <a:spcPts val="580"/>
              </a:spcBef>
              <a:spcAft>
                <a:spcPts val="0"/>
              </a:spcAft>
              <a:buFont typeface="Wingdings 2"/>
              <a:buChar char=""/>
              <a:defRPr/>
            </a:pPr>
            <a:r>
              <a:rPr lang="en-US" sz="2600" dirty="0" smtClean="0">
                <a:ea typeface="+mn-ea"/>
                <a:cs typeface="+mn-cs"/>
              </a:rPr>
              <a:t>Probable Cause</a:t>
            </a:r>
          </a:p>
          <a:p>
            <a:pPr marL="548640" lvl="1" eaLnBrk="1" fontAlgn="auto" hangingPunct="1">
              <a:spcBef>
                <a:spcPts val="370"/>
              </a:spcBef>
              <a:spcAft>
                <a:spcPts val="0"/>
              </a:spcAft>
              <a:buFont typeface="Wingdings 2"/>
              <a:buNone/>
              <a:defRPr/>
            </a:pPr>
            <a:endParaRPr lang="en-US" sz="2600" dirty="0" smtClean="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3709"/>
            <a:ext cx="7313613" cy="918679"/>
          </a:xfrm>
        </p:spPr>
        <p:txBody>
          <a:bodyPr/>
          <a:lstStyle/>
          <a:p>
            <a:r>
              <a:rPr lang="en-US" dirty="0" smtClean="0"/>
              <a:t>Articles of Confederation</a:t>
            </a:r>
            <a:endParaRPr lang="en-US" dirty="0"/>
          </a:p>
        </p:txBody>
      </p:sp>
      <p:sp>
        <p:nvSpPr>
          <p:cNvPr id="3" name="Content Placeholder 2"/>
          <p:cNvSpPr>
            <a:spLocks noGrp="1"/>
          </p:cNvSpPr>
          <p:nvPr>
            <p:ph idx="1"/>
          </p:nvPr>
        </p:nvSpPr>
        <p:spPr>
          <a:xfrm>
            <a:off x="189163" y="1459076"/>
            <a:ext cx="8782563" cy="5228361"/>
          </a:xfrm>
        </p:spPr>
        <p:txBody>
          <a:bodyPr>
            <a:normAutofit lnSpcReduction="10000"/>
          </a:bodyPr>
          <a:lstStyle/>
          <a:p>
            <a:r>
              <a:rPr lang="en-US" dirty="0" smtClean="0"/>
              <a:t>Adopted by the Continental Congress in November 1777 and ratified by the states in 1781</a:t>
            </a:r>
            <a:endParaRPr lang="en-US" dirty="0" smtClean="0"/>
          </a:p>
          <a:p>
            <a:r>
              <a:rPr lang="en-US" dirty="0" smtClean="0"/>
              <a:t>Confederation </a:t>
            </a:r>
            <a:r>
              <a:rPr lang="en-US" dirty="0" smtClean="0"/>
              <a:t>Congress met once a year</a:t>
            </a:r>
          </a:p>
          <a:p>
            <a:pPr>
              <a:buNone/>
            </a:pPr>
            <a:r>
              <a:rPr lang="en-US" dirty="0" smtClean="0"/>
              <a:t>Confederation Congress had the power to:</a:t>
            </a:r>
          </a:p>
          <a:p>
            <a:pPr lvl="1"/>
            <a:r>
              <a:rPr lang="en-US" dirty="0" smtClean="0"/>
              <a:t>Declare war</a:t>
            </a:r>
          </a:p>
          <a:p>
            <a:pPr lvl="1"/>
            <a:r>
              <a:rPr lang="en-US" dirty="0" smtClean="0"/>
              <a:t>Raise armies </a:t>
            </a:r>
          </a:p>
          <a:p>
            <a:pPr lvl="1"/>
            <a:r>
              <a:rPr lang="en-US" dirty="0" smtClean="0"/>
              <a:t>Sign treaties</a:t>
            </a:r>
          </a:p>
          <a:p>
            <a:pPr>
              <a:buNone/>
            </a:pPr>
            <a:r>
              <a:rPr lang="en-US" dirty="0" smtClean="0"/>
              <a:t>Confederation Congress </a:t>
            </a:r>
            <a:r>
              <a:rPr lang="en-US" u="sng" dirty="0" smtClean="0"/>
              <a:t>was not given</a:t>
            </a:r>
            <a:r>
              <a:rPr lang="en-US" dirty="0" smtClean="0"/>
              <a:t> the power to:</a:t>
            </a:r>
          </a:p>
          <a:p>
            <a:pPr lvl="1"/>
            <a:r>
              <a:rPr lang="en-US" dirty="0" smtClean="0"/>
              <a:t>Impose taxes </a:t>
            </a:r>
          </a:p>
          <a:p>
            <a:pPr lvl="1"/>
            <a:r>
              <a:rPr lang="en-US" dirty="0" smtClean="0"/>
              <a:t>Regulate trade</a:t>
            </a:r>
            <a:endParaRPr lang="en-US" dirty="0" smtClean="0"/>
          </a:p>
          <a:p>
            <a:pPr>
              <a:buNone/>
            </a:pPr>
            <a:r>
              <a:rPr lang="en-US" dirty="0" smtClean="0"/>
              <a:t>The Articles of </a:t>
            </a:r>
            <a:r>
              <a:rPr lang="en-US" dirty="0" smtClean="0"/>
              <a:t>Confederation e</a:t>
            </a:r>
            <a:r>
              <a:rPr lang="en-US" dirty="0" smtClean="0"/>
              <a:t>stablished </a:t>
            </a:r>
            <a:r>
              <a:rPr lang="en-US" dirty="0" smtClean="0"/>
              <a:t>a </a:t>
            </a:r>
            <a:r>
              <a:rPr lang="en-US" u="sng" dirty="0" smtClean="0"/>
              <a:t>WEAK</a:t>
            </a:r>
            <a:r>
              <a:rPr lang="en-US" dirty="0" smtClean="0"/>
              <a:t> central </a:t>
            </a:r>
            <a:r>
              <a:rPr lang="en-US" dirty="0" smtClean="0"/>
              <a:t>government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256689"/>
            <a:ext cx="7313613" cy="868362"/>
          </a:xfrm>
        </p:spPr>
        <p:txBody>
          <a:bodyPr anchor="ctr"/>
          <a:lstStyle/>
          <a:p>
            <a:pPr algn="ctr" eaLnBrk="1" hangingPunct="1"/>
            <a:r>
              <a:rPr lang="en-US" dirty="0" smtClean="0"/>
              <a:t>Fifth Amendment</a:t>
            </a:r>
          </a:p>
        </p:txBody>
      </p:sp>
      <p:sp>
        <p:nvSpPr>
          <p:cNvPr id="3" name="Content Placeholder 2"/>
          <p:cNvSpPr>
            <a:spLocks noGrp="1"/>
          </p:cNvSpPr>
          <p:nvPr>
            <p:ph sz="quarter" idx="1"/>
          </p:nvPr>
        </p:nvSpPr>
        <p:spPr>
          <a:xfrm>
            <a:off x="309563" y="1621197"/>
            <a:ext cx="4438650" cy="4383363"/>
          </a:xfrm>
        </p:spPr>
        <p:txBody>
          <a:bodyPr>
            <a:normAutofit fontScale="32500" lnSpcReduction="20000"/>
          </a:bodyPr>
          <a:lstStyle/>
          <a:p>
            <a:pPr marL="0" indent="0" algn="ctr" eaLnBrk="1" fontAlgn="auto" hangingPunct="1">
              <a:spcBef>
                <a:spcPts val="580"/>
              </a:spcBef>
              <a:spcAft>
                <a:spcPts val="0"/>
              </a:spcAft>
              <a:buFont typeface="Wingdings 2"/>
              <a:buNone/>
              <a:defRPr/>
            </a:pPr>
            <a:r>
              <a:rPr lang="en-US" sz="6769" i="1" dirty="0" smtClean="0">
                <a:ea typeface="+mn-ea"/>
                <a:cs typeface="+mn-cs"/>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pPr marL="274320" indent="-274320" eaLnBrk="1" fontAlgn="auto" hangingPunct="1">
              <a:spcBef>
                <a:spcPts val="580"/>
              </a:spcBef>
              <a:spcAft>
                <a:spcPts val="0"/>
              </a:spcAft>
              <a:buFont typeface="Wingdings 2"/>
              <a:buNone/>
              <a:defRPr/>
            </a:pPr>
            <a:endParaRPr lang="en-US" dirty="0">
              <a:ea typeface="+mn-ea"/>
              <a:cs typeface="+mn-cs"/>
            </a:endParaRPr>
          </a:p>
        </p:txBody>
      </p:sp>
      <p:sp>
        <p:nvSpPr>
          <p:cNvPr id="5" name="TextBox 4"/>
          <p:cNvSpPr txBox="1"/>
          <p:nvPr/>
        </p:nvSpPr>
        <p:spPr>
          <a:xfrm>
            <a:off x="5053352" y="2265146"/>
            <a:ext cx="3675165" cy="2769989"/>
          </a:xfrm>
          <a:prstGeom prst="rect">
            <a:avLst/>
          </a:prstGeom>
          <a:noFill/>
        </p:spPr>
        <p:txBody>
          <a:bodyPr wrap="square" rtlCol="0">
            <a:spAutoFit/>
          </a:bodyPr>
          <a:lstStyle/>
          <a:p>
            <a:pPr>
              <a:buFont typeface="Arial"/>
              <a:buChar char="•"/>
            </a:pPr>
            <a:r>
              <a:rPr lang="en-US" sz="2600" dirty="0" smtClean="0"/>
              <a:t> Grand Jury Indictment</a:t>
            </a:r>
          </a:p>
          <a:p>
            <a:pPr>
              <a:buFont typeface="Arial"/>
              <a:buChar char="•"/>
            </a:pPr>
            <a:r>
              <a:rPr lang="en-US" sz="2600" dirty="0" smtClean="0"/>
              <a:t> Double Jeopardy</a:t>
            </a:r>
          </a:p>
          <a:p>
            <a:pPr>
              <a:buFont typeface="Arial"/>
              <a:buChar char="•"/>
            </a:pPr>
            <a:r>
              <a:rPr lang="en-US" sz="2600" dirty="0" smtClean="0"/>
              <a:t> Self-Incrimination</a:t>
            </a:r>
          </a:p>
          <a:p>
            <a:pPr>
              <a:buFont typeface="Arial"/>
              <a:buChar char="•"/>
            </a:pPr>
            <a:r>
              <a:rPr lang="en-US" sz="2600" dirty="0" smtClean="0"/>
              <a:t> Due Process</a:t>
            </a:r>
          </a:p>
          <a:p>
            <a:pPr>
              <a:buFont typeface="Arial"/>
              <a:buChar char="•"/>
            </a:pPr>
            <a:r>
              <a:rPr lang="en-US" sz="2600" dirty="0" smtClean="0"/>
              <a:t> Public Use of Private Property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270199"/>
            <a:ext cx="7313613" cy="868362"/>
          </a:xfrm>
        </p:spPr>
        <p:txBody>
          <a:bodyPr anchor="ctr"/>
          <a:lstStyle/>
          <a:p>
            <a:pPr algn="ctr" eaLnBrk="1" hangingPunct="1"/>
            <a:r>
              <a:rPr lang="en-US" dirty="0" smtClean="0"/>
              <a:t>Sixth Amendment</a:t>
            </a:r>
          </a:p>
        </p:txBody>
      </p:sp>
      <p:sp>
        <p:nvSpPr>
          <p:cNvPr id="29699" name="Content Placeholder 2"/>
          <p:cNvSpPr>
            <a:spLocks noGrp="1"/>
          </p:cNvSpPr>
          <p:nvPr>
            <p:ph sz="quarter" idx="1"/>
          </p:nvPr>
        </p:nvSpPr>
        <p:spPr>
          <a:xfrm>
            <a:off x="712788" y="1645920"/>
            <a:ext cx="4221162" cy="4810125"/>
          </a:xfrm>
        </p:spPr>
        <p:txBody>
          <a:bodyPr>
            <a:normAutofit/>
          </a:bodyPr>
          <a:lstStyle/>
          <a:p>
            <a:pPr marL="0" indent="0" algn="ctr" eaLnBrk="1" hangingPunct="1">
              <a:buFont typeface="Wingdings 2" charset="2"/>
              <a:buNone/>
            </a:pPr>
            <a:r>
              <a:rPr lang="en-US" sz="2200" i="1" dirty="0" smtClean="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a:t>
            </a:r>
            <a:r>
              <a:rPr lang="en-US" sz="2200" i="1" dirty="0" err="1" smtClean="0"/>
              <a:t>defence</a:t>
            </a:r>
            <a:r>
              <a:rPr lang="en-US" sz="2200" i="1" dirty="0" smtClean="0"/>
              <a:t>.</a:t>
            </a:r>
          </a:p>
        </p:txBody>
      </p:sp>
      <p:sp>
        <p:nvSpPr>
          <p:cNvPr id="29700" name="Content Placeholder 3"/>
          <p:cNvSpPr>
            <a:spLocks noGrp="1"/>
          </p:cNvSpPr>
          <p:nvPr>
            <p:ph sz="quarter" idx="2"/>
          </p:nvPr>
        </p:nvSpPr>
        <p:spPr>
          <a:xfrm>
            <a:off x="4937125" y="2757488"/>
            <a:ext cx="3749675" cy="2524125"/>
          </a:xfrm>
        </p:spPr>
        <p:txBody>
          <a:bodyPr wrap="none">
            <a:normAutofit/>
          </a:bodyPr>
          <a:lstStyle/>
          <a:p>
            <a:pPr eaLnBrk="1" hangingPunct="1"/>
            <a:r>
              <a:rPr lang="en-US" sz="2800" dirty="0" smtClean="0"/>
              <a:t>Speedy and Public Trial</a:t>
            </a:r>
          </a:p>
          <a:p>
            <a:pPr eaLnBrk="1" hangingPunct="1"/>
            <a:r>
              <a:rPr lang="en-US" sz="2800" dirty="0" smtClean="0"/>
              <a:t>Confrontation</a:t>
            </a:r>
          </a:p>
          <a:p>
            <a:pPr eaLnBrk="1" hangingPunct="1"/>
            <a:r>
              <a:rPr lang="en-US" sz="2800" dirty="0" smtClean="0"/>
              <a:t>Right to Attorney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07268" y="243180"/>
            <a:ext cx="7313613" cy="868362"/>
          </a:xfrm>
        </p:spPr>
        <p:txBody>
          <a:bodyPr anchor="ctr"/>
          <a:lstStyle/>
          <a:p>
            <a:pPr algn="ctr" eaLnBrk="1" hangingPunct="1"/>
            <a:r>
              <a:rPr lang="en-US" dirty="0" smtClean="0"/>
              <a:t>Seventh Amendment</a:t>
            </a:r>
          </a:p>
        </p:txBody>
      </p:sp>
      <p:sp>
        <p:nvSpPr>
          <p:cNvPr id="31747" name="Content Placeholder 2"/>
          <p:cNvSpPr>
            <a:spLocks noGrp="1"/>
          </p:cNvSpPr>
          <p:nvPr>
            <p:ph sz="quarter" idx="1"/>
          </p:nvPr>
        </p:nvSpPr>
        <p:spPr>
          <a:xfrm>
            <a:off x="914400" y="2255427"/>
            <a:ext cx="3749675" cy="3230974"/>
          </a:xfrm>
        </p:spPr>
        <p:txBody>
          <a:bodyPr/>
          <a:lstStyle/>
          <a:p>
            <a:pPr marL="0" indent="0" algn="ctr" eaLnBrk="1" hangingPunct="1">
              <a:buFont typeface="Wingdings 2" charset="2"/>
              <a:buNone/>
            </a:pPr>
            <a:r>
              <a:rPr lang="en-US" i="1"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p>
        </p:txBody>
      </p:sp>
      <p:sp>
        <p:nvSpPr>
          <p:cNvPr id="31748" name="Content Placeholder 3"/>
          <p:cNvSpPr>
            <a:spLocks noGrp="1"/>
          </p:cNvSpPr>
          <p:nvPr>
            <p:ph sz="quarter" idx="2"/>
          </p:nvPr>
        </p:nvSpPr>
        <p:spPr>
          <a:xfrm>
            <a:off x="4933950" y="3013075"/>
            <a:ext cx="3749675" cy="1898650"/>
          </a:xfrm>
        </p:spPr>
        <p:txBody>
          <a:bodyPr>
            <a:normAutofit/>
          </a:bodyPr>
          <a:lstStyle/>
          <a:p>
            <a:pPr eaLnBrk="1" hangingPunct="1"/>
            <a:r>
              <a:rPr lang="en-US" sz="2800" dirty="0" smtClean="0"/>
              <a:t>Civil Law: Trial by Jury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297219"/>
            <a:ext cx="7313613" cy="868362"/>
          </a:xfrm>
        </p:spPr>
        <p:txBody>
          <a:bodyPr anchor="ctr"/>
          <a:lstStyle/>
          <a:p>
            <a:pPr algn="ctr" eaLnBrk="1" hangingPunct="1"/>
            <a:r>
              <a:rPr lang="en-US" dirty="0" smtClean="0"/>
              <a:t>Eighth Amendment</a:t>
            </a:r>
          </a:p>
        </p:txBody>
      </p:sp>
      <p:sp>
        <p:nvSpPr>
          <p:cNvPr id="33795" name="Content Placeholder 2"/>
          <p:cNvSpPr>
            <a:spLocks noGrp="1"/>
          </p:cNvSpPr>
          <p:nvPr>
            <p:ph sz="quarter" idx="1"/>
          </p:nvPr>
        </p:nvSpPr>
        <p:spPr>
          <a:xfrm>
            <a:off x="914400" y="2596998"/>
            <a:ext cx="3749675" cy="2563812"/>
          </a:xfrm>
        </p:spPr>
        <p:txBody>
          <a:bodyPr>
            <a:normAutofit/>
          </a:bodyPr>
          <a:lstStyle/>
          <a:p>
            <a:pPr marL="0" indent="0" algn="ctr" eaLnBrk="1" hangingPunct="1">
              <a:buFont typeface="Wingdings 2" charset="2"/>
              <a:buNone/>
            </a:pPr>
            <a:r>
              <a:rPr lang="en-US" sz="2800" i="1" dirty="0" smtClean="0"/>
              <a:t>Excessive bail shall not be required, nor excessive fines imposed, nor cruel and unusual punishments inflicted.</a:t>
            </a:r>
          </a:p>
        </p:txBody>
      </p:sp>
      <p:sp>
        <p:nvSpPr>
          <p:cNvPr id="33796" name="Content Placeholder 3"/>
          <p:cNvSpPr>
            <a:spLocks noGrp="1"/>
          </p:cNvSpPr>
          <p:nvPr>
            <p:ph sz="quarter" idx="2"/>
          </p:nvPr>
        </p:nvSpPr>
        <p:spPr>
          <a:xfrm>
            <a:off x="4937125" y="2796706"/>
            <a:ext cx="3749675" cy="2386012"/>
          </a:xfrm>
        </p:spPr>
        <p:txBody>
          <a:bodyPr>
            <a:normAutofit/>
          </a:bodyPr>
          <a:lstStyle/>
          <a:p>
            <a:pPr eaLnBrk="1" hangingPunct="1"/>
            <a:r>
              <a:rPr lang="en-US" sz="2800" dirty="0" smtClean="0"/>
              <a:t>Excessive Bail and Fines</a:t>
            </a:r>
          </a:p>
          <a:p>
            <a:pPr eaLnBrk="1" hangingPunct="1"/>
            <a:r>
              <a:rPr lang="en-US" sz="2800" dirty="0" smtClean="0"/>
              <a:t>Cruel &amp; Unusual Punishment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297219"/>
            <a:ext cx="7313613" cy="868362"/>
          </a:xfrm>
        </p:spPr>
        <p:txBody>
          <a:bodyPr anchor="ctr"/>
          <a:lstStyle/>
          <a:p>
            <a:pPr algn="ctr" eaLnBrk="1" hangingPunct="1"/>
            <a:r>
              <a:rPr lang="en-US" dirty="0" smtClean="0"/>
              <a:t>Ninth Amendment</a:t>
            </a:r>
          </a:p>
        </p:txBody>
      </p:sp>
      <p:sp>
        <p:nvSpPr>
          <p:cNvPr id="35843" name="Content Placeholder 2"/>
          <p:cNvSpPr>
            <a:spLocks noGrp="1"/>
          </p:cNvSpPr>
          <p:nvPr>
            <p:ph sz="quarter" idx="1"/>
          </p:nvPr>
        </p:nvSpPr>
        <p:spPr>
          <a:xfrm>
            <a:off x="914400" y="2499345"/>
            <a:ext cx="3749675" cy="2874963"/>
          </a:xfrm>
        </p:spPr>
        <p:txBody>
          <a:bodyPr>
            <a:normAutofit fontScale="92500"/>
          </a:bodyPr>
          <a:lstStyle/>
          <a:p>
            <a:pPr marL="0" indent="0" algn="ctr" eaLnBrk="1" hangingPunct="1">
              <a:buFont typeface="Wingdings 2" charset="2"/>
              <a:buNone/>
            </a:pPr>
            <a:r>
              <a:rPr lang="en-US" sz="2800" i="1" dirty="0" smtClean="0"/>
              <a:t>The enumeration in the Constitution, of certain rights, shall not be construed to deny or disparage others retained by the people.</a:t>
            </a:r>
          </a:p>
        </p:txBody>
      </p:sp>
      <p:sp>
        <p:nvSpPr>
          <p:cNvPr id="35844" name="Content Placeholder 3"/>
          <p:cNvSpPr>
            <a:spLocks noGrp="1"/>
          </p:cNvSpPr>
          <p:nvPr>
            <p:ph sz="quarter" idx="2"/>
          </p:nvPr>
        </p:nvSpPr>
        <p:spPr>
          <a:xfrm>
            <a:off x="4933950" y="2299320"/>
            <a:ext cx="3749675" cy="3309000"/>
          </a:xfrm>
        </p:spPr>
        <p:txBody>
          <a:bodyPr>
            <a:normAutofit fontScale="92500"/>
          </a:bodyPr>
          <a:lstStyle/>
          <a:p>
            <a:pPr eaLnBrk="1" hangingPunct="1"/>
            <a:r>
              <a:rPr lang="en-US" sz="3200" dirty="0" smtClean="0"/>
              <a:t>These rights do not allow for denial of other rights</a:t>
            </a:r>
          </a:p>
          <a:p>
            <a:pPr eaLnBrk="1" hangingPunct="1"/>
            <a:r>
              <a:rPr lang="en-US" sz="3200" dirty="0" smtClean="0">
                <a:solidFill>
                  <a:srgbClr val="FF0000"/>
                </a:solidFill>
              </a:rPr>
              <a:t>ENUMERATION</a:t>
            </a:r>
            <a:r>
              <a:rPr lang="en-US" sz="3200" dirty="0" smtClean="0"/>
              <a:t>: numbered list; declaration of</a:t>
            </a:r>
            <a:endParaRPr lang="en-US"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4"/>
          <p:cNvSpPr>
            <a:spLocks noGrp="1"/>
          </p:cNvSpPr>
          <p:nvPr>
            <p:ph type="title"/>
          </p:nvPr>
        </p:nvSpPr>
        <p:spPr>
          <a:xfrm>
            <a:off x="1007268" y="283709"/>
            <a:ext cx="7313613" cy="868362"/>
          </a:xfrm>
        </p:spPr>
        <p:txBody>
          <a:bodyPr anchor="ctr"/>
          <a:lstStyle/>
          <a:p>
            <a:pPr algn="ctr" eaLnBrk="1" hangingPunct="1"/>
            <a:r>
              <a:rPr lang="en-US" dirty="0" smtClean="0"/>
              <a:t>Tenth Amendment</a:t>
            </a:r>
          </a:p>
        </p:txBody>
      </p:sp>
      <p:sp>
        <p:nvSpPr>
          <p:cNvPr id="37891" name="Content Placeholder 5"/>
          <p:cNvSpPr>
            <a:spLocks noGrp="1"/>
          </p:cNvSpPr>
          <p:nvPr>
            <p:ph sz="quarter" idx="1"/>
          </p:nvPr>
        </p:nvSpPr>
        <p:spPr>
          <a:xfrm>
            <a:off x="914400" y="2028825"/>
            <a:ext cx="3749675" cy="3276600"/>
          </a:xfrm>
        </p:spPr>
        <p:txBody>
          <a:bodyPr>
            <a:normAutofit/>
          </a:bodyPr>
          <a:lstStyle/>
          <a:p>
            <a:pPr marL="0" indent="0" algn="ctr" eaLnBrk="1" hangingPunct="1">
              <a:buFont typeface="Wingdings 2" charset="2"/>
              <a:buNone/>
            </a:pPr>
            <a:r>
              <a:rPr lang="en-US" sz="2800" i="1" dirty="0" smtClean="0"/>
              <a:t>The powers not delegated to the United States by the Constitution, nor prohibited by it to the States, are reserved to the States respectively, or to the people.</a:t>
            </a:r>
          </a:p>
        </p:txBody>
      </p:sp>
      <p:sp>
        <p:nvSpPr>
          <p:cNvPr id="37892" name="Content Placeholder 6"/>
          <p:cNvSpPr>
            <a:spLocks noGrp="1"/>
          </p:cNvSpPr>
          <p:nvPr>
            <p:ph sz="quarter" idx="2"/>
          </p:nvPr>
        </p:nvSpPr>
        <p:spPr>
          <a:xfrm>
            <a:off x="4933950" y="2751757"/>
            <a:ext cx="3749675" cy="1393524"/>
          </a:xfrm>
        </p:spPr>
        <p:txBody>
          <a:bodyPr>
            <a:normAutofit/>
          </a:bodyPr>
          <a:lstStyle/>
          <a:p>
            <a:pPr eaLnBrk="1" hangingPunct="1"/>
            <a:r>
              <a:rPr lang="en-US" sz="2800" dirty="0" smtClean="0"/>
              <a:t>States’ Rights / State Sovereignty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46379" y="256689"/>
            <a:ext cx="8544021" cy="868362"/>
          </a:xfrm>
        </p:spPr>
        <p:txBody>
          <a:bodyPr/>
          <a:lstStyle/>
          <a:p>
            <a:r>
              <a:rPr lang="en-US" dirty="0" smtClean="0"/>
              <a:t>Lasting Effects of the Bill of Rights</a:t>
            </a:r>
            <a:endParaRPr lang="en-US" dirty="0"/>
          </a:p>
        </p:txBody>
      </p:sp>
      <p:sp>
        <p:nvSpPr>
          <p:cNvPr id="6" name="Content Placeholder 5"/>
          <p:cNvSpPr>
            <a:spLocks noGrp="1"/>
          </p:cNvSpPr>
          <p:nvPr>
            <p:ph idx="1"/>
          </p:nvPr>
        </p:nvSpPr>
        <p:spPr>
          <a:xfrm>
            <a:off x="346380" y="1310467"/>
            <a:ext cx="8544020" cy="5349950"/>
          </a:xfrm>
        </p:spPr>
        <p:txBody>
          <a:bodyPr>
            <a:normAutofit fontScale="92500" lnSpcReduction="10000"/>
          </a:bodyPr>
          <a:lstStyle/>
          <a:p>
            <a:pPr marL="0" indent="0" algn="ctr">
              <a:buNone/>
            </a:pPr>
            <a:r>
              <a:rPr lang="en-US" dirty="0" smtClean="0"/>
              <a:t>In September 1789, after much debate, Congress agreed to send 12 amendments to the states for their approval and ratification. The first 10 were approved and they became known as the Bill of Rights. These amendments went into effect in 1791. </a:t>
            </a:r>
          </a:p>
          <a:p>
            <a:pPr marL="0" indent="0" algn="ctr">
              <a:buNone/>
            </a:pPr>
            <a:r>
              <a:rPr lang="en-US" dirty="0" smtClean="0"/>
              <a:t>Since then, 17 more amendments have been added to the Constitution. Of these 17, there are 5 we will focus on:</a:t>
            </a:r>
          </a:p>
          <a:p>
            <a:r>
              <a:rPr lang="en-US" dirty="0" smtClean="0"/>
              <a:t>13th Amendment: Abolishes Slavery and Indentured Servitude</a:t>
            </a:r>
          </a:p>
          <a:p>
            <a:r>
              <a:rPr lang="en-US" dirty="0" smtClean="0"/>
              <a:t>14</a:t>
            </a:r>
            <a:r>
              <a:rPr lang="en-US" baseline="30000" dirty="0" smtClean="0"/>
              <a:t>th</a:t>
            </a:r>
            <a:r>
              <a:rPr lang="en-US" dirty="0" smtClean="0"/>
              <a:t> Amendment: Defines citizenship and has Privileges and Immunities Clause, Due Process Clause, &amp; Equal Protection Clause</a:t>
            </a:r>
          </a:p>
          <a:p>
            <a:r>
              <a:rPr lang="en-US" dirty="0" smtClean="0"/>
              <a:t>15</a:t>
            </a:r>
            <a:r>
              <a:rPr lang="en-US" baseline="30000" dirty="0" smtClean="0"/>
              <a:t>th</a:t>
            </a:r>
            <a:r>
              <a:rPr lang="en-US" dirty="0" smtClean="0"/>
              <a:t> Amendment: Prohibits Denial of Suffrage Based on Race/Color</a:t>
            </a:r>
          </a:p>
          <a:p>
            <a:r>
              <a:rPr lang="en-US" dirty="0" smtClean="0"/>
              <a:t>18</a:t>
            </a:r>
            <a:r>
              <a:rPr lang="en-US" baseline="30000" dirty="0" smtClean="0"/>
              <a:t>th</a:t>
            </a:r>
            <a:r>
              <a:rPr lang="en-US" dirty="0" smtClean="0"/>
              <a:t> Amendment: Establishes Prohibition of Alcohol (Repealed by 21</a:t>
            </a:r>
            <a:r>
              <a:rPr lang="en-US" baseline="30000" dirty="0" smtClean="0"/>
              <a:t>st</a:t>
            </a:r>
            <a:r>
              <a:rPr lang="en-US" dirty="0" smtClean="0"/>
              <a:t>)</a:t>
            </a:r>
          </a:p>
          <a:p>
            <a:r>
              <a:rPr lang="en-US" dirty="0" smtClean="0"/>
              <a:t>19</a:t>
            </a:r>
            <a:r>
              <a:rPr lang="en-US" baseline="30000" dirty="0" smtClean="0"/>
              <a:t>th</a:t>
            </a:r>
            <a:r>
              <a:rPr lang="en-US" dirty="0" smtClean="0"/>
              <a:t> Amendment: Establishes Women’s Suffrage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7932" y="243180"/>
            <a:ext cx="8741952" cy="868362"/>
          </a:xfrm>
        </p:spPr>
        <p:txBody>
          <a:bodyPr/>
          <a:lstStyle/>
          <a:p>
            <a:r>
              <a:rPr lang="en-US" sz="4400" dirty="0" smtClean="0"/>
              <a:t>Successes of Articles of Confederation</a:t>
            </a:r>
            <a:endParaRPr lang="en-US" sz="4400" dirty="0"/>
          </a:p>
        </p:txBody>
      </p:sp>
      <p:sp>
        <p:nvSpPr>
          <p:cNvPr id="3" name="Content Placeholder 2"/>
          <p:cNvSpPr>
            <a:spLocks noGrp="1"/>
          </p:cNvSpPr>
          <p:nvPr>
            <p:ph idx="1"/>
          </p:nvPr>
        </p:nvSpPr>
        <p:spPr>
          <a:xfrm>
            <a:off x="3810282" y="2193980"/>
            <a:ext cx="5129602" cy="3628818"/>
          </a:xfrm>
        </p:spPr>
        <p:txBody>
          <a:bodyPr>
            <a:normAutofit/>
          </a:bodyPr>
          <a:lstStyle/>
          <a:p>
            <a:pPr marL="0" indent="0" algn="ctr">
              <a:buNone/>
            </a:pPr>
            <a:r>
              <a:rPr lang="en-US" sz="2800" dirty="0" smtClean="0"/>
              <a:t>The Articles of Confederation were not a complete failure, as they found success in 2 major areas:</a:t>
            </a:r>
          </a:p>
          <a:p>
            <a:pPr marL="0" indent="230188">
              <a:buFont typeface="+mj-lt"/>
              <a:buAutoNum type="arabicPeriod"/>
            </a:pPr>
            <a:r>
              <a:rPr lang="en-US" sz="2800" dirty="0" smtClean="0"/>
              <a:t> Negotiated Commercial Treaties</a:t>
            </a:r>
          </a:p>
          <a:p>
            <a:pPr marL="0" indent="230188">
              <a:buFont typeface="+mj-lt"/>
              <a:buAutoNum type="arabicPeriod"/>
            </a:pPr>
            <a:r>
              <a:rPr lang="en-US" sz="2800" dirty="0" smtClean="0"/>
              <a:t> Developed System of Settling the West</a:t>
            </a:r>
            <a:endParaRPr lang="en-US" sz="2800" dirty="0"/>
          </a:p>
        </p:txBody>
      </p:sp>
      <p:pic>
        <p:nvPicPr>
          <p:cNvPr id="4" name="Picture 3" descr="Articles-of-Confederation-title.jpg"/>
          <p:cNvPicPr>
            <a:picLocks noChangeAspect="1"/>
          </p:cNvPicPr>
          <p:nvPr/>
        </p:nvPicPr>
        <p:blipFill>
          <a:blip r:embed="rId2"/>
          <a:stretch>
            <a:fillRect/>
          </a:stretch>
        </p:blipFill>
        <p:spPr>
          <a:xfrm>
            <a:off x="484221" y="1810337"/>
            <a:ext cx="2909481" cy="4439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Ordinance of 1787</a:t>
            </a:r>
            <a:endParaRPr lang="en-US" dirty="0"/>
          </a:p>
        </p:txBody>
      </p:sp>
      <p:sp>
        <p:nvSpPr>
          <p:cNvPr id="3" name="Content Placeholder 2"/>
          <p:cNvSpPr>
            <a:spLocks noGrp="1"/>
          </p:cNvSpPr>
          <p:nvPr>
            <p:ph idx="1"/>
          </p:nvPr>
        </p:nvSpPr>
        <p:spPr>
          <a:xfrm>
            <a:off x="189164" y="1735138"/>
            <a:ext cx="4026467" cy="4938789"/>
          </a:xfrm>
        </p:spPr>
        <p:txBody>
          <a:bodyPr>
            <a:normAutofit/>
          </a:bodyPr>
          <a:lstStyle/>
          <a:p>
            <a:r>
              <a:rPr lang="en-US" dirty="0" smtClean="0"/>
              <a:t>To raise $ and pay debts, the Confederation sold land West of the Appalachians </a:t>
            </a:r>
          </a:p>
          <a:p>
            <a:r>
              <a:rPr lang="en-US" dirty="0" smtClean="0"/>
              <a:t>Congress passed Northwest Ordinance in </a:t>
            </a:r>
            <a:r>
              <a:rPr lang="en-US" dirty="0" smtClean="0"/>
              <a:t>1787</a:t>
            </a:r>
          </a:p>
          <a:p>
            <a:r>
              <a:rPr lang="en-US" dirty="0" smtClean="0"/>
              <a:t>NW Ordinance </a:t>
            </a:r>
            <a:r>
              <a:rPr lang="en-US" dirty="0" smtClean="0"/>
              <a:t>p</a:t>
            </a:r>
            <a:r>
              <a:rPr lang="en-US" dirty="0" smtClean="0"/>
              <a:t>rovided </a:t>
            </a:r>
            <a:r>
              <a:rPr lang="en-US" dirty="0" smtClean="0"/>
              <a:t>basis for governing Western </a:t>
            </a:r>
            <a:r>
              <a:rPr lang="en-US" dirty="0" smtClean="0"/>
              <a:t>territory</a:t>
            </a:r>
            <a:endParaRPr lang="en-US" dirty="0" smtClean="0"/>
          </a:p>
          <a:p>
            <a:r>
              <a:rPr lang="en-US" dirty="0" smtClean="0"/>
              <a:t>Maintained there </a:t>
            </a:r>
            <a:r>
              <a:rPr lang="en-US" dirty="0" smtClean="0"/>
              <a:t>would be no slavery in this area</a:t>
            </a:r>
          </a:p>
        </p:txBody>
      </p:sp>
      <p:pic>
        <p:nvPicPr>
          <p:cNvPr id="4" name="Picture 3" descr="Northwest Territory.png"/>
          <p:cNvPicPr>
            <a:picLocks noChangeAspect="1"/>
          </p:cNvPicPr>
          <p:nvPr/>
        </p:nvPicPr>
        <p:blipFill>
          <a:blip r:embed="rId2"/>
          <a:stretch>
            <a:fillRect/>
          </a:stretch>
        </p:blipFill>
        <p:spPr>
          <a:xfrm>
            <a:off x="4537390" y="2059379"/>
            <a:ext cx="4438040" cy="414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7932" y="503238"/>
            <a:ext cx="8741952" cy="868362"/>
          </a:xfrm>
        </p:spPr>
        <p:txBody>
          <a:bodyPr/>
          <a:lstStyle/>
          <a:p>
            <a:r>
              <a:rPr lang="en-US" dirty="0" smtClean="0"/>
              <a:t>Failures of Articles of Confederation</a:t>
            </a:r>
            <a:endParaRPr lang="en-US" dirty="0"/>
          </a:p>
        </p:txBody>
      </p:sp>
      <p:sp>
        <p:nvSpPr>
          <p:cNvPr id="3" name="Content Placeholder 2"/>
          <p:cNvSpPr>
            <a:spLocks noGrp="1"/>
          </p:cNvSpPr>
          <p:nvPr>
            <p:ph idx="1"/>
          </p:nvPr>
        </p:nvSpPr>
        <p:spPr>
          <a:xfrm>
            <a:off x="513442" y="2215637"/>
            <a:ext cx="4512887" cy="3502260"/>
          </a:xfrm>
        </p:spPr>
        <p:txBody>
          <a:bodyPr/>
          <a:lstStyle/>
          <a:p>
            <a:pPr marL="0" indent="0" algn="ctr">
              <a:buNone/>
            </a:pPr>
            <a:r>
              <a:rPr lang="en-US" dirty="0" smtClean="0"/>
              <a:t>However, although there was some success, the Articles of Confederation failed in many ways.</a:t>
            </a:r>
          </a:p>
          <a:p>
            <a:pPr marL="0" indent="230188" algn="ctr">
              <a:buFont typeface="+mj-lt"/>
              <a:buAutoNum type="arabicPeriod"/>
            </a:pPr>
            <a:r>
              <a:rPr lang="en-US" dirty="0" smtClean="0"/>
              <a:t> No Tax Power</a:t>
            </a:r>
          </a:p>
          <a:p>
            <a:pPr marL="0" indent="230188" algn="ctr">
              <a:buFont typeface="+mj-lt"/>
              <a:buAutoNum type="arabicPeriod"/>
            </a:pPr>
            <a:r>
              <a:rPr lang="en-US" dirty="0" smtClean="0"/>
              <a:t> Foreign Policy Issues</a:t>
            </a:r>
          </a:p>
          <a:p>
            <a:pPr marL="0" indent="230188" algn="ctr">
              <a:buFont typeface="+mj-lt"/>
              <a:buAutoNum type="arabicPeriod"/>
            </a:pPr>
            <a:r>
              <a:rPr lang="en-US" dirty="0" smtClean="0"/>
              <a:t> Recession</a:t>
            </a:r>
            <a:endParaRPr lang="en-US" dirty="0"/>
          </a:p>
        </p:txBody>
      </p:sp>
      <p:pic>
        <p:nvPicPr>
          <p:cNvPr id="4" name="Picture 3" descr="the-articles-of-confederation.jpg"/>
          <p:cNvPicPr>
            <a:picLocks noChangeAspect="1"/>
          </p:cNvPicPr>
          <p:nvPr/>
        </p:nvPicPr>
        <p:blipFill>
          <a:blip r:embed="rId2"/>
          <a:stretch>
            <a:fillRect/>
          </a:stretch>
        </p:blipFill>
        <p:spPr>
          <a:xfrm>
            <a:off x="5754480" y="1670660"/>
            <a:ext cx="2757850" cy="4658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180"/>
            <a:ext cx="7313613" cy="868362"/>
          </a:xfrm>
        </p:spPr>
        <p:txBody>
          <a:bodyPr/>
          <a:lstStyle/>
          <a:p>
            <a:r>
              <a:rPr lang="en-US" dirty="0" smtClean="0"/>
              <a:t>1. No Tax Power</a:t>
            </a:r>
            <a:endParaRPr lang="en-US" dirty="0"/>
          </a:p>
        </p:txBody>
      </p:sp>
      <p:sp>
        <p:nvSpPr>
          <p:cNvPr id="3" name="Content Placeholder 2"/>
          <p:cNvSpPr>
            <a:spLocks noGrp="1"/>
          </p:cNvSpPr>
          <p:nvPr>
            <p:ph idx="1"/>
          </p:nvPr>
        </p:nvSpPr>
        <p:spPr>
          <a:xfrm>
            <a:off x="391837" y="1563329"/>
            <a:ext cx="8309657" cy="4880928"/>
          </a:xfrm>
        </p:spPr>
        <p:txBody>
          <a:bodyPr/>
          <a:lstStyle/>
          <a:p>
            <a:pPr marL="338138" indent="-338138"/>
            <a:r>
              <a:rPr lang="en-US" sz="3200" dirty="0" smtClean="0"/>
              <a:t>States restricted British imports,</a:t>
            </a:r>
            <a:r>
              <a:rPr lang="en-US" sz="3200" dirty="0" smtClean="0"/>
              <a:t> but British found ways around the duties</a:t>
            </a:r>
          </a:p>
          <a:p>
            <a:pPr marL="338138" indent="-338138"/>
            <a:r>
              <a:rPr lang="en-US" sz="3200" dirty="0" smtClean="0"/>
              <a:t>States regulated </a:t>
            </a:r>
            <a:r>
              <a:rPr lang="en-US" sz="3200" dirty="0" smtClean="0"/>
              <a:t>and taxed each other</a:t>
            </a:r>
          </a:p>
          <a:p>
            <a:pPr marL="338138" indent="-338138"/>
            <a:r>
              <a:rPr lang="en-US" sz="3200" dirty="0" smtClean="0"/>
              <a:t>Each state</a:t>
            </a:r>
            <a:r>
              <a:rPr lang="en-US" sz="3200" dirty="0" smtClean="0"/>
              <a:t> acted independently and </a:t>
            </a:r>
            <a:r>
              <a:rPr lang="en-US" sz="3200" dirty="0" smtClean="0"/>
              <a:t>this </a:t>
            </a:r>
            <a:r>
              <a:rPr lang="en-US" sz="3200" i="1" dirty="0" smtClean="0"/>
              <a:t>threatened the unity of the United States</a:t>
            </a:r>
            <a:endParaRPr lang="en-US" sz="3200" i="1" dirty="0" smtClean="0"/>
          </a:p>
          <a:p>
            <a:pPr marL="338138" indent="-338138">
              <a:buNone/>
            </a:pPr>
            <a:r>
              <a:rPr lang="en-US" sz="3200" dirty="0" smtClean="0"/>
              <a:t>DUTIES: taxes on imported goods</a:t>
            </a:r>
          </a:p>
          <a:p>
            <a:pPr marL="338138" indent="-338138">
              <a:buNone/>
            </a:pP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180"/>
            <a:ext cx="7313613" cy="868362"/>
          </a:xfrm>
        </p:spPr>
        <p:txBody>
          <a:bodyPr/>
          <a:lstStyle/>
          <a:p>
            <a:r>
              <a:rPr lang="en-US" dirty="0" smtClean="0"/>
              <a:t>2. Foreign Policy Issues</a:t>
            </a:r>
            <a:endParaRPr lang="en-US" dirty="0"/>
          </a:p>
        </p:txBody>
      </p:sp>
      <p:sp>
        <p:nvSpPr>
          <p:cNvPr id="3" name="Content Placeholder 2"/>
          <p:cNvSpPr>
            <a:spLocks noGrp="1"/>
          </p:cNvSpPr>
          <p:nvPr>
            <p:ph idx="1"/>
          </p:nvPr>
        </p:nvSpPr>
        <p:spPr>
          <a:xfrm>
            <a:off x="581000" y="1931926"/>
            <a:ext cx="7931331" cy="3859274"/>
          </a:xfrm>
        </p:spPr>
        <p:txBody>
          <a:bodyPr>
            <a:noAutofit/>
          </a:bodyPr>
          <a:lstStyle/>
          <a:p>
            <a:r>
              <a:rPr lang="en-US" sz="3200" dirty="0" err="1" smtClean="0"/>
              <a:t>Gov’t</a:t>
            </a:r>
            <a:r>
              <a:rPr lang="en-US" sz="3200" dirty="0" smtClean="0"/>
              <a:t> c</a:t>
            </a:r>
            <a:r>
              <a:rPr lang="en-US" sz="3200" dirty="0" smtClean="0"/>
              <a:t>ould </a:t>
            </a:r>
            <a:r>
              <a:rPr lang="en-US" sz="3200" dirty="0" smtClean="0"/>
              <a:t>not force states to pay debt or return property</a:t>
            </a:r>
          </a:p>
          <a:p>
            <a:r>
              <a:rPr lang="en-US" sz="3200" dirty="0" smtClean="0"/>
              <a:t>British refused to</a:t>
            </a:r>
            <a:r>
              <a:rPr lang="en-US" sz="3200" dirty="0" smtClean="0"/>
              <a:t> evacuate </a:t>
            </a:r>
            <a:r>
              <a:rPr lang="en-US" sz="3200" dirty="0" smtClean="0"/>
              <a:t>American soil </a:t>
            </a:r>
          </a:p>
          <a:p>
            <a:r>
              <a:rPr lang="en-US" sz="3200" dirty="0" smtClean="0"/>
              <a:t>Rising issues with Spain involving border </a:t>
            </a:r>
            <a:r>
              <a:rPr lang="en-US" sz="3200" dirty="0" smtClean="0"/>
              <a:t>dispute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758</TotalTime>
  <Words>2606</Words>
  <Application>Microsoft Macintosh PowerPoint</Application>
  <PresentationFormat>On-screen Show (4:3)</PresentationFormat>
  <Paragraphs>295</Paragraphs>
  <Slides>46</Slides>
  <Notes>15</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46</vt:i4>
      </vt:variant>
    </vt:vector>
  </HeadingPairs>
  <TitlesOfParts>
    <vt:vector size="48" baseType="lpstr">
      <vt:lpstr>Inkwell</vt:lpstr>
      <vt:lpstr>Macintosh HD:Users:saraestis:Downloads:1787Convention.doc!OLE_LINK1</vt:lpstr>
      <vt:lpstr>The Constitution and Founding Documents</vt:lpstr>
      <vt:lpstr>Slide 2</vt:lpstr>
      <vt:lpstr>The Confederation</vt:lpstr>
      <vt:lpstr>Articles of Confederation</vt:lpstr>
      <vt:lpstr>Successes of Articles of Confederation</vt:lpstr>
      <vt:lpstr>Northwest Ordinance of 1787</vt:lpstr>
      <vt:lpstr>Failures of Articles of Confederation</vt:lpstr>
      <vt:lpstr>1. No Tax Power</vt:lpstr>
      <vt:lpstr>2. Foreign Policy Issues</vt:lpstr>
      <vt:lpstr>3. Recession</vt:lpstr>
      <vt:lpstr>Shay’s Rebellion</vt:lpstr>
      <vt:lpstr>A New Constitution</vt:lpstr>
      <vt:lpstr>Slide 13</vt:lpstr>
      <vt:lpstr>Slide 14</vt:lpstr>
      <vt:lpstr>Constitutional Convention: By the Numbers</vt:lpstr>
      <vt:lpstr>Constitutional Convention</vt:lpstr>
      <vt:lpstr>Virginia Plan</vt:lpstr>
      <vt:lpstr>New Jersey Plan</vt:lpstr>
      <vt:lpstr>Need for Compromise</vt:lpstr>
      <vt:lpstr>Connecticut Compromise</vt:lpstr>
      <vt:lpstr>The New Constitution</vt:lpstr>
      <vt:lpstr>Branches of Government</vt:lpstr>
      <vt:lpstr>The Presidency</vt:lpstr>
      <vt:lpstr>Congress</vt:lpstr>
      <vt:lpstr>The Supreme Court</vt:lpstr>
      <vt:lpstr>Ratification</vt:lpstr>
      <vt:lpstr>Choosing Sides</vt:lpstr>
      <vt:lpstr>Factors Working Against the Anti-Federalists</vt:lpstr>
      <vt:lpstr>The Federalist</vt:lpstr>
      <vt:lpstr>Ratification Process</vt:lpstr>
      <vt:lpstr>First Tasks of  New Government</vt:lpstr>
      <vt:lpstr>3 Main Tasks of New Government</vt:lpstr>
      <vt:lpstr>1. Provide President with Bureaucracy </vt:lpstr>
      <vt:lpstr>2. Organize Judiciary Branch</vt:lpstr>
      <vt:lpstr>3. Bill of Rights</vt:lpstr>
      <vt:lpstr>First Amendment </vt:lpstr>
      <vt:lpstr>Second Amendment</vt:lpstr>
      <vt:lpstr>Third Amendment</vt:lpstr>
      <vt:lpstr>Fourth Amendment</vt:lpstr>
      <vt:lpstr>Fifth Amendment</vt:lpstr>
      <vt:lpstr>Sixth Amendment</vt:lpstr>
      <vt:lpstr>Seventh Amendment</vt:lpstr>
      <vt:lpstr>Eighth Amendment</vt:lpstr>
      <vt:lpstr>Ninth Amendment</vt:lpstr>
      <vt:lpstr>Tenth Amendment</vt:lpstr>
      <vt:lpstr>Lasting Effects of the Bill of Rights</vt:lpstr>
    </vt:vector>
  </TitlesOfParts>
  <Company>New England School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and Founding Documents</dc:title>
  <dc:creator>Sara Estis</dc:creator>
  <cp:lastModifiedBy>Sara Estis</cp:lastModifiedBy>
  <cp:revision>64</cp:revision>
  <dcterms:created xsi:type="dcterms:W3CDTF">2014-02-23T17:07:08Z</dcterms:created>
  <dcterms:modified xsi:type="dcterms:W3CDTF">2014-02-23T18:11:27Z</dcterms:modified>
</cp:coreProperties>
</file>