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48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8/25/15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8/25/15</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8/25/15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8/25/15</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8/25/15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8/25/15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8/25/15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8/25/15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8/25/15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8/25/15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8/25/15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8/25/15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8/25/15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8/25/15</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8/25/15</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Western </a:t>
            </a:r>
            <a:r>
              <a:rPr lang="en-US" dirty="0" err="1" smtClean="0"/>
              <a:t>europe</a:t>
            </a:r>
            <a:endParaRPr lang="en-US" dirty="0"/>
          </a:p>
        </p:txBody>
      </p:sp>
      <p:sp>
        <p:nvSpPr>
          <p:cNvPr id="3" name="Subtitle 2"/>
          <p:cNvSpPr>
            <a:spLocks noGrp="1"/>
          </p:cNvSpPr>
          <p:nvPr>
            <p:ph type="subTitle" idx="1"/>
          </p:nvPr>
        </p:nvSpPr>
        <p:spPr/>
        <p:txBody>
          <a:bodyPr/>
          <a:lstStyle/>
          <a:p>
            <a:r>
              <a:rPr lang="en-US" dirty="0" smtClean="0"/>
              <a:t>1945 to Present Day</a:t>
            </a:r>
            <a:endParaRPr lang="en-US" dirty="0"/>
          </a:p>
        </p:txBody>
      </p:sp>
    </p:spTree>
    <p:extLst>
      <p:ext uri="{BB962C8B-B14F-4D97-AF65-F5344CB8AC3E}">
        <p14:creationId xmlns:p14="http://schemas.microsoft.com/office/powerpoint/2010/main" val="1008840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Germany today</a:t>
            </a:r>
            <a:endParaRPr lang="en-US" sz="3200" dirty="0"/>
          </a:p>
        </p:txBody>
      </p:sp>
      <p:sp>
        <p:nvSpPr>
          <p:cNvPr id="3" name="Content Placeholder 2"/>
          <p:cNvSpPr>
            <a:spLocks noGrp="1"/>
          </p:cNvSpPr>
          <p:nvPr>
            <p:ph idx="1"/>
          </p:nvPr>
        </p:nvSpPr>
        <p:spPr>
          <a:xfrm>
            <a:off x="779463" y="1941325"/>
            <a:ext cx="7583488" cy="4297363"/>
          </a:xfrm>
        </p:spPr>
        <p:txBody>
          <a:bodyPr/>
          <a:lstStyle/>
          <a:p>
            <a:r>
              <a:rPr lang="en-US" dirty="0" smtClean="0"/>
              <a:t>Germany has taken an active role in the European Union</a:t>
            </a:r>
          </a:p>
          <a:p>
            <a:r>
              <a:rPr lang="en-US" dirty="0" smtClean="0"/>
              <a:t>In 2005, Angela Merkel became the first female Chancellor of Germany</a:t>
            </a:r>
          </a:p>
          <a:p>
            <a:r>
              <a:rPr lang="en-US" dirty="0" smtClean="0"/>
              <a:t>Today, Germany is a great power and has one of the world’s largest economies</a:t>
            </a:r>
          </a:p>
          <a:p>
            <a:r>
              <a:rPr lang="en-US" dirty="0" smtClean="0"/>
              <a:t>It is a developed country with a very high standard of living and maintains comprehensive social security and universal health care</a:t>
            </a:r>
            <a:endParaRPr lang="en-US" dirty="0"/>
          </a:p>
        </p:txBody>
      </p:sp>
    </p:spTree>
    <p:extLst>
      <p:ext uri="{BB962C8B-B14F-4D97-AF65-F5344CB8AC3E}">
        <p14:creationId xmlns:p14="http://schemas.microsoft.com/office/powerpoint/2010/main" val="2972890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Europe’s move toward unity</a:t>
            </a:r>
            <a:endParaRPr lang="en-US" sz="3200" dirty="0"/>
          </a:p>
        </p:txBody>
      </p:sp>
      <p:sp>
        <p:nvSpPr>
          <p:cNvPr id="3" name="Content Placeholder 2"/>
          <p:cNvSpPr>
            <a:spLocks noGrp="1"/>
          </p:cNvSpPr>
          <p:nvPr>
            <p:ph idx="1"/>
          </p:nvPr>
        </p:nvSpPr>
        <p:spPr/>
        <p:txBody>
          <a:bodyPr>
            <a:normAutofit/>
          </a:bodyPr>
          <a:lstStyle/>
          <a:p>
            <a:r>
              <a:rPr lang="en-US" dirty="0" smtClean="0"/>
              <a:t>In 1952, France, West Germany, Belgium, Italy, the Netherlands and Luxembourg set up the European Coal and Steel Community to regulate coal and steel industries of member states</a:t>
            </a:r>
          </a:p>
          <a:p>
            <a:r>
              <a:rPr lang="en-US" dirty="0" smtClean="0"/>
              <a:t>In 1957, the same 6 nations formed the European Community (EC), or Common Market, with the goal to expand free trade </a:t>
            </a:r>
          </a:p>
          <a:p>
            <a:r>
              <a:rPr lang="en-US" dirty="0" smtClean="0"/>
              <a:t>The Common Market prospered and in 1973, Britain, Denmark and Ireland were admitted</a:t>
            </a:r>
          </a:p>
        </p:txBody>
      </p:sp>
    </p:spTree>
    <p:extLst>
      <p:ext uri="{BB962C8B-B14F-4D97-AF65-F5344CB8AC3E}">
        <p14:creationId xmlns:p14="http://schemas.microsoft.com/office/powerpoint/2010/main" val="25776505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a:t>
            </a:r>
            <a:r>
              <a:rPr lang="en-US" sz="3200" dirty="0" err="1" smtClean="0"/>
              <a:t>european</a:t>
            </a:r>
            <a:r>
              <a:rPr lang="en-US" sz="3200" dirty="0" smtClean="0"/>
              <a:t> union</a:t>
            </a:r>
            <a:endParaRPr lang="en-US" sz="3200" dirty="0"/>
          </a:p>
        </p:txBody>
      </p:sp>
      <p:sp>
        <p:nvSpPr>
          <p:cNvPr id="3" name="Content Placeholder 2"/>
          <p:cNvSpPr>
            <a:spLocks noGrp="1"/>
          </p:cNvSpPr>
          <p:nvPr>
            <p:ph idx="1"/>
          </p:nvPr>
        </p:nvSpPr>
        <p:spPr>
          <a:xfrm>
            <a:off x="779463" y="1623576"/>
            <a:ext cx="7583488" cy="4983252"/>
          </a:xfrm>
        </p:spPr>
        <p:txBody>
          <a:bodyPr>
            <a:normAutofit fontScale="92500" lnSpcReduction="10000"/>
          </a:bodyPr>
          <a:lstStyle/>
          <a:p>
            <a:r>
              <a:rPr lang="en-US" dirty="0" smtClean="0"/>
              <a:t>In the </a:t>
            </a:r>
            <a:r>
              <a:rPr lang="en-US" dirty="0"/>
              <a:t>1980s and 1990s, the Common Market expanded and took </a:t>
            </a:r>
            <a:r>
              <a:rPr lang="en-US" dirty="0" smtClean="0"/>
              <a:t>the name European Union (EU)</a:t>
            </a:r>
          </a:p>
          <a:p>
            <a:r>
              <a:rPr lang="en-US" dirty="0" smtClean="0"/>
              <a:t>The EU pushed for greater economic and political unity</a:t>
            </a:r>
          </a:p>
          <a:p>
            <a:r>
              <a:rPr lang="en-US" dirty="0" smtClean="0"/>
              <a:t>Replaced national passports with EU passports and ended most tariffs</a:t>
            </a:r>
          </a:p>
          <a:p>
            <a:r>
              <a:rPr lang="en-US" dirty="0" smtClean="0"/>
              <a:t>In 2002, many European countries turned in their different national currencies for euros – a single currency for member nations</a:t>
            </a:r>
          </a:p>
          <a:p>
            <a:r>
              <a:rPr lang="en-US" dirty="0" smtClean="0"/>
              <a:t>In the early 2000s, more than a dozen countries joined the Union</a:t>
            </a:r>
          </a:p>
          <a:p>
            <a:r>
              <a:rPr lang="en-US" dirty="0" smtClean="0"/>
              <a:t>As of 2014, the EU had the largest economy in the world</a:t>
            </a:r>
            <a:endParaRPr lang="en-US" dirty="0"/>
          </a:p>
        </p:txBody>
      </p:sp>
    </p:spTree>
    <p:extLst>
      <p:ext uri="{BB962C8B-B14F-4D97-AF65-F5344CB8AC3E}">
        <p14:creationId xmlns:p14="http://schemas.microsoft.com/office/powerpoint/2010/main" val="17762503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When world war II ended…</a:t>
            </a:r>
            <a:endParaRPr lang="en-US" sz="3200" dirty="0"/>
          </a:p>
        </p:txBody>
      </p:sp>
      <p:sp>
        <p:nvSpPr>
          <p:cNvPr id="3" name="Content Placeholder 2"/>
          <p:cNvSpPr>
            <a:spLocks noGrp="1"/>
          </p:cNvSpPr>
          <p:nvPr>
            <p:ph idx="1"/>
          </p:nvPr>
        </p:nvSpPr>
        <p:spPr>
          <a:xfrm>
            <a:off x="779463" y="2101891"/>
            <a:ext cx="7583488" cy="4297363"/>
          </a:xfrm>
        </p:spPr>
        <p:txBody>
          <a:bodyPr/>
          <a:lstStyle/>
          <a:p>
            <a:r>
              <a:rPr lang="en-US" dirty="0" smtClean="0"/>
              <a:t>The countries of Western Europe were devastated at the end of World War II</a:t>
            </a:r>
          </a:p>
          <a:p>
            <a:r>
              <a:rPr lang="en-US" dirty="0" smtClean="0"/>
              <a:t>With the economic aid of the Marshall Plan, the countries were able to recover relatively rapidly</a:t>
            </a:r>
          </a:p>
          <a:p>
            <a:r>
              <a:rPr lang="en-US" dirty="0" smtClean="0"/>
              <a:t>Between 1947 and 1950, European countries received $9.4 billion for new equipment and raw materials</a:t>
            </a:r>
          </a:p>
          <a:p>
            <a:r>
              <a:rPr lang="en-US" dirty="0" smtClean="0"/>
              <a:t>By 1950, industrial output in Europe was 30% above prewar levels</a:t>
            </a:r>
            <a:endParaRPr lang="en-US" dirty="0"/>
          </a:p>
        </p:txBody>
      </p:sp>
    </p:spTree>
    <p:extLst>
      <p:ext uri="{BB962C8B-B14F-4D97-AF65-F5344CB8AC3E}">
        <p14:creationId xmlns:p14="http://schemas.microsoft.com/office/powerpoint/2010/main" val="35636355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France under Charles de </a:t>
            </a:r>
            <a:r>
              <a:rPr lang="en-US" sz="3200" dirty="0" err="1" smtClean="0"/>
              <a:t>gaulle</a:t>
            </a:r>
            <a:endParaRPr lang="en-US" sz="3200" dirty="0"/>
          </a:p>
        </p:txBody>
      </p:sp>
      <p:sp>
        <p:nvSpPr>
          <p:cNvPr id="3" name="Content Placeholder 2"/>
          <p:cNvSpPr>
            <a:spLocks noGrp="1"/>
          </p:cNvSpPr>
          <p:nvPr>
            <p:ph idx="1"/>
          </p:nvPr>
        </p:nvSpPr>
        <p:spPr>
          <a:xfrm>
            <a:off x="1" y="1474692"/>
            <a:ext cx="9144000" cy="5383308"/>
          </a:xfrm>
        </p:spPr>
        <p:txBody>
          <a:bodyPr>
            <a:normAutofit fontScale="85000" lnSpcReduction="10000"/>
          </a:bodyPr>
          <a:lstStyle/>
          <a:p>
            <a:r>
              <a:rPr lang="en-US" dirty="0" smtClean="0"/>
              <a:t>In 1946, war hero Charles de Gaulle helped establish a new government called the Fourth Republic featuring a strong parliament and weak presidency</a:t>
            </a:r>
          </a:p>
          <a:p>
            <a:r>
              <a:rPr lang="en-US" dirty="0" smtClean="0"/>
              <a:t>The Fourth Republic was largely ineffective and de Gaulle withdrew from politics</a:t>
            </a:r>
          </a:p>
          <a:p>
            <a:r>
              <a:rPr lang="en-US" dirty="0" smtClean="0"/>
              <a:t>In 1955, he returned and leaders of the Fourth Republic turned to him for help</a:t>
            </a:r>
          </a:p>
          <a:p>
            <a:r>
              <a:rPr lang="en-US" dirty="0" smtClean="0"/>
              <a:t>In 1958, he drafted a new constitution for the Fifth Republic that enhanced the power of the president and was overwhelmingly approved by French voters</a:t>
            </a:r>
          </a:p>
          <a:p>
            <a:r>
              <a:rPr lang="en-US" dirty="0" smtClean="0"/>
              <a:t>de Gaulle sought to return France to a position of great power and began to invest heavily in nuclear weapons</a:t>
            </a:r>
          </a:p>
          <a:p>
            <a:r>
              <a:rPr lang="en-US" dirty="0" smtClean="0"/>
              <a:t>During de Gaulle’s presidency, the French economy grew at an annual rate of 5.5% and became a major industrial producer and exporter</a:t>
            </a:r>
          </a:p>
          <a:p>
            <a:r>
              <a:rPr lang="en-US" dirty="0" smtClean="0"/>
              <a:t>Problems still remained, however, and after a labor strike and student protests in 1969, de Gaulle resigned and died within a year</a:t>
            </a:r>
            <a:endParaRPr lang="en-US" dirty="0"/>
          </a:p>
        </p:txBody>
      </p:sp>
    </p:spTree>
    <p:extLst>
      <p:ext uri="{BB962C8B-B14F-4D97-AF65-F5344CB8AC3E}">
        <p14:creationId xmlns:p14="http://schemas.microsoft.com/office/powerpoint/2010/main" val="36891013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France today</a:t>
            </a:r>
            <a:endParaRPr lang="en-US" sz="3200" dirty="0"/>
          </a:p>
        </p:txBody>
      </p:sp>
      <p:sp>
        <p:nvSpPr>
          <p:cNvPr id="3" name="Content Placeholder 2"/>
          <p:cNvSpPr>
            <a:spLocks noGrp="1"/>
          </p:cNvSpPr>
          <p:nvPr>
            <p:ph idx="1"/>
          </p:nvPr>
        </p:nvSpPr>
        <p:spPr>
          <a:xfrm>
            <a:off x="246422" y="1609281"/>
            <a:ext cx="8627138" cy="5070360"/>
          </a:xfrm>
        </p:spPr>
        <p:txBody>
          <a:bodyPr>
            <a:normAutofit lnSpcReduction="10000"/>
          </a:bodyPr>
          <a:lstStyle/>
          <a:p>
            <a:r>
              <a:rPr lang="en-US" dirty="0" smtClean="0"/>
              <a:t>France has remained one of the most developed economies in the world, but has faced economic crises</a:t>
            </a:r>
          </a:p>
          <a:p>
            <a:r>
              <a:rPr lang="en-US" dirty="0" smtClean="0"/>
              <a:t>Was at the forefront of the development of the European Union </a:t>
            </a:r>
          </a:p>
          <a:p>
            <a:r>
              <a:rPr lang="en-US" dirty="0" smtClean="0"/>
              <a:t>Gradually reintegrated into NATO </a:t>
            </a:r>
          </a:p>
          <a:p>
            <a:r>
              <a:rPr lang="en-US" dirty="0" smtClean="0"/>
              <a:t>During the 1970s, France opened its borders to many immigrants to support its economic growth</a:t>
            </a:r>
          </a:p>
          <a:p>
            <a:r>
              <a:rPr lang="en-US" dirty="0" smtClean="0"/>
              <a:t>France encouraged immigrants to retain distinct cultures and traditions</a:t>
            </a:r>
          </a:p>
          <a:p>
            <a:r>
              <a:rPr lang="en-US" dirty="0" smtClean="0"/>
              <a:t>The current president of France is Francois </a:t>
            </a:r>
            <a:r>
              <a:rPr lang="en-US" dirty="0" err="1" smtClean="0"/>
              <a:t>Hollande</a:t>
            </a:r>
            <a:r>
              <a:rPr lang="en-US" dirty="0" smtClean="0"/>
              <a:t> and the current Prime Minister is Manuel </a:t>
            </a:r>
            <a:r>
              <a:rPr lang="en-US" dirty="0" err="1" smtClean="0"/>
              <a:t>Valls</a:t>
            </a:r>
            <a:endParaRPr lang="en-US" dirty="0"/>
          </a:p>
        </p:txBody>
      </p:sp>
    </p:spTree>
    <p:extLst>
      <p:ext uri="{BB962C8B-B14F-4D97-AF65-F5344CB8AC3E}">
        <p14:creationId xmlns:p14="http://schemas.microsoft.com/office/powerpoint/2010/main" val="2478614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decline of Great Britain</a:t>
            </a:r>
            <a:endParaRPr lang="en-US" sz="3200" dirty="0"/>
          </a:p>
        </p:txBody>
      </p:sp>
      <p:sp>
        <p:nvSpPr>
          <p:cNvPr id="3" name="Content Placeholder 2"/>
          <p:cNvSpPr>
            <a:spLocks noGrp="1"/>
          </p:cNvSpPr>
          <p:nvPr>
            <p:ph idx="1"/>
          </p:nvPr>
        </p:nvSpPr>
        <p:spPr>
          <a:xfrm>
            <a:off x="152356" y="1577921"/>
            <a:ext cx="8846625" cy="5117400"/>
          </a:xfrm>
        </p:spPr>
        <p:txBody>
          <a:bodyPr>
            <a:normAutofit fontScale="92500" lnSpcReduction="10000"/>
          </a:bodyPr>
          <a:lstStyle/>
          <a:p>
            <a:r>
              <a:rPr lang="en-US" dirty="0" smtClean="0"/>
              <a:t>End of World War II left Great Britain with massive economic problems</a:t>
            </a:r>
          </a:p>
          <a:p>
            <a:r>
              <a:rPr lang="en-US" dirty="0" smtClean="0"/>
              <a:t>The </a:t>
            </a:r>
            <a:r>
              <a:rPr lang="en-US" dirty="0" err="1" smtClean="0"/>
              <a:t>Labour</a:t>
            </a:r>
            <a:r>
              <a:rPr lang="en-US" dirty="0" smtClean="0"/>
              <a:t> Party took power in elections held immediately after the war and promised far-reaching reforms </a:t>
            </a:r>
          </a:p>
          <a:p>
            <a:r>
              <a:rPr lang="en-US" dirty="0" smtClean="0"/>
              <a:t>The new Prime Minister, Clement Atlee, set out to create a modern welfare state</a:t>
            </a:r>
          </a:p>
          <a:p>
            <a:pPr marL="0" indent="0">
              <a:buNone/>
            </a:pPr>
            <a:r>
              <a:rPr lang="en-US" dirty="0" smtClean="0"/>
              <a:t>MODERN WELFARE STATE: a state in which the government takes responsibility for providing services &amp; a minimal standard for living</a:t>
            </a:r>
          </a:p>
          <a:p>
            <a:r>
              <a:rPr lang="en-US" dirty="0" smtClean="0"/>
              <a:t>British welfare state became the norm for most European states after the war </a:t>
            </a:r>
          </a:p>
          <a:p>
            <a:r>
              <a:rPr lang="en-US" dirty="0" smtClean="0"/>
              <a:t>Cost of building a welfare state at home forced Britain to reduce expenses abroad – which meant dismantling the British Empire</a:t>
            </a:r>
            <a:endParaRPr lang="en-US" dirty="0"/>
          </a:p>
        </p:txBody>
      </p:sp>
    </p:spTree>
    <p:extLst>
      <p:ext uri="{BB962C8B-B14F-4D97-AF65-F5344CB8AC3E}">
        <p14:creationId xmlns:p14="http://schemas.microsoft.com/office/powerpoint/2010/main" val="1497040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troubles</a:t>
            </a:r>
            <a:endParaRPr lang="en-US" sz="3200" dirty="0"/>
          </a:p>
        </p:txBody>
      </p:sp>
      <p:sp>
        <p:nvSpPr>
          <p:cNvPr id="3" name="Content Placeholder 2"/>
          <p:cNvSpPr>
            <a:spLocks noGrp="1"/>
          </p:cNvSpPr>
          <p:nvPr>
            <p:ph idx="1"/>
          </p:nvPr>
        </p:nvSpPr>
        <p:spPr>
          <a:xfrm>
            <a:off x="168034" y="1593602"/>
            <a:ext cx="8799592" cy="5153598"/>
          </a:xfrm>
        </p:spPr>
        <p:txBody>
          <a:bodyPr>
            <a:normAutofit fontScale="92500" lnSpcReduction="20000"/>
          </a:bodyPr>
          <a:lstStyle/>
          <a:p>
            <a:r>
              <a:rPr lang="en-US" dirty="0" smtClean="0"/>
              <a:t>From the late 1960s until 1998, Northern Ireland suffered ethnic and political violence known as The Troubles</a:t>
            </a:r>
          </a:p>
          <a:p>
            <a:r>
              <a:rPr lang="en-US" dirty="0" smtClean="0"/>
              <a:t>3,254 people were killed and many more were injured</a:t>
            </a:r>
          </a:p>
          <a:p>
            <a:r>
              <a:rPr lang="en-US" dirty="0" smtClean="0"/>
              <a:t>Issues arose over the issue of whether Northern Ireland should remain a part of the UK or join the Republic of Ireland</a:t>
            </a:r>
          </a:p>
          <a:p>
            <a:r>
              <a:rPr lang="en-US" dirty="0" smtClean="0"/>
              <a:t>Unionists are mostly Protestant and want to remain a part of the UK while Nationalists are mostly Catholic and want to be a part of the Republic of Ireland</a:t>
            </a:r>
          </a:p>
          <a:p>
            <a:r>
              <a:rPr lang="en-US" dirty="0" smtClean="0"/>
              <a:t>The government was controlled by Protestant Unionists who made life for Catholics very difficult</a:t>
            </a:r>
          </a:p>
          <a:p>
            <a:r>
              <a:rPr lang="en-US" dirty="0" smtClean="0"/>
              <a:t>After decades of intense fighting and strife, the Good Friday Agreement was signed by the British and Irish governments on August 10, 1998 to end The Troubles (but not the hatred, grudges or other social problems)</a:t>
            </a:r>
            <a:endParaRPr lang="en-US" dirty="0"/>
          </a:p>
        </p:txBody>
      </p:sp>
    </p:spTree>
    <p:extLst>
      <p:ext uri="{BB962C8B-B14F-4D97-AF65-F5344CB8AC3E}">
        <p14:creationId xmlns:p14="http://schemas.microsoft.com/office/powerpoint/2010/main" val="37994838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Great </a:t>
            </a:r>
            <a:r>
              <a:rPr lang="en-US" sz="3200" dirty="0" err="1" smtClean="0"/>
              <a:t>britain</a:t>
            </a:r>
            <a:r>
              <a:rPr lang="en-US" sz="3200" dirty="0" smtClean="0"/>
              <a:t> today</a:t>
            </a:r>
            <a:endParaRPr lang="en-US" sz="3200" dirty="0"/>
          </a:p>
        </p:txBody>
      </p:sp>
      <p:sp>
        <p:nvSpPr>
          <p:cNvPr id="3" name="Content Placeholder 2"/>
          <p:cNvSpPr>
            <a:spLocks noGrp="1"/>
          </p:cNvSpPr>
          <p:nvPr>
            <p:ph idx="1"/>
          </p:nvPr>
        </p:nvSpPr>
        <p:spPr>
          <a:xfrm>
            <a:off x="779463" y="2371222"/>
            <a:ext cx="7583488" cy="4297363"/>
          </a:xfrm>
        </p:spPr>
        <p:txBody>
          <a:bodyPr/>
          <a:lstStyle/>
          <a:p>
            <a:r>
              <a:rPr lang="en-US" dirty="0" smtClean="0"/>
              <a:t>The United Kingdom of Great Britain and Northern Ireland is a key global player both diplomatically and military, despite economic setbacks in recent years</a:t>
            </a:r>
          </a:p>
          <a:p>
            <a:r>
              <a:rPr lang="en-US" dirty="0" smtClean="0"/>
              <a:t>Plays leading roles in the EU, UN and NATO</a:t>
            </a:r>
          </a:p>
          <a:p>
            <a:r>
              <a:rPr lang="en-US" dirty="0" smtClean="0"/>
              <a:t>The UK still has a constitutional monarchy with Queen Elizabeth II as the current monarch and David Cameron as the current Prime Minister</a:t>
            </a:r>
            <a:endParaRPr lang="en-US" dirty="0"/>
          </a:p>
        </p:txBody>
      </p:sp>
    </p:spTree>
    <p:extLst>
      <p:ext uri="{BB962C8B-B14F-4D97-AF65-F5344CB8AC3E}">
        <p14:creationId xmlns:p14="http://schemas.microsoft.com/office/powerpoint/2010/main" val="691695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miracle of west </a:t>
            </a:r>
            <a:r>
              <a:rPr lang="en-US" sz="3200" dirty="0" err="1" smtClean="0"/>
              <a:t>germany</a:t>
            </a:r>
            <a:endParaRPr lang="en-US" sz="3200" dirty="0"/>
          </a:p>
        </p:txBody>
      </p:sp>
      <p:sp>
        <p:nvSpPr>
          <p:cNvPr id="3" name="Content Placeholder 2"/>
          <p:cNvSpPr>
            <a:spLocks noGrp="1"/>
          </p:cNvSpPr>
          <p:nvPr>
            <p:ph idx="1"/>
          </p:nvPr>
        </p:nvSpPr>
        <p:spPr>
          <a:xfrm>
            <a:off x="779463" y="1680185"/>
            <a:ext cx="7583488" cy="5053786"/>
          </a:xfrm>
        </p:spPr>
        <p:txBody>
          <a:bodyPr>
            <a:normAutofit fontScale="92500" lnSpcReduction="20000"/>
          </a:bodyPr>
          <a:lstStyle/>
          <a:p>
            <a:r>
              <a:rPr lang="en-US" dirty="0" smtClean="0"/>
              <a:t>The Western zones of Germany were unified as the Federal Republic of Germany in 1949</a:t>
            </a:r>
          </a:p>
          <a:p>
            <a:r>
              <a:rPr lang="en-US" dirty="0" err="1" smtClean="0"/>
              <a:t>Konrad</a:t>
            </a:r>
            <a:r>
              <a:rPr lang="en-US" dirty="0" smtClean="0"/>
              <a:t> Adenauer served as chancellor from 1949 to 1963</a:t>
            </a:r>
          </a:p>
          <a:p>
            <a:r>
              <a:rPr lang="en-US" dirty="0" smtClean="0"/>
              <a:t>Adenauer worked with the US and western European nations</a:t>
            </a:r>
          </a:p>
          <a:p>
            <a:r>
              <a:rPr lang="en-US" dirty="0" smtClean="0"/>
              <a:t>Germany experienced an “economic miracle” under Adenauer – unemployment fell to .4%</a:t>
            </a:r>
          </a:p>
          <a:p>
            <a:r>
              <a:rPr lang="en-US" dirty="0" smtClean="0"/>
              <a:t>After Adenauer resigned in 1963, Ludwig Erhard (the former minister of finance) succeeded him and continued his policies</a:t>
            </a:r>
          </a:p>
          <a:p>
            <a:r>
              <a:rPr lang="en-US" dirty="0" smtClean="0"/>
              <a:t>An economic downturn in the mid-1960s opened the door to the Social Democratic Party, which became the leading party in 1969</a:t>
            </a:r>
            <a:endParaRPr lang="en-US" dirty="0"/>
          </a:p>
        </p:txBody>
      </p:sp>
    </p:spTree>
    <p:extLst>
      <p:ext uri="{BB962C8B-B14F-4D97-AF65-F5344CB8AC3E}">
        <p14:creationId xmlns:p14="http://schemas.microsoft.com/office/powerpoint/2010/main" val="458968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Reunification of </a:t>
            </a:r>
            <a:r>
              <a:rPr lang="en-US" sz="3200" dirty="0" err="1" smtClean="0"/>
              <a:t>germany</a:t>
            </a:r>
            <a:endParaRPr lang="en-US" sz="3200" dirty="0"/>
          </a:p>
        </p:txBody>
      </p:sp>
      <p:sp>
        <p:nvSpPr>
          <p:cNvPr id="3" name="Content Placeholder 2"/>
          <p:cNvSpPr>
            <a:spLocks noGrp="1"/>
          </p:cNvSpPr>
          <p:nvPr>
            <p:ph idx="1"/>
          </p:nvPr>
        </p:nvSpPr>
        <p:spPr>
          <a:xfrm>
            <a:off x="281063" y="1635900"/>
            <a:ext cx="8577563" cy="5003078"/>
          </a:xfrm>
        </p:spPr>
        <p:txBody>
          <a:bodyPr>
            <a:normAutofit lnSpcReduction="10000"/>
          </a:bodyPr>
          <a:lstStyle/>
          <a:p>
            <a:r>
              <a:rPr lang="en-US" dirty="0" smtClean="0"/>
              <a:t>Tensions between East and West Germany were reduced in the early 1970s</a:t>
            </a:r>
          </a:p>
          <a:p>
            <a:r>
              <a:rPr lang="en-US" dirty="0" smtClean="0"/>
              <a:t>In 1989, when Hungary opened its borders, thousands emigrated to West Germany through Hungary</a:t>
            </a:r>
          </a:p>
          <a:p>
            <a:r>
              <a:rPr lang="en-US" dirty="0" smtClean="0"/>
              <a:t>This led to the Two Plus Four Treaty in September 1990 – giving Germany full sovereignty</a:t>
            </a:r>
          </a:p>
          <a:p>
            <a:r>
              <a:rPr lang="en-US" dirty="0" smtClean="0"/>
              <a:t>Full German reunification took place in October 1990</a:t>
            </a:r>
          </a:p>
          <a:p>
            <a:r>
              <a:rPr lang="en-US" dirty="0" smtClean="0"/>
              <a:t>United Germany is an enlargement of the Federal Republic of Germany and not a different country</a:t>
            </a:r>
          </a:p>
          <a:p>
            <a:r>
              <a:rPr lang="en-US" dirty="0" smtClean="0"/>
              <a:t>Berlin became the capital of the reunified Germany </a:t>
            </a:r>
            <a:endParaRPr lang="en-US" dirty="0"/>
          </a:p>
        </p:txBody>
      </p:sp>
    </p:spTree>
    <p:extLst>
      <p:ext uri="{BB962C8B-B14F-4D97-AF65-F5344CB8AC3E}">
        <p14:creationId xmlns:p14="http://schemas.microsoft.com/office/powerpoint/2010/main" val="8429580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813</TotalTime>
  <Words>1007</Words>
  <Application>Microsoft Macintosh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Precedent</vt:lpstr>
      <vt:lpstr>Western europe</vt:lpstr>
      <vt:lpstr>When world war II ended…</vt:lpstr>
      <vt:lpstr>France under Charles de gaulle</vt:lpstr>
      <vt:lpstr>France today</vt:lpstr>
      <vt:lpstr>The decline of Great Britain</vt:lpstr>
      <vt:lpstr>The troubles</vt:lpstr>
      <vt:lpstr>Great britain today</vt:lpstr>
      <vt:lpstr>The miracle of west germany</vt:lpstr>
      <vt:lpstr>Reunification of germany</vt:lpstr>
      <vt:lpstr>Germany today</vt:lpstr>
      <vt:lpstr>Europe’s move toward unity</vt:lpstr>
      <vt:lpstr>The european union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europe</dc:title>
  <dc:creator>Sara Levine</dc:creator>
  <cp:lastModifiedBy>Sara Levine</cp:lastModifiedBy>
  <cp:revision>8</cp:revision>
  <dcterms:created xsi:type="dcterms:W3CDTF">2015-08-26T01:50:09Z</dcterms:created>
  <dcterms:modified xsi:type="dcterms:W3CDTF">2015-08-26T15:23:20Z</dcterms:modified>
</cp:coreProperties>
</file>