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5" r:id="rId1"/>
  </p:sldMasterIdLst>
  <p:sldIdLst>
    <p:sldId id="256" r:id="rId2"/>
    <p:sldId id="300" r:id="rId3"/>
    <p:sldId id="257" r:id="rId4"/>
    <p:sldId id="285" r:id="rId5"/>
    <p:sldId id="301" r:id="rId6"/>
    <p:sldId id="302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9" r:id="rId20"/>
    <p:sldId id="280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DDAE5B-B07C-441A-8026-C23A427A74DC}" type="datetime1">
              <a:rPr lang="en-US" smtClean="0"/>
              <a:pPr/>
              <a:t>8/19/15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9EA7C52-CD6A-9047-A068-8F8A3BBA8654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0AF7536-FBAF-EB4F-9139-59520D372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www.goodsearch.com/%09%09%09%09%09%09%09%09Image.aspx%09%09%09%09%09%09%09%09?imgurl=http://www.libarts.ucok.edu/history/faculty/plaks/BREZHNEV_.jpg%09%09%09%09%09%09%09%09&amp;thurl=http://thm-a01.yimg.com/nimage/e8acaf3361145f0c%09%09%09%09%09%09%09%09&amp;rurl=http://www.novinite.com/view_news.php?id=94940%09%09%09%09%09%09%09%09&amp;tt=8967%09%09%09%09%09%09%09%09&amp;no=1%09%09%09%09%09%09%09%09&amp;name=BREZHNEV%20jpg%09%09%09%09%09%09%09%09&amp;w=360%09%09%09%09%09%09%09%09&amp;h=442%09%09%09%09%09%09%09%09&amp;size=27.3%09%09%09%09%09%09%09%09&amp;type=jpeg" TargetMode="External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search.com/%09%09%09%09%09%09%09%09Image.aspx%09%09%09%09%09%09%09%09?imgurl=http://www.creativeenergy.org/images/jimmy_carter.jpg%09%09%09%09%09%09%09%09&amp;thurl=http://thm-a03.yimg.com/nimage/569df0ec0f26feb4%09%09%09%09%09%09%09%09&amp;rurl=http://seattlejew.blogspot.com/2007_06_01_archive.html%09%09%09%09%09%09%09%09&amp;tt=90363%09%09%09%09%09%09%09%09&amp;no=19%09%09%09%09%09%09%09%09&amp;name=jimmy%20carter%20jpg%09%09%09%09%09%09%09%09&amp;w=483%09%09%09%09%09%09%09%09&amp;h=487%09%09%09%09%09%09%09%09&amp;size=50.4%09%09%09%09%09%09%09%09&amp;type=jpe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Cold War Era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Overview, 1945-1985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41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BRINKMANSHIP: each </a:t>
            </a:r>
            <a:r>
              <a:rPr lang="en-US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side was willing to go to nuclear war if </a:t>
            </a:r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provoked – they were on the “brink,” or edge, of war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Either </a:t>
            </a:r>
            <a:r>
              <a:rPr lang="en-US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side could easily be provoked over the Berlin </a:t>
            </a:r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situation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Both </a:t>
            </a:r>
            <a:r>
              <a:rPr lang="en-US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sides commitment to brinkmanship lead to many near misses</a:t>
            </a:r>
          </a:p>
          <a:p>
            <a:pPr lvl="1"/>
            <a:endParaRPr lang="en-US" sz="3000" dirty="0">
              <a:solidFill>
                <a:srgbClr val="D40000"/>
              </a:solidFill>
            </a:endParaRPr>
          </a:p>
          <a:p>
            <a:pPr lvl="1"/>
            <a:endParaRPr lang="en-US" sz="3000" dirty="0">
              <a:solidFill>
                <a:srgbClr val="D40000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917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8103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 (1949)</a:t>
            </a:r>
            <a:endParaRPr lang="en-US" dirty="0"/>
          </a:p>
        </p:txBody>
      </p:sp>
      <p:pic>
        <p:nvPicPr>
          <p:cNvPr id="4" name="Picture 6" descr="Map_of_NATO_countries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"/>
          <a:stretch>
            <a:fillRect/>
          </a:stretch>
        </p:blipFill>
        <p:spPr bwMode="auto">
          <a:xfrm>
            <a:off x="1770352" y="1886526"/>
            <a:ext cx="5510212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0189" y="4226561"/>
            <a:ext cx="3134447" cy="18928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United States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Belgium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Britain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Canada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Denmark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France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Iceland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Italy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" name="Picture 7" descr="NATO Fla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73" y="4576618"/>
            <a:ext cx="1562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26365" y="4341553"/>
            <a:ext cx="3382818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Luxemburg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Netherlands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Norway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Portugal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1952: Greece &amp; Turkey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1955: West Germany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05000"/>
              <a:buFont typeface="Wingdings" charset="0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1983: Spain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Pact (1955)</a:t>
            </a:r>
            <a:endParaRPr lang="en-US" dirty="0"/>
          </a:p>
        </p:txBody>
      </p:sp>
      <p:pic>
        <p:nvPicPr>
          <p:cNvPr id="4" name="Picture 4" descr="Map_of_Warsaw_Pact_countri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54" y="1807153"/>
            <a:ext cx="5676900" cy="2085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Warsaw_Pact_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7" y="4617459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1" y="4341360"/>
            <a:ext cx="23206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U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 S. S. R.</a:t>
            </a: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Albania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Bulgaria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Czechoslovakia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8727" y="4341629"/>
            <a:ext cx="229754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East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Germany</a:t>
            </a: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Hungary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Poland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Clr>
                <a:srgbClr val="D40000"/>
              </a:buClr>
              <a:buFont typeface="Zymbols" charset="0"/>
              <a:buChar char="}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Romania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5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Premier Nikita Khrushchev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97545"/>
            <a:ext cx="3792537" cy="3659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About the capitalist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states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it doesn't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depend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on you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whether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we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Soviet Union)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exist. If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you don't like us,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don't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accept our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invitations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and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don’t invite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us to come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to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see you. Whether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you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like it our not, history is on our side.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We will bury you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   -- 1956</a:t>
            </a:r>
          </a:p>
          <a:p>
            <a:endParaRPr lang="en-US" dirty="0"/>
          </a:p>
        </p:txBody>
      </p:sp>
      <p:pic>
        <p:nvPicPr>
          <p:cNvPr id="4" name="Picture 4" descr="khrushchev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25894"/>
          <a:stretch>
            <a:fillRect/>
          </a:stretch>
        </p:blipFill>
        <p:spPr bwMode="auto">
          <a:xfrm>
            <a:off x="5419726" y="2297545"/>
            <a:ext cx="29432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7182" y="5576455"/>
            <a:ext cx="2759363" cy="38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De-Stalinization Program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707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Hungarian Uprising (1956)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35728"/>
            <a:ext cx="3792537" cy="2366818"/>
          </a:xfrm>
        </p:spPr>
        <p:txBody>
          <a:bodyPr>
            <a:normAutofit/>
          </a:bodyPr>
          <a:lstStyle/>
          <a:p>
            <a:r>
              <a:rPr lang="en-US" dirty="0" err="1" smtClean="0"/>
              <a:t>Imre</a:t>
            </a:r>
            <a:r>
              <a:rPr lang="en-US" dirty="0" smtClean="0"/>
              <a:t> Nagy was the Hungarian Prime Minister</a:t>
            </a:r>
          </a:p>
          <a:p>
            <a:r>
              <a:rPr lang="en-US" dirty="0" smtClean="0"/>
              <a:t>Promised free elections</a:t>
            </a:r>
          </a:p>
          <a:p>
            <a:r>
              <a:rPr lang="en-US" dirty="0" smtClean="0"/>
              <a:t>Could lead to the end of communist rule in Hungary</a:t>
            </a:r>
          </a:p>
          <a:p>
            <a:endParaRPr lang="en-US" dirty="0"/>
          </a:p>
        </p:txBody>
      </p:sp>
      <p:pic>
        <p:nvPicPr>
          <p:cNvPr id="4" name="Picture 3" descr="ImreNag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58" y="4283363"/>
            <a:ext cx="1634396" cy="2205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ngarians_Attack_tank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2985" r="2431" b="1492"/>
          <a:stretch>
            <a:fillRect/>
          </a:stretch>
        </p:blipFill>
        <p:spPr bwMode="auto">
          <a:xfrm>
            <a:off x="5028659" y="2083956"/>
            <a:ext cx="2979267" cy="4237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3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Sputnik I (1957)</a:t>
            </a:r>
            <a:endParaRPr lang="en-US" dirty="0"/>
          </a:p>
        </p:txBody>
      </p:sp>
      <p:pic>
        <p:nvPicPr>
          <p:cNvPr id="4" name="Picture 5" descr="SputnikHeadline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6" y="2431473"/>
            <a:ext cx="4670425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 descr="Sputnik I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36" y="4014065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87091" y="414497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Russians beat America into space – they had the technological edge!</a:t>
            </a:r>
            <a:endParaRPr lang="en-US" sz="3000" dirty="0">
              <a:solidFill>
                <a:srgbClr val="FF559A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9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98 -0.60026 C -0.54995 -0.59896 -0.52892 -0.59787 -0.50789 -0.59614 C -0.46746 -0.59288 -0.38646 -0.58572 -0.38646 -0.58572 C -0.34883 -0.57574 -0.31252 -0.56272 -0.27604 -0.54818 C -0.17072 -0.55425 -0.06605 -0.56424 0.03944 -0.56901 C 0.06836 -0.56771 0.09727 -0.56771 0.12619 -0.56489 C 0.15675 -0.56207 0.18321 -0.53516 0.21295 -0.52734 C 0.23891 -0.5204 0.26553 -0.52018 0.29182 -0.51693 C 0.29609 -0.51562 0.30036 -0.51476 0.30447 -0.5128 C 0.31449 -0.5076 0.31696 -0.49783 0.32813 -0.49197 C 0.33388 -0.48047 0.34423 -0.4707 0.35179 -0.46072 C 0.35393 -0.45356 0.35984 -0.4477 0.35968 -0.4401 C 0.35886 -0.41189 0.3674 -0.35612 0.34391 -0.33594 C 0.33963 -0.32726 0.3347 -0.32075 0.32813 -0.3151 C 0.32254 -0.3036 0.32813 -0.31228 0.31712 -0.30447 C 0.31269 -0.30165 0.30447 -0.29405 0.30447 -0.29405 C 0.29872 -0.28255 0.29001 -0.27799 0.28081 -0.27322 C 0.27982 -0.27127 0.2795 -0.26779 0.27769 -0.26693 C 0.26766 -0.26172 0.25649 -0.26063 0.24614 -0.25673 C 0.17664 -0.2589 0.10993 -0.26845 0.04108 -0.27127 C -0.34111 -0.28559 -0.05948 -0.27105 -0.2555 -0.28168 C -0.30282 -0.28841 -0.35015 -0.29253 -0.39747 -0.29818 C -0.4116 -0.29687 -0.42606 -0.29731 -0.44002 -0.29405 C -0.45366 -0.29123 -0.46401 -0.27973 -0.47634 -0.27322 C -0.48225 -0.26172 -0.47782 -0.26845 -0.49211 -0.25673 C -0.49836 -0.2513 -0.50789 -0.23589 -0.50789 -0.23589 C -0.51183 -0.22244 -0.51594 -0.21463 -0.52366 -0.20443 C -0.52727 -0.19206 -0.53138 -0.18164 -0.53467 -0.16905 C -0.53713 -0.15994 -0.54256 -0.14214 -0.54256 -0.14214 C -0.54584 -0.10959 -0.55307 -0.07422 -0.53943 -0.04405 C -0.53845 -0.03711 -0.53828 -0.02973 -0.53631 -0.02322 C -0.5345 -0.01736 -0.53122 -0.01194 -0.52842 -0.00673 C -0.51265 0.02474 -0.4931 0.04254 -0.46533 0.04948 C -0.45383 0.06467 -0.46681 0.04991 -0.4369 0.06011 C -0.43395 0.0612 -0.43197 0.0651 -0.42902 0.06641 C -0.42392 0.06858 -0.4185 0.06901 -0.41324 0.07031 C -0.38399 0.09375 -0.28491 0.07747 -0.26815 0.07682 C -0.2072 0.06966 -0.14673 0.05708 -0.08676 0.04145 C -0.07377 0.03082 -0.05734 0.02517 -0.04256 0.02062 C -0.03631 0.00781 -0.04305 0.01845 -0.02678 0.0102 C -0.02399 0.00846 -0.02185 0.00499 -0.01889 0.00391 C -0.01281 0.00152 -4.13079E-6 -0.00022 -4.13079E-6 -0.00022 " pathEditMode="relative" ptsTypes="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in 1961</a:t>
            </a:r>
            <a:endParaRPr lang="en-US" dirty="0"/>
          </a:p>
        </p:txBody>
      </p:sp>
      <p:pic>
        <p:nvPicPr>
          <p:cNvPr id="4" name="Picture 3" descr="Khrushchev&amp;JF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1826491"/>
            <a:ext cx="4881418" cy="36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818" y="5633005"/>
            <a:ext cx="8220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Khrushchev &amp; JFK met to discuss Berlin and nuclear proliferation.  Khrushchev thought JFK was too young and inexperienced.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89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Wall Goes Up</a:t>
            </a:r>
            <a:endParaRPr lang="en-US" dirty="0"/>
          </a:p>
        </p:txBody>
      </p:sp>
      <p:pic>
        <p:nvPicPr>
          <p:cNvPr id="4" name="Picture 9" descr="Berlin_Wall-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7" y="1925783"/>
            <a:ext cx="3677082" cy="293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heckpoint Charli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r="11005"/>
          <a:stretch>
            <a:fillRect/>
          </a:stretch>
        </p:blipFill>
        <p:spPr bwMode="auto">
          <a:xfrm>
            <a:off x="3853873" y="3479800"/>
            <a:ext cx="48768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2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Berliner!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949824"/>
            <a:ext cx="8174182" cy="520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President Kennedy told Berliners that the West was with them!</a:t>
            </a:r>
            <a:endParaRPr lang="en-US" sz="2400" dirty="0"/>
          </a:p>
        </p:txBody>
      </p:sp>
      <p:pic>
        <p:nvPicPr>
          <p:cNvPr id="4" name="Picture 11" descr="Ich Bin Ein Berline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3241963"/>
            <a:ext cx="2743200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JFK in Berlin-1963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470727"/>
            <a:ext cx="3992563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0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Détente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2038927"/>
            <a:ext cx="823652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000" dirty="0"/>
              <a:t>The commitment to brinkmanship broke down after the near catastrophe of the Cuban Missile Crisis</a:t>
            </a:r>
          </a:p>
          <a:p>
            <a:pPr marL="0" indent="0" eaLnBrk="1" hangingPunct="1">
              <a:buNone/>
            </a:pPr>
            <a:r>
              <a:rPr lang="en-US" sz="3000" dirty="0" smtClean="0"/>
              <a:t>DÉTENTE: new idea that put forward the policy </a:t>
            </a:r>
            <a:r>
              <a:rPr lang="en-US" sz="3000" dirty="0"/>
              <a:t>of lessening Cold War tension</a:t>
            </a:r>
          </a:p>
          <a:p>
            <a:pPr eaLnBrk="1" hangingPunct="1"/>
            <a:r>
              <a:rPr lang="en-US" sz="3000" dirty="0"/>
              <a:t>Old time communist fighter Richard Nixon was President </a:t>
            </a:r>
            <a:r>
              <a:rPr lang="en-US" sz="3000" dirty="0" smtClean="0"/>
              <a:t>of the United States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725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World War to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37956"/>
            <a:ext cx="7583488" cy="4007224"/>
          </a:xfrm>
        </p:spPr>
        <p:txBody>
          <a:bodyPr/>
          <a:lstStyle/>
          <a:p>
            <a:r>
              <a:rPr lang="en-US" dirty="0" smtClean="0"/>
              <a:t>Appalling costs of war emerged at the war’s end</a:t>
            </a:r>
          </a:p>
          <a:p>
            <a:r>
              <a:rPr lang="en-US" dirty="0" smtClean="0"/>
              <a:t>75 MILLION people killed and the USSR suffered the most casualties with more than 22 MILLION dead</a:t>
            </a:r>
          </a:p>
          <a:p>
            <a:r>
              <a:rPr lang="en-US" dirty="0" smtClean="0"/>
              <a:t>Allies set up the United Nations to ensure peace with 5 permanent members (US, USSR, Britain, France &amp; China) to oversee decisions </a:t>
            </a:r>
          </a:p>
          <a:p>
            <a:r>
              <a:rPr lang="en-US" dirty="0" smtClean="0"/>
              <a:t>New power structure emerged as the US and USSR became superpowers and then tense rivals in an increasingly divided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4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+mn-lt"/>
              </a:rPr>
              <a:t>Détente in Action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19564"/>
            <a:ext cx="75834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000" dirty="0"/>
              <a:t>Nixon visited China and the USSR</a:t>
            </a:r>
          </a:p>
          <a:p>
            <a:pPr eaLnBrk="1" hangingPunct="1"/>
            <a:r>
              <a:rPr lang="en-US" sz="3000" dirty="0"/>
              <a:t>SALT-Strategic Arms Limitation Talks</a:t>
            </a:r>
          </a:p>
          <a:p>
            <a:pPr lvl="1" eaLnBrk="1" hangingPunct="1">
              <a:buFont typeface="Arial"/>
              <a:buChar char="•"/>
            </a:pPr>
            <a:r>
              <a:rPr lang="en-US" sz="3000" dirty="0"/>
              <a:t>SALT I treaty signed in 1972 limited the amount of intercontinental ballistic and submarine launched missiles each country could have</a:t>
            </a:r>
          </a:p>
          <a:p>
            <a:pPr lvl="1" eaLnBrk="1" hangingPunct="1">
              <a:buFont typeface="Arial"/>
              <a:buChar char="•"/>
            </a:pPr>
            <a:r>
              <a:rPr lang="en-US" sz="3000" dirty="0"/>
              <a:t>In 1975, 33 more countries made a commitment to Détente and singed the Helsinki Accords</a:t>
            </a:r>
          </a:p>
        </p:txBody>
      </p:sp>
    </p:spTree>
    <p:extLst>
      <p:ext uri="{BB962C8B-B14F-4D97-AF65-F5344CB8AC3E}">
        <p14:creationId xmlns:p14="http://schemas.microsoft.com/office/powerpoint/2010/main" val="113592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The End of Détente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554" y="1900381"/>
            <a:ext cx="3804082" cy="4495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/>
            <a:r>
              <a:rPr lang="en-US" sz="3000" dirty="0"/>
              <a:t>In 1979 President Carter and Soviet Premier Brezhnev signed SALT II</a:t>
            </a:r>
          </a:p>
          <a:p>
            <a:pPr eaLnBrk="1" hangingPunct="1"/>
            <a:r>
              <a:rPr lang="en-US" sz="3000" dirty="0"/>
              <a:t>When the Soviets invaded Afghanistan, the US Senate refused to ratify the treaty</a:t>
            </a:r>
          </a:p>
          <a:p>
            <a:pPr lvl="1" eaLnBrk="1" hangingPunct="1">
              <a:buFont typeface="Arial"/>
              <a:buChar char="•"/>
            </a:pPr>
            <a:r>
              <a:rPr lang="en-US" sz="3000" dirty="0"/>
              <a:t>More nations (China, India, and others) began to build nuclear arsenals </a:t>
            </a:r>
          </a:p>
        </p:txBody>
      </p:sp>
      <p:pic>
        <p:nvPicPr>
          <p:cNvPr id="27652" name="Picture 5" descr="Go to full-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2" y="1808878"/>
            <a:ext cx="2004363" cy="203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Go to full-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3934763"/>
            <a:ext cx="2004363" cy="24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7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Reagan the Anti-Communist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42654"/>
            <a:ext cx="75834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sz="3000" dirty="0"/>
              <a:t>Ronald Reagan was elected president </a:t>
            </a:r>
            <a:r>
              <a:rPr lang="en-US" sz="3000" dirty="0" smtClean="0"/>
              <a:t>of the United States in </a:t>
            </a:r>
            <a:r>
              <a:rPr lang="en-US" sz="3000" dirty="0"/>
              <a:t>1980—very </a:t>
            </a:r>
            <a:r>
              <a:rPr lang="en-US" sz="3000" dirty="0" smtClean="0"/>
              <a:t>conservative</a:t>
            </a:r>
            <a:r>
              <a:rPr lang="en-US" sz="3000" dirty="0"/>
              <a:t> </a:t>
            </a:r>
            <a:r>
              <a:rPr lang="en-US" sz="3000" dirty="0" smtClean="0"/>
              <a:t>and anti</a:t>
            </a:r>
            <a:r>
              <a:rPr lang="en-US" sz="3000" dirty="0"/>
              <a:t>-communist</a:t>
            </a:r>
          </a:p>
          <a:p>
            <a:pPr eaLnBrk="1" hangingPunct="1"/>
            <a:r>
              <a:rPr lang="en-US" sz="3000" dirty="0"/>
              <a:t>Increased defense spending, which put economic and military pressure on the Soviets</a:t>
            </a:r>
          </a:p>
          <a:p>
            <a:pPr eaLnBrk="1" hangingPunct="1"/>
            <a:r>
              <a:rPr lang="en-US" sz="3000" dirty="0"/>
              <a:t>Announced the Strategic Defense Initiative (SDI) aka Star Wars-a program to protect against enemy missiles </a:t>
            </a:r>
          </a:p>
        </p:txBody>
      </p:sp>
    </p:spTree>
    <p:extLst>
      <p:ext uri="{BB962C8B-B14F-4D97-AF65-F5344CB8AC3E}">
        <p14:creationId xmlns:p14="http://schemas.microsoft.com/office/powerpoint/2010/main" val="40513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Towards the End of the Era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2189019"/>
            <a:ext cx="7583488" cy="35144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000" dirty="0"/>
              <a:t>Tensions continued to increase due to the situations in Nicaragua and Eastern Europe</a:t>
            </a:r>
          </a:p>
          <a:p>
            <a:pPr eaLnBrk="1" hangingPunct="1"/>
            <a:r>
              <a:rPr lang="en-US" sz="3000" dirty="0"/>
              <a:t>Change became possible with new leadership in the Soviet </a:t>
            </a:r>
            <a:r>
              <a:rPr lang="en-US" sz="3000" dirty="0" smtClean="0"/>
              <a:t>Union </a:t>
            </a:r>
            <a:r>
              <a:rPr lang="en-US" sz="3000" dirty="0"/>
              <a:t>in 1985</a:t>
            </a:r>
          </a:p>
          <a:p>
            <a:pPr eaLnBrk="1" hangingPunct="1"/>
            <a:endParaRPr lang="en-US" sz="3000" dirty="0">
              <a:solidFill>
                <a:srgbClr val="D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2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Ideological Struggle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637" y="1916653"/>
            <a:ext cx="2505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Soviet &amp; Eastern Bloc Nations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ja-JP" altLang="en-US" b="1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Iron Curtain</a:t>
            </a:r>
            <a:r>
              <a:rPr lang="ja-JP" altLang="en-US" b="1" dirty="0" smtClean="0">
                <a:solidFill>
                  <a:srgbClr val="FF0000"/>
                </a:solidFill>
              </a:rPr>
              <a:t>”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2794000" y="2373746"/>
            <a:ext cx="745835" cy="2309"/>
          </a:xfrm>
          <a:prstGeom prst="line">
            <a:avLst/>
          </a:prstGeom>
          <a:noFill/>
          <a:ln w="28575">
            <a:solidFill>
              <a:srgbClr val="D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4163949">
            <a:off x="4006345" y="1926817"/>
            <a:ext cx="985837" cy="1143000"/>
          </a:xfrm>
          <a:prstGeom prst="irregularSeal2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4E3400"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308600" y="2373746"/>
            <a:ext cx="81049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9091" y="2052889"/>
            <a:ext cx="277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US &amp; the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Western Democracies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463" y="2837635"/>
            <a:ext cx="277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GOAL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charset="0"/>
              </a:rPr>
              <a:t> spread world-wide Communism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2636" y="2837436"/>
            <a:ext cx="3128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GOAL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charset="0"/>
              </a:rPr>
              <a:t> </a:t>
            </a:r>
            <a:r>
              <a:rPr lang="ja-JP" altLang="en-US" dirty="0" smtClean="0">
                <a:solidFill>
                  <a:srgbClr val="FF0000"/>
                </a:solidFill>
                <a:sym typeface="Wingdings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Containment</a:t>
            </a:r>
            <a:r>
              <a:rPr lang="ja-JP" altLang="en-US" dirty="0" smtClean="0">
                <a:solidFill>
                  <a:srgbClr val="FF0000"/>
                </a:solidFill>
                <a:sym typeface="Wingdings" charset="0"/>
              </a:rPr>
              <a:t>”</a:t>
            </a:r>
            <a:r>
              <a:rPr lang="en-US" dirty="0" smtClean="0">
                <a:solidFill>
                  <a:schemeClr val="tx2"/>
                </a:solidFill>
                <a:sym typeface="Wingdings" charset="0"/>
              </a:rPr>
              <a:t> of Communism &amp; the eventual collapse of the Communist world.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999" y="3672022"/>
            <a:ext cx="8243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smtClean="0">
                <a:solidFill>
                  <a:schemeClr val="tx2"/>
                </a:solidFill>
              </a:rPr>
              <a:t>METHODOLOGIES: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Espionage [KGB vs. CIA]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Arms Race [nuclear escalation]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Ideological Competition for the minds and hearts of Third World peoples [Communist govt. &amp; command economy vs. democratic govt. &amp; capitalist economy] </a:t>
            </a:r>
            <a:r>
              <a:rPr lang="en-US" dirty="0" smtClean="0">
                <a:solidFill>
                  <a:schemeClr val="tx2"/>
                </a:solidFill>
                <a:sym typeface="Wingdings" charset="0"/>
              </a:rPr>
              <a:t> </a:t>
            </a:r>
            <a:r>
              <a:rPr lang="ja-JP" altLang="en-US" dirty="0" smtClean="0">
                <a:solidFill>
                  <a:schemeClr val="tx2"/>
                </a:solidFill>
                <a:sym typeface="Wingdings" charset="0"/>
              </a:rPr>
              <a:t>“</a:t>
            </a:r>
            <a:r>
              <a:rPr lang="en-US" dirty="0" smtClean="0">
                <a:solidFill>
                  <a:schemeClr val="tx2"/>
                </a:solidFill>
                <a:sym typeface="Wingdings" charset="0"/>
              </a:rPr>
              <a:t>proxy wars</a:t>
            </a:r>
            <a:r>
              <a:rPr lang="ja-JP" altLang="en-US" dirty="0" smtClean="0">
                <a:solidFill>
                  <a:schemeClr val="tx2"/>
                </a:solidFill>
                <a:sym typeface="Wingdings" charset="0"/>
              </a:rPr>
              <a:t>”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Bi-Polarization of Europe [</a:t>
            </a:r>
            <a:r>
              <a:rPr lang="en-US" dirty="0" smtClean="0">
                <a:solidFill>
                  <a:srgbClr val="FF0000"/>
                </a:solidFill>
              </a:rPr>
              <a:t>NATO</a:t>
            </a:r>
            <a:r>
              <a:rPr lang="en-US" dirty="0" smtClean="0">
                <a:solidFill>
                  <a:schemeClr val="tx2"/>
                </a:solidFill>
              </a:rPr>
              <a:t> vs. </a:t>
            </a:r>
            <a:r>
              <a:rPr lang="en-US" dirty="0" smtClean="0">
                <a:solidFill>
                  <a:srgbClr val="FF0000"/>
                </a:solidFill>
              </a:rPr>
              <a:t>Warsaw Pact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Curtain</a:t>
            </a:r>
            <a:endParaRPr lang="en-US" dirty="0"/>
          </a:p>
        </p:txBody>
      </p:sp>
      <p:pic>
        <p:nvPicPr>
          <p:cNvPr id="4" name="Picture 5" descr="Cold_War_Europe_1945_1990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810616"/>
            <a:ext cx="4724400" cy="382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273" y="5726929"/>
            <a:ext cx="849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 Stettin in the Balkans, to Trieste in the Adriatic, an </a:t>
            </a:r>
            <a:r>
              <a:rPr 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iron curtain</a:t>
            </a:r>
            <a:r>
              <a:rPr lang="en-US" sz="1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has descended across the Continent.  Behind that line lies the ancient capitals of Central and Eastern Europe.              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-- Sir Winston Churchill, 1946</a:t>
            </a:r>
            <a:endParaRPr lang="en-US" sz="1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9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Truman Doctrine (1947)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02681"/>
            <a:ext cx="7583488" cy="4007224"/>
          </a:xfrm>
        </p:spPr>
        <p:txBody>
          <a:bodyPr/>
          <a:lstStyle/>
          <a:p>
            <a:r>
              <a:rPr lang="en-US" dirty="0" smtClean="0"/>
              <a:t>Civil War in Greece between communist rebels and a right-wing monarchy</a:t>
            </a:r>
          </a:p>
          <a:p>
            <a:r>
              <a:rPr lang="en-US" dirty="0" smtClean="0"/>
              <a:t>Turkey was under pressure from the USSR for concessions in the Dardanelles (the strait linking the Russian Black Sea coasts and the Mediterranean)</a:t>
            </a:r>
          </a:p>
          <a:p>
            <a:r>
              <a:rPr lang="en-US" dirty="0" smtClean="0"/>
              <a:t> “I believe that it must be the policy of the United States to support free people who are resisting attempted subjugation by armed minorities or outside pressures.” – Truman</a:t>
            </a:r>
          </a:p>
          <a:p>
            <a:r>
              <a:rPr lang="en-US" dirty="0" smtClean="0"/>
              <a:t>US gave Greece and Turkey $400 Million in aid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 (1948)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49715"/>
            <a:ext cx="7583488" cy="400722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“European Recovery Program” put in place to help European countries rebuild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Put forward by Secretary of State, George Marshall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Marshall said that the U. S. should provide aid to </a:t>
            </a:r>
            <a:r>
              <a:rPr lang="en-US" sz="24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all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European nations that needed it – “This move is not against any country or doctrine, but against hunger, poverty, desperation, and chaos.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$12.5 billion of US aid to Western Europe extended to Eastern Europe &amp; USSR, [but this was rejected]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2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Germany</a:t>
            </a:r>
            <a:endParaRPr lang="en-US" dirty="0"/>
          </a:p>
        </p:txBody>
      </p:sp>
      <p:pic>
        <p:nvPicPr>
          <p:cNvPr id="4" name="Picture 5" descr="map-Divided Germany and the Berlin Airlift, 1946-1949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09" y="1828041"/>
            <a:ext cx="4530076" cy="47528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5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Blockade &amp; Airlift (1948-1949)</a:t>
            </a:r>
            <a:endParaRPr lang="en-US" dirty="0"/>
          </a:p>
        </p:txBody>
      </p:sp>
      <p:pic>
        <p:nvPicPr>
          <p:cNvPr id="4" name="Picture 3" descr="Berlin Airlift-1948-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4550" b="13889"/>
          <a:stretch>
            <a:fillRect/>
          </a:stretch>
        </p:blipFill>
        <p:spPr bwMode="auto">
          <a:xfrm>
            <a:off x="1205346" y="1921164"/>
            <a:ext cx="2814931" cy="44750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erlin Airlift-1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61" y="2768600"/>
            <a:ext cx="3733800" cy="276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5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Arms Race: A Missile Gap?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81" y="1949824"/>
            <a:ext cx="8179810" cy="1167449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USSR exploded its first atomic bomb in 1949</a:t>
            </a:r>
          </a:p>
          <a:p>
            <a:r>
              <a:rPr lang="en-US" sz="3000" dirty="0" smtClean="0"/>
              <a:t>Now there were 2 nuclear superpowers</a:t>
            </a:r>
            <a:endParaRPr lang="en-US" sz="3000" dirty="0"/>
          </a:p>
        </p:txBody>
      </p:sp>
      <p:pic>
        <p:nvPicPr>
          <p:cNvPr id="4" name="Picture 3" descr="Peacekeeper miss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2110" r="14510" b="2902"/>
          <a:stretch>
            <a:fillRect/>
          </a:stretch>
        </p:blipFill>
        <p:spPr bwMode="auto">
          <a:xfrm>
            <a:off x="4850480" y="3405909"/>
            <a:ext cx="2161653" cy="298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allout_shelter_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82" y="3876964"/>
            <a:ext cx="1422400" cy="1951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79</TotalTime>
  <Words>927</Words>
  <Application>Microsoft Macintosh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Cold War Era</vt:lpstr>
      <vt:lpstr>From World War to Cold War</vt:lpstr>
      <vt:lpstr>The Ideological Struggle</vt:lpstr>
      <vt:lpstr>The Iron Curtain</vt:lpstr>
      <vt:lpstr>The Truman Doctrine (1947)</vt:lpstr>
      <vt:lpstr>The Marshall Plan (1948) </vt:lpstr>
      <vt:lpstr>Post-War Germany</vt:lpstr>
      <vt:lpstr>Berlin Blockade &amp; Airlift (1948-1949)</vt:lpstr>
      <vt:lpstr>The Arms Race: A Missile Gap?</vt:lpstr>
      <vt:lpstr>Brinkmanship</vt:lpstr>
      <vt:lpstr>North Atlantic Treaty Organization (1949)</vt:lpstr>
      <vt:lpstr>Warsaw Pact (1955)</vt:lpstr>
      <vt:lpstr>Premier Nikita Khrushchev</vt:lpstr>
      <vt:lpstr>The Hungarian Uprising (1956)</vt:lpstr>
      <vt:lpstr>Sputnik I (1957)</vt:lpstr>
      <vt:lpstr>Paris in 1961</vt:lpstr>
      <vt:lpstr>The Berlin Wall Goes Up</vt:lpstr>
      <vt:lpstr>Ich bin ein Berliner!</vt:lpstr>
      <vt:lpstr>Détente </vt:lpstr>
      <vt:lpstr>Détente in Action</vt:lpstr>
      <vt:lpstr>The End of Détente </vt:lpstr>
      <vt:lpstr>Reagan the Anti-Communist</vt:lpstr>
      <vt:lpstr>Towards the End of the Era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Era</dc:title>
  <dc:creator>Sara Levine</dc:creator>
  <cp:lastModifiedBy>Sara Levine</cp:lastModifiedBy>
  <cp:revision>10</cp:revision>
  <dcterms:created xsi:type="dcterms:W3CDTF">2015-08-17T15:25:14Z</dcterms:created>
  <dcterms:modified xsi:type="dcterms:W3CDTF">2015-08-19T16:57:22Z</dcterms:modified>
</cp:coreProperties>
</file>